
<file path=[Content_Types].xml><?xml version="1.0" encoding="utf-8"?>
<Types xmlns="http://schemas.openxmlformats.org/package/2006/content-types">
  <Default Extension="tmp" ContentType="image/png"/>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66" r:id="rId5"/>
  </p:sldMasterIdLst>
  <p:notesMasterIdLst>
    <p:notesMasterId r:id="rId46"/>
  </p:notesMasterIdLst>
  <p:handoutMasterIdLst>
    <p:handoutMasterId r:id="rId47"/>
  </p:handoutMasterIdLst>
  <p:sldIdLst>
    <p:sldId id="344" r:id="rId6"/>
    <p:sldId id="419" r:id="rId7"/>
    <p:sldId id="422" r:id="rId8"/>
    <p:sldId id="423" r:id="rId9"/>
    <p:sldId id="420" r:id="rId10"/>
    <p:sldId id="434" r:id="rId11"/>
    <p:sldId id="435" r:id="rId12"/>
    <p:sldId id="436" r:id="rId13"/>
    <p:sldId id="427" r:id="rId14"/>
    <p:sldId id="390" r:id="rId15"/>
    <p:sldId id="392" r:id="rId16"/>
    <p:sldId id="393" r:id="rId17"/>
    <p:sldId id="394" r:id="rId18"/>
    <p:sldId id="395" r:id="rId19"/>
    <p:sldId id="428" r:id="rId20"/>
    <p:sldId id="429" r:id="rId21"/>
    <p:sldId id="430" r:id="rId22"/>
    <p:sldId id="432" r:id="rId23"/>
    <p:sldId id="431" r:id="rId24"/>
    <p:sldId id="396" r:id="rId25"/>
    <p:sldId id="397" r:id="rId26"/>
    <p:sldId id="418" r:id="rId27"/>
    <p:sldId id="399" r:id="rId28"/>
    <p:sldId id="401" r:id="rId29"/>
    <p:sldId id="400" r:id="rId30"/>
    <p:sldId id="402" r:id="rId31"/>
    <p:sldId id="403" r:id="rId32"/>
    <p:sldId id="404" r:id="rId33"/>
    <p:sldId id="405" r:id="rId34"/>
    <p:sldId id="433" r:id="rId35"/>
    <p:sldId id="406" r:id="rId36"/>
    <p:sldId id="407" r:id="rId37"/>
    <p:sldId id="409" r:id="rId38"/>
    <p:sldId id="398" r:id="rId39"/>
    <p:sldId id="424" r:id="rId40"/>
    <p:sldId id="410" r:id="rId41"/>
    <p:sldId id="411" r:id="rId42"/>
    <p:sldId id="425" r:id="rId43"/>
    <p:sldId id="426" r:id="rId44"/>
    <p:sldId id="412" r:id="rId45"/>
  </p:sldIdLst>
  <p:sldSz cx="12192000" cy="6858000"/>
  <p:notesSz cx="7077075" cy="93630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C5B4F85B-8678-4814-B4F7-D70A87A85710}">
          <p14:sldIdLst>
            <p14:sldId id="344"/>
            <p14:sldId id="419"/>
            <p14:sldId id="422"/>
            <p14:sldId id="423"/>
            <p14:sldId id="420"/>
            <p14:sldId id="434"/>
            <p14:sldId id="435"/>
            <p14:sldId id="436"/>
            <p14:sldId id="427"/>
            <p14:sldId id="390"/>
            <p14:sldId id="392"/>
            <p14:sldId id="393"/>
            <p14:sldId id="394"/>
            <p14:sldId id="395"/>
            <p14:sldId id="428"/>
            <p14:sldId id="429"/>
            <p14:sldId id="430"/>
            <p14:sldId id="432"/>
            <p14:sldId id="431"/>
            <p14:sldId id="396"/>
            <p14:sldId id="397"/>
            <p14:sldId id="418"/>
            <p14:sldId id="399"/>
            <p14:sldId id="401"/>
            <p14:sldId id="400"/>
            <p14:sldId id="402"/>
            <p14:sldId id="403"/>
            <p14:sldId id="404"/>
            <p14:sldId id="405"/>
            <p14:sldId id="433"/>
            <p14:sldId id="406"/>
            <p14:sldId id="407"/>
            <p14:sldId id="409"/>
            <p14:sldId id="398"/>
            <p14:sldId id="424"/>
            <p14:sldId id="410"/>
            <p14:sldId id="411"/>
            <p14:sldId id="425"/>
            <p14:sldId id="426"/>
            <p14:sldId id="412"/>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notesView">
  <p:normalViewPr>
    <p:restoredLeft sz="18456" autoAdjust="0"/>
    <p:restoredTop sz="54059" autoAdjust="0"/>
  </p:normalViewPr>
  <p:slideViewPr>
    <p:cSldViewPr snapToGrid="0">
      <p:cViewPr varScale="1">
        <p:scale>
          <a:sx n="58" d="100"/>
          <a:sy n="58" d="100"/>
        </p:scale>
        <p:origin x="2352" y="78"/>
      </p:cViewPr>
      <p:guideLst/>
    </p:cSldViewPr>
  </p:slideViewPr>
  <p:outlineViewPr>
    <p:cViewPr>
      <p:scale>
        <a:sx n="33" d="100"/>
        <a:sy n="33" d="100"/>
      </p:scale>
      <p:origin x="0" y="-10626"/>
    </p:cViewPr>
  </p:outlineViewPr>
  <p:notesTextViewPr>
    <p:cViewPr>
      <p:scale>
        <a:sx n="1" d="1"/>
        <a:sy n="1" d="1"/>
      </p:scale>
      <p:origin x="0" y="-636"/>
    </p:cViewPr>
  </p:notesTextViewPr>
  <p:notesViewPr>
    <p:cSldViewPr snapToGrid="0">
      <p:cViewPr varScale="1">
        <p:scale>
          <a:sx n="83" d="100"/>
          <a:sy n="83" d="100"/>
        </p:scale>
        <p:origin x="3798" y="9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3" Type="http://schemas.openxmlformats.org/officeDocument/2006/relationships/customXml" Target="../customXml/item3.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handoutMaster" Target="handoutMasters/handoutMaster1.xml"/><Relationship Id="rId50" Type="http://schemas.openxmlformats.org/officeDocument/2006/relationships/theme" Target="theme/theme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slide" Target="slides/slide36.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viewProps" Target="view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presProps" Target="presProps.xml"/><Relationship Id="rId8" Type="http://schemas.openxmlformats.org/officeDocument/2006/relationships/slide" Target="slides/slide3.xml"/><Relationship Id="rId51"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66733" cy="469780"/>
          </a:xfrm>
          <a:prstGeom prst="rect">
            <a:avLst/>
          </a:prstGeom>
        </p:spPr>
        <p:txBody>
          <a:bodyPr vert="horz" lIns="93930" tIns="46965" rIns="93930" bIns="46965" rtlCol="0"/>
          <a:lstStyle>
            <a:lvl1pPr algn="l">
              <a:defRPr sz="1200"/>
            </a:lvl1pPr>
          </a:lstStyle>
          <a:p>
            <a:endParaRPr lang="en-US"/>
          </a:p>
        </p:txBody>
      </p:sp>
      <p:sp>
        <p:nvSpPr>
          <p:cNvPr id="3" name="Date Placeholder 2"/>
          <p:cNvSpPr>
            <a:spLocks noGrp="1"/>
          </p:cNvSpPr>
          <p:nvPr>
            <p:ph type="dt" sz="quarter" idx="1"/>
          </p:nvPr>
        </p:nvSpPr>
        <p:spPr>
          <a:xfrm>
            <a:off x="4008705" y="0"/>
            <a:ext cx="3066733" cy="469780"/>
          </a:xfrm>
          <a:prstGeom prst="rect">
            <a:avLst/>
          </a:prstGeom>
        </p:spPr>
        <p:txBody>
          <a:bodyPr vert="horz" lIns="93930" tIns="46965" rIns="93930" bIns="46965" rtlCol="0"/>
          <a:lstStyle>
            <a:lvl1pPr algn="r">
              <a:defRPr sz="1200"/>
            </a:lvl1pPr>
          </a:lstStyle>
          <a:p>
            <a:fld id="{2B9EE756-DF73-415C-A528-772B15BF03AA}" type="datetimeFigureOut">
              <a:rPr lang="en-US" smtClean="0"/>
              <a:t>1/7/2021</a:t>
            </a:fld>
            <a:endParaRPr lang="en-US"/>
          </a:p>
        </p:txBody>
      </p:sp>
      <p:sp>
        <p:nvSpPr>
          <p:cNvPr id="4" name="Footer Placeholder 3"/>
          <p:cNvSpPr>
            <a:spLocks noGrp="1"/>
          </p:cNvSpPr>
          <p:nvPr>
            <p:ph type="ftr" sz="quarter" idx="2"/>
          </p:nvPr>
        </p:nvSpPr>
        <p:spPr>
          <a:xfrm>
            <a:off x="0" y="8893298"/>
            <a:ext cx="3066733" cy="469779"/>
          </a:xfrm>
          <a:prstGeom prst="rect">
            <a:avLst/>
          </a:prstGeom>
        </p:spPr>
        <p:txBody>
          <a:bodyPr vert="horz" lIns="93930" tIns="46965" rIns="93930" bIns="46965" rtlCol="0" anchor="b"/>
          <a:lstStyle>
            <a:lvl1pPr algn="l">
              <a:defRPr sz="1200"/>
            </a:lvl1pPr>
          </a:lstStyle>
          <a:p>
            <a:endParaRPr lang="en-US"/>
          </a:p>
        </p:txBody>
      </p:sp>
      <p:sp>
        <p:nvSpPr>
          <p:cNvPr id="5" name="Slide Number Placeholder 4"/>
          <p:cNvSpPr>
            <a:spLocks noGrp="1"/>
          </p:cNvSpPr>
          <p:nvPr>
            <p:ph type="sldNum" sz="quarter" idx="3"/>
          </p:nvPr>
        </p:nvSpPr>
        <p:spPr>
          <a:xfrm>
            <a:off x="4008705" y="8893298"/>
            <a:ext cx="3066733" cy="469779"/>
          </a:xfrm>
          <a:prstGeom prst="rect">
            <a:avLst/>
          </a:prstGeom>
        </p:spPr>
        <p:txBody>
          <a:bodyPr vert="horz" lIns="93930" tIns="46965" rIns="93930" bIns="46965" rtlCol="0" anchor="b"/>
          <a:lstStyle>
            <a:lvl1pPr algn="r">
              <a:defRPr sz="1200"/>
            </a:lvl1pPr>
          </a:lstStyle>
          <a:p>
            <a:fld id="{D0C0E9D2-5FF9-4DE5-BD6E-0C588BC5990B}" type="slidenum">
              <a:rPr lang="en-US" smtClean="0"/>
              <a:t>‹#›</a:t>
            </a:fld>
            <a:endParaRPr lang="en-US"/>
          </a:p>
        </p:txBody>
      </p:sp>
    </p:spTree>
    <p:extLst>
      <p:ext uri="{BB962C8B-B14F-4D97-AF65-F5344CB8AC3E}">
        <p14:creationId xmlns:p14="http://schemas.microsoft.com/office/powerpoint/2010/main" val="81486616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66733" cy="469780"/>
          </a:xfrm>
          <a:prstGeom prst="rect">
            <a:avLst/>
          </a:prstGeom>
        </p:spPr>
        <p:txBody>
          <a:bodyPr vert="horz" lIns="93930" tIns="46965" rIns="93930" bIns="46965" rtlCol="0"/>
          <a:lstStyle>
            <a:lvl1pPr algn="l">
              <a:defRPr sz="1200"/>
            </a:lvl1pPr>
          </a:lstStyle>
          <a:p>
            <a:endParaRPr lang="en-US" dirty="0"/>
          </a:p>
        </p:txBody>
      </p:sp>
      <p:sp>
        <p:nvSpPr>
          <p:cNvPr id="3" name="Date Placeholder 2"/>
          <p:cNvSpPr>
            <a:spLocks noGrp="1"/>
          </p:cNvSpPr>
          <p:nvPr>
            <p:ph type="dt" idx="1"/>
          </p:nvPr>
        </p:nvSpPr>
        <p:spPr>
          <a:xfrm>
            <a:off x="4008705" y="0"/>
            <a:ext cx="3066733" cy="469780"/>
          </a:xfrm>
          <a:prstGeom prst="rect">
            <a:avLst/>
          </a:prstGeom>
        </p:spPr>
        <p:txBody>
          <a:bodyPr vert="horz" lIns="93930" tIns="46965" rIns="93930" bIns="46965" rtlCol="0"/>
          <a:lstStyle>
            <a:lvl1pPr algn="r">
              <a:defRPr sz="1200"/>
            </a:lvl1pPr>
          </a:lstStyle>
          <a:p>
            <a:fld id="{548F5065-4FF6-473A-99C7-F21BA60FA9FC}" type="datetimeFigureOut">
              <a:rPr lang="en-US" smtClean="0"/>
              <a:t>1/7/2021</a:t>
            </a:fld>
            <a:endParaRPr lang="en-US" dirty="0"/>
          </a:p>
        </p:txBody>
      </p:sp>
      <p:sp>
        <p:nvSpPr>
          <p:cNvPr id="4" name="Slide Image Placeholder 3"/>
          <p:cNvSpPr>
            <a:spLocks noGrp="1" noRot="1" noChangeAspect="1"/>
          </p:cNvSpPr>
          <p:nvPr>
            <p:ph type="sldImg" idx="2"/>
          </p:nvPr>
        </p:nvSpPr>
        <p:spPr>
          <a:xfrm>
            <a:off x="730250" y="1169988"/>
            <a:ext cx="5616575" cy="3160712"/>
          </a:xfrm>
          <a:prstGeom prst="rect">
            <a:avLst/>
          </a:prstGeom>
          <a:noFill/>
          <a:ln w="12700">
            <a:solidFill>
              <a:prstClr val="black"/>
            </a:solidFill>
          </a:ln>
        </p:spPr>
        <p:txBody>
          <a:bodyPr vert="horz" lIns="93930" tIns="46965" rIns="93930" bIns="46965" rtlCol="0" anchor="ctr"/>
          <a:lstStyle/>
          <a:p>
            <a:endParaRPr lang="en-US" dirty="0"/>
          </a:p>
        </p:txBody>
      </p:sp>
      <p:sp>
        <p:nvSpPr>
          <p:cNvPr id="5" name="Notes Placeholder 4"/>
          <p:cNvSpPr>
            <a:spLocks noGrp="1"/>
          </p:cNvSpPr>
          <p:nvPr>
            <p:ph type="body" sz="quarter" idx="3"/>
          </p:nvPr>
        </p:nvSpPr>
        <p:spPr>
          <a:xfrm>
            <a:off x="707708" y="4505980"/>
            <a:ext cx="5661660" cy="3686710"/>
          </a:xfrm>
          <a:prstGeom prst="rect">
            <a:avLst/>
          </a:prstGeom>
        </p:spPr>
        <p:txBody>
          <a:bodyPr vert="horz" lIns="93930" tIns="46965" rIns="93930" bIns="46965"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93298"/>
            <a:ext cx="3066733" cy="469779"/>
          </a:xfrm>
          <a:prstGeom prst="rect">
            <a:avLst/>
          </a:prstGeom>
        </p:spPr>
        <p:txBody>
          <a:bodyPr vert="horz" lIns="93930" tIns="46965" rIns="93930" bIns="46965" rtlCol="0" anchor="b"/>
          <a:lstStyle>
            <a:lvl1pPr algn="l">
              <a:defRPr sz="1200"/>
            </a:lvl1pPr>
          </a:lstStyle>
          <a:p>
            <a:endParaRPr lang="en-US" dirty="0"/>
          </a:p>
        </p:txBody>
      </p:sp>
      <p:sp>
        <p:nvSpPr>
          <p:cNvPr id="7" name="Slide Number Placeholder 6"/>
          <p:cNvSpPr>
            <a:spLocks noGrp="1"/>
          </p:cNvSpPr>
          <p:nvPr>
            <p:ph type="sldNum" sz="quarter" idx="5"/>
          </p:nvPr>
        </p:nvSpPr>
        <p:spPr>
          <a:xfrm>
            <a:off x="4008705" y="8893298"/>
            <a:ext cx="3066733" cy="469779"/>
          </a:xfrm>
          <a:prstGeom prst="rect">
            <a:avLst/>
          </a:prstGeom>
        </p:spPr>
        <p:txBody>
          <a:bodyPr vert="horz" lIns="93930" tIns="46965" rIns="93930" bIns="46965" rtlCol="0" anchor="b"/>
          <a:lstStyle>
            <a:lvl1pPr algn="r">
              <a:defRPr sz="1200"/>
            </a:lvl1pPr>
          </a:lstStyle>
          <a:p>
            <a:fld id="{01698C2A-FB74-45E5-9E11-8DA183E27AD0}" type="slidenum">
              <a:rPr lang="en-US" smtClean="0"/>
              <a:t>‹#›</a:t>
            </a:fld>
            <a:endParaRPr lang="en-US" dirty="0"/>
          </a:p>
        </p:txBody>
      </p:sp>
    </p:spTree>
    <p:extLst>
      <p:ext uri="{BB962C8B-B14F-4D97-AF65-F5344CB8AC3E}">
        <p14:creationId xmlns:p14="http://schemas.microsoft.com/office/powerpoint/2010/main" val="34429213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3046" marR="13046" indent="-652" defTabSz="939297">
              <a:lnSpc>
                <a:spcPct val="143600"/>
              </a:lnSpc>
              <a:spcBef>
                <a:spcPts val="97"/>
              </a:spcBef>
              <a:defRPr/>
            </a:pPr>
            <a:r>
              <a:rPr lang="en-US" spc="-5" dirty="0">
                <a:cs typeface="Arial"/>
              </a:rPr>
              <a:t>Welcome to the DSP Training and Competencies Webinar Presented by the DBHDS Office of Provider Development.</a:t>
            </a:r>
          </a:p>
          <a:p>
            <a:pPr marL="13046" marR="13046" indent="-652" defTabSz="939297">
              <a:lnSpc>
                <a:spcPct val="143600"/>
              </a:lnSpc>
              <a:spcBef>
                <a:spcPts val="97"/>
              </a:spcBef>
              <a:defRPr/>
            </a:pPr>
            <a:r>
              <a:rPr lang="en-US" spc="-5" dirty="0">
                <a:cs typeface="Arial"/>
              </a:rPr>
              <a:t>The purpose of this training is share widely the expectations for DSP Orientation Training and Competencies with affected stakeholders.</a:t>
            </a:r>
          </a:p>
          <a:p>
            <a:pPr marL="13046" marR="13046" indent="-652" defTabSz="939297">
              <a:lnSpc>
                <a:spcPct val="143600"/>
              </a:lnSpc>
              <a:spcBef>
                <a:spcPts val="97"/>
              </a:spcBef>
              <a:defRPr/>
            </a:pPr>
            <a:r>
              <a:rPr lang="en-US" spc="-5" dirty="0">
                <a:cs typeface="Arial"/>
              </a:rPr>
              <a:t>This webinar will be recorded to be posted on the DBHDS Provider Development webpage.</a:t>
            </a:r>
          </a:p>
          <a:p>
            <a:pPr marL="13046" marR="13046" indent="-652" defTabSz="939297">
              <a:lnSpc>
                <a:spcPct val="143600"/>
              </a:lnSpc>
              <a:spcBef>
                <a:spcPts val="97"/>
              </a:spcBef>
              <a:defRPr/>
            </a:pPr>
            <a:endParaRPr lang="en-US" sz="1800" spc="-5" dirty="0">
              <a:latin typeface="Arial"/>
              <a:cs typeface="Arial"/>
            </a:endParaRPr>
          </a:p>
          <a:p>
            <a:pPr marL="13046" marR="13046" indent="-652" defTabSz="939297">
              <a:lnSpc>
                <a:spcPct val="143600"/>
              </a:lnSpc>
              <a:spcBef>
                <a:spcPts val="97"/>
              </a:spcBef>
              <a:defRPr/>
            </a:pPr>
            <a:endParaRPr lang="en-US" sz="1800" spc="-5" dirty="0">
              <a:latin typeface="Arial"/>
              <a:cs typeface="Arial"/>
            </a:endParaRPr>
          </a:p>
          <a:p>
            <a:pPr marL="13046" marR="13046" indent="-652" defTabSz="939297">
              <a:lnSpc>
                <a:spcPct val="143600"/>
              </a:lnSpc>
              <a:spcBef>
                <a:spcPts val="97"/>
              </a:spcBef>
              <a:defRPr/>
            </a:pPr>
            <a:endParaRPr lang="en-US" sz="1800" spc="-5" dirty="0">
              <a:latin typeface="Arial"/>
              <a:cs typeface="Arial"/>
            </a:endParaRPr>
          </a:p>
        </p:txBody>
      </p:sp>
      <p:sp>
        <p:nvSpPr>
          <p:cNvPr id="4" name="Slide Number Placeholder 3"/>
          <p:cNvSpPr>
            <a:spLocks noGrp="1"/>
          </p:cNvSpPr>
          <p:nvPr>
            <p:ph type="sldNum" sz="quarter" idx="10"/>
          </p:nvPr>
        </p:nvSpPr>
        <p:spPr/>
        <p:txBody>
          <a:bodyPr/>
          <a:lstStyle/>
          <a:p>
            <a:fld id="{40619D76-9530-4D92-9A51-94A742D0D1DD}" type="slidenum">
              <a:rPr lang="en-US" smtClean="0"/>
              <a:t>1</a:t>
            </a:fld>
            <a:endParaRPr lang="en-US"/>
          </a:p>
        </p:txBody>
      </p:sp>
    </p:spTree>
    <p:extLst>
      <p:ext uri="{BB962C8B-B14F-4D97-AF65-F5344CB8AC3E}">
        <p14:creationId xmlns:p14="http://schemas.microsoft.com/office/powerpoint/2010/main" val="173393516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25000"/>
              </a:lnSpc>
            </a:pPr>
            <a:r>
              <a:rPr lang="en-US" dirty="0">
                <a:latin typeface="Calibri" panose="020F0502020204030204" pitchFamily="34" charset="0"/>
              </a:rPr>
              <a:t>Why must DSPs and Supervisors participate in training?</a:t>
            </a:r>
          </a:p>
          <a:p>
            <a:pPr marL="649028" indent="-353867">
              <a:lnSpc>
                <a:spcPct val="125000"/>
              </a:lnSpc>
              <a:buFont typeface="Arial" panose="020B0604020202020204" pitchFamily="34" charset="0"/>
              <a:buChar char="•"/>
            </a:pPr>
            <a:r>
              <a:rPr lang="en-US" dirty="0">
                <a:latin typeface="Calibri" panose="020F0502020204030204" pitchFamily="34" charset="0"/>
              </a:rPr>
              <a:t>So people get quality services</a:t>
            </a:r>
          </a:p>
          <a:p>
            <a:pPr marL="649028" indent="-353867">
              <a:lnSpc>
                <a:spcPct val="125000"/>
              </a:lnSpc>
              <a:buFont typeface="Arial" panose="020B0604020202020204" pitchFamily="34" charset="0"/>
              <a:buChar char="•"/>
            </a:pPr>
            <a:r>
              <a:rPr lang="en-US" dirty="0">
                <a:latin typeface="Calibri" panose="020F0502020204030204" pitchFamily="34" charset="0"/>
              </a:rPr>
              <a:t>To build skills and confidence in providing supports to individuals with DD</a:t>
            </a:r>
          </a:p>
          <a:p>
            <a:pPr marL="649028" indent="-353867">
              <a:lnSpc>
                <a:spcPct val="125000"/>
              </a:lnSpc>
              <a:buFont typeface="Arial" panose="020B0604020202020204" pitchFamily="34" charset="0"/>
              <a:buChar char="•"/>
            </a:pPr>
            <a:r>
              <a:rPr lang="en-US" dirty="0">
                <a:latin typeface="Calibri" panose="020F0502020204030204" pitchFamily="34" charset="0"/>
              </a:rPr>
              <a:t>To enhance the supervisor-DSP relationship</a:t>
            </a:r>
          </a:p>
          <a:p>
            <a:pPr marL="295160">
              <a:lnSpc>
                <a:spcPct val="125000"/>
              </a:lnSpc>
            </a:pPr>
            <a:endParaRPr lang="en-US" dirty="0">
              <a:latin typeface="Calibri" panose="020F0502020204030204" pitchFamily="34" charset="0"/>
            </a:endParaRPr>
          </a:p>
          <a:p>
            <a:pPr marL="295160">
              <a:lnSpc>
                <a:spcPct val="125000"/>
              </a:lnSpc>
            </a:pPr>
            <a:r>
              <a:rPr lang="en-US" dirty="0">
                <a:latin typeface="Calibri" panose="020F0502020204030204" pitchFamily="34" charset="0"/>
              </a:rPr>
              <a:t>This is REQUIRED before providing reimbursable services in the Building Independence, Family and Individual Supports, and Community Living Waivers.</a:t>
            </a:r>
          </a:p>
          <a:p>
            <a:pPr marL="295160">
              <a:lnSpc>
                <a:spcPct val="125000"/>
              </a:lnSpc>
            </a:pPr>
            <a:endParaRPr lang="en-US" dirty="0">
              <a:latin typeface="Calibri" panose="020F0502020204030204" pitchFamily="34" charset="0"/>
            </a:endParaRPr>
          </a:p>
          <a:p>
            <a:pPr marL="295160">
              <a:lnSpc>
                <a:spcPct val="125000"/>
              </a:lnSpc>
            </a:pPr>
            <a:r>
              <a:rPr lang="en-US" dirty="0">
                <a:latin typeface="Calibri" panose="020F0502020204030204" pitchFamily="34" charset="0"/>
              </a:rPr>
              <a:t>Any agency employee, regardless of credentials, who provides Medicaid Waiver reimbursable support as described </a:t>
            </a:r>
            <a:r>
              <a:rPr lang="en-US" dirty="0" smtClean="0">
                <a:latin typeface="Calibri" panose="020F0502020204030204" pitchFamily="34" charset="0"/>
              </a:rPr>
              <a:t>in the DSP definition, </a:t>
            </a:r>
            <a:r>
              <a:rPr lang="en-US" dirty="0">
                <a:latin typeface="Calibri" panose="020F0502020204030204" pitchFamily="34" charset="0"/>
              </a:rPr>
              <a:t>must complete the DBHDS DSP Orientation process. This process also applies to supervisors who oversee the work of DSPs. Providers may elect to employ agency trainers in delivering training content to DSPs and their supervisors, which is acceptable, but the use of a trainer does not supplant conversations between DSPs and supervisors about the content of the training or the application of that content within the provider setting.</a:t>
            </a:r>
          </a:p>
          <a:p>
            <a:endParaRPr lang="en-US" dirty="0"/>
          </a:p>
        </p:txBody>
      </p:sp>
      <p:sp>
        <p:nvSpPr>
          <p:cNvPr id="4" name="Slide Number Placeholder 3"/>
          <p:cNvSpPr>
            <a:spLocks noGrp="1"/>
          </p:cNvSpPr>
          <p:nvPr>
            <p:ph type="sldNum" sz="quarter" idx="10"/>
          </p:nvPr>
        </p:nvSpPr>
        <p:spPr/>
        <p:txBody>
          <a:bodyPr/>
          <a:lstStyle/>
          <a:p>
            <a:fld id="{40619D76-9530-4D92-9A51-94A742D0D1DD}" type="slidenum">
              <a:rPr lang="en-US" smtClean="0"/>
              <a:t>10</a:t>
            </a:fld>
            <a:endParaRPr lang="en-US"/>
          </a:p>
        </p:txBody>
      </p:sp>
    </p:spTree>
    <p:extLst>
      <p:ext uri="{BB962C8B-B14F-4D97-AF65-F5344CB8AC3E}">
        <p14:creationId xmlns:p14="http://schemas.microsoft.com/office/powerpoint/2010/main" val="26194975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What are the supervisor’s responsibilities? </a:t>
            </a:r>
          </a:p>
          <a:p>
            <a:endParaRPr lang="en-US" dirty="0" smtClean="0"/>
          </a:p>
          <a:p>
            <a:r>
              <a:rPr lang="en-US" dirty="0"/>
              <a:t>• To obtain a certificate through the DBHDS Knowledge Center and pass the Orientation Manual test online (with a total score of 80% or better) </a:t>
            </a:r>
          </a:p>
          <a:p>
            <a:endParaRPr lang="en-US" dirty="0"/>
          </a:p>
          <a:p>
            <a:r>
              <a:rPr lang="en-US" dirty="0"/>
              <a:t>• To complete a Supervisor Assurance that verifies the completion of the supervisor’s training and confirms understanding of the requirements for training and ensuring the competencies of DSPs </a:t>
            </a:r>
          </a:p>
          <a:p>
            <a:endParaRPr lang="en-US" dirty="0"/>
          </a:p>
        </p:txBody>
      </p:sp>
      <p:sp>
        <p:nvSpPr>
          <p:cNvPr id="4" name="Slide Number Placeholder 3"/>
          <p:cNvSpPr>
            <a:spLocks noGrp="1"/>
          </p:cNvSpPr>
          <p:nvPr>
            <p:ph type="sldNum" sz="quarter" idx="10"/>
          </p:nvPr>
        </p:nvSpPr>
        <p:spPr/>
        <p:txBody>
          <a:bodyPr/>
          <a:lstStyle/>
          <a:p>
            <a:fld id="{40619D76-9530-4D92-9A51-94A742D0D1DD}" type="slidenum">
              <a:rPr lang="en-US" smtClean="0"/>
              <a:t>11</a:t>
            </a:fld>
            <a:endParaRPr lang="en-US"/>
          </a:p>
        </p:txBody>
      </p:sp>
    </p:spTree>
    <p:extLst>
      <p:ext uri="{BB962C8B-B14F-4D97-AF65-F5344CB8AC3E}">
        <p14:creationId xmlns:p14="http://schemas.microsoft.com/office/powerpoint/2010/main" val="326243303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And </a:t>
            </a:r>
          </a:p>
          <a:p>
            <a:r>
              <a:rPr lang="en-US" dirty="0"/>
              <a:t>• To have the agency Director or designee observe and document competence according to the instructions in the Direct Support Professional (DSP) and DSP Supervisor DD Waiver Orientation and Competencies Protocol dated March 6, 2020 </a:t>
            </a:r>
          </a:p>
          <a:p>
            <a:endParaRPr lang="en-US" dirty="0"/>
          </a:p>
          <a:p>
            <a:r>
              <a:rPr lang="en-US" dirty="0" smtClean="0"/>
              <a:t>Which you can find on the Provider</a:t>
            </a:r>
            <a:r>
              <a:rPr lang="en-US" baseline="0" dirty="0" smtClean="0"/>
              <a:t> Development webpage.</a:t>
            </a:r>
            <a:endParaRPr lang="en-US" dirty="0"/>
          </a:p>
        </p:txBody>
      </p:sp>
      <p:sp>
        <p:nvSpPr>
          <p:cNvPr id="4" name="Slide Number Placeholder 3"/>
          <p:cNvSpPr>
            <a:spLocks noGrp="1"/>
          </p:cNvSpPr>
          <p:nvPr>
            <p:ph type="sldNum" sz="quarter" idx="10"/>
          </p:nvPr>
        </p:nvSpPr>
        <p:spPr/>
        <p:txBody>
          <a:bodyPr/>
          <a:lstStyle/>
          <a:p>
            <a:fld id="{40619D76-9530-4D92-9A51-94A742D0D1DD}" type="slidenum">
              <a:rPr lang="en-US" smtClean="0"/>
              <a:t>12</a:t>
            </a:fld>
            <a:endParaRPr lang="en-US"/>
          </a:p>
        </p:txBody>
      </p:sp>
    </p:spTree>
    <p:extLst>
      <p:ext uri="{BB962C8B-B14F-4D97-AF65-F5344CB8AC3E}">
        <p14:creationId xmlns:p14="http://schemas.microsoft.com/office/powerpoint/2010/main" val="6378000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Supervisors are also responsible: (animated)</a:t>
            </a:r>
          </a:p>
          <a:p>
            <a:endParaRPr lang="en-US" dirty="0"/>
          </a:p>
          <a:p>
            <a:r>
              <a:rPr lang="en-US" dirty="0"/>
              <a:t>• To ensure that each direct support professional providing services has completed training and successfully passed the Orientation Manual test. Training must be completed, the test passed, </a:t>
            </a:r>
            <a:r>
              <a:rPr lang="en-US" b="1" dirty="0"/>
              <a:t>and </a:t>
            </a:r>
            <a:r>
              <a:rPr lang="en-US" b="1" i="1" dirty="0"/>
              <a:t>competence </a:t>
            </a:r>
            <a:r>
              <a:rPr lang="en-US" b="1" dirty="0"/>
              <a:t>with health and safety related supports observed and documented in the DSP and Supervisors Competencies Checklist for DSPs prior to providing these supports in the absence of paid staff who has demonstrated proficiency. </a:t>
            </a:r>
          </a:p>
          <a:p>
            <a:endParaRPr lang="en-US" b="1" dirty="0"/>
          </a:p>
          <a:p>
            <a:pPr defTabSz="939297">
              <a:defRPr/>
            </a:pPr>
            <a:r>
              <a:rPr lang="en-US" dirty="0"/>
              <a:t>• To ensure that all DSPs pass the test before providing services, each DSP must achieve at least a total of 80% of the test items correct. The DSP may take and pass the chapter tests all at once or one at a time as the chapter content is presented </a:t>
            </a:r>
          </a:p>
          <a:p>
            <a:pPr defTabSz="939297">
              <a:defRPr/>
            </a:pPr>
            <a:endParaRPr lang="en-US" dirty="0"/>
          </a:p>
          <a:p>
            <a:pPr defTabSz="939297">
              <a:defRPr/>
            </a:pPr>
            <a:r>
              <a:rPr lang="en-US" dirty="0"/>
              <a:t>• To meet competencies as required by DBHDS and observe and document DSP demonstration of competence with health and safety supports before providing reimbursable supports and then proficiency with all competencies within 180 days of hire and reconfirmed at least annually </a:t>
            </a:r>
          </a:p>
          <a:p>
            <a:pPr defTabSz="939297">
              <a:defRPr/>
            </a:pPr>
            <a:endParaRPr lang="en-US" dirty="0"/>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40619D76-9530-4D92-9A51-94A742D0D1DD}" type="slidenum">
              <a:rPr lang="en-US" smtClean="0"/>
              <a:t>13</a:t>
            </a:fld>
            <a:endParaRPr lang="en-US"/>
          </a:p>
        </p:txBody>
      </p:sp>
    </p:spTree>
    <p:extLst>
      <p:ext uri="{BB962C8B-B14F-4D97-AF65-F5344CB8AC3E}">
        <p14:creationId xmlns:p14="http://schemas.microsoft.com/office/powerpoint/2010/main" val="142991324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What are the supervisor’s responsibilities? </a:t>
            </a:r>
          </a:p>
          <a:p>
            <a:r>
              <a:rPr lang="en-US" dirty="0"/>
              <a:t>• To ensure that each direct support professional, providing services is </a:t>
            </a:r>
            <a:r>
              <a:rPr lang="en-US" i="1" dirty="0"/>
              <a:t>proficient </a:t>
            </a:r>
            <a:r>
              <a:rPr lang="en-US" dirty="0"/>
              <a:t>with competencies as described in the March 6, 2020 Direct Support Professional (DSP) and DSP Supervisor DD Waiver Orientation and Competencies Protocol </a:t>
            </a:r>
            <a:r>
              <a:rPr lang="en-US" b="1" dirty="0"/>
              <a:t>within 180 day of hire </a:t>
            </a:r>
          </a:p>
          <a:p>
            <a:endParaRPr lang="en-US" b="1" dirty="0"/>
          </a:p>
          <a:p>
            <a:endParaRPr lang="en-US" dirty="0"/>
          </a:p>
        </p:txBody>
      </p:sp>
      <p:sp>
        <p:nvSpPr>
          <p:cNvPr id="4" name="Slide Number Placeholder 3"/>
          <p:cNvSpPr>
            <a:spLocks noGrp="1"/>
          </p:cNvSpPr>
          <p:nvPr>
            <p:ph type="sldNum" sz="quarter" idx="10"/>
          </p:nvPr>
        </p:nvSpPr>
        <p:spPr/>
        <p:txBody>
          <a:bodyPr/>
          <a:lstStyle/>
          <a:p>
            <a:fld id="{40619D76-9530-4D92-9A51-94A742D0D1DD}" type="slidenum">
              <a:rPr lang="en-US" smtClean="0"/>
              <a:t>14</a:t>
            </a:fld>
            <a:endParaRPr lang="en-US"/>
          </a:p>
        </p:txBody>
      </p:sp>
    </p:spTree>
    <p:extLst>
      <p:ext uri="{BB962C8B-B14F-4D97-AF65-F5344CB8AC3E}">
        <p14:creationId xmlns:p14="http://schemas.microsoft.com/office/powerpoint/2010/main" val="270328954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dirty="0" smtClean="0"/>
              <a:t>Pending regulations for the 180 day requirement have been expanded to include a caveat for sponsored residential services: </a:t>
            </a:r>
          </a:p>
          <a:p>
            <a:endParaRPr lang="en-US" b="1" u="sng" dirty="0"/>
          </a:p>
          <a:p>
            <a:r>
              <a:rPr lang="en-US" b="1" u="sng" dirty="0"/>
              <a:t>12VAC30-122-180</a:t>
            </a:r>
            <a:r>
              <a:rPr lang="en-US" dirty="0"/>
              <a:t> B.4. Providers shall ensure that supervisors of DSPs complete the competencies checklist (DMAS Form P241a) for each DSP they supervise within 180 days of the DSP hire date and complete annual updates thereafter. For sponsored residential services, the date of hire can be the date that the sponsor begins providing service in the sponsored home setting. </a:t>
            </a:r>
          </a:p>
        </p:txBody>
      </p:sp>
      <p:sp>
        <p:nvSpPr>
          <p:cNvPr id="4" name="Slide Number Placeholder 3"/>
          <p:cNvSpPr>
            <a:spLocks noGrp="1"/>
          </p:cNvSpPr>
          <p:nvPr>
            <p:ph type="sldNum" sz="quarter" idx="10"/>
          </p:nvPr>
        </p:nvSpPr>
        <p:spPr/>
        <p:txBody>
          <a:bodyPr/>
          <a:lstStyle/>
          <a:p>
            <a:fld id="{01698C2A-FB74-45E5-9E11-8DA183E27AD0}" type="slidenum">
              <a:rPr lang="en-US" smtClean="0"/>
              <a:t>15</a:t>
            </a:fld>
            <a:endParaRPr lang="en-US" dirty="0"/>
          </a:p>
        </p:txBody>
      </p:sp>
    </p:spTree>
    <p:extLst>
      <p:ext uri="{BB962C8B-B14F-4D97-AF65-F5344CB8AC3E}">
        <p14:creationId xmlns:p14="http://schemas.microsoft.com/office/powerpoint/2010/main" val="102785127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 you observe your employees working, note behaviors and identify competencies that are exhibited. Using the indicators observed in the Competency</a:t>
            </a:r>
            <a:r>
              <a:rPr lang="en-US" baseline="0" dirty="0" smtClean="0"/>
              <a:t> Checklists</a:t>
            </a:r>
            <a:r>
              <a:rPr lang="en-US" dirty="0" smtClean="0"/>
              <a:t>,  think about those displayed by the employees and record your thoughts.</a:t>
            </a:r>
          </a:p>
          <a:p>
            <a:endParaRPr lang="en-US" dirty="0" smtClean="0"/>
          </a:p>
          <a:p>
            <a:r>
              <a:rPr lang="en-US" dirty="0" smtClean="0"/>
              <a:t>Before observing, make a list of the</a:t>
            </a:r>
            <a:r>
              <a:rPr lang="en-US" baseline="0" dirty="0" smtClean="0"/>
              <a:t> actions you expect from the DSP</a:t>
            </a:r>
            <a:r>
              <a:rPr lang="en-US" dirty="0" smtClean="0"/>
              <a:t>. Try not to be disruptive. If you are commonly in the work area, observation without disruption will be easier. If not, you may want to watch their work several times before making a judgment about the level of proficiency.</a:t>
            </a:r>
            <a:endParaRPr lang="en-US" dirty="0"/>
          </a:p>
        </p:txBody>
      </p:sp>
      <p:sp>
        <p:nvSpPr>
          <p:cNvPr id="4" name="Slide Number Placeholder 3"/>
          <p:cNvSpPr>
            <a:spLocks noGrp="1"/>
          </p:cNvSpPr>
          <p:nvPr>
            <p:ph type="sldNum" sz="quarter" idx="10"/>
          </p:nvPr>
        </p:nvSpPr>
        <p:spPr/>
        <p:txBody>
          <a:bodyPr/>
          <a:lstStyle/>
          <a:p>
            <a:fld id="{01698C2A-FB74-45E5-9E11-8DA183E27AD0}" type="slidenum">
              <a:rPr lang="en-US" smtClean="0"/>
              <a:t>16</a:t>
            </a:fld>
            <a:endParaRPr lang="en-US" dirty="0"/>
          </a:p>
        </p:txBody>
      </p:sp>
    </p:spTree>
    <p:extLst>
      <p:ext uri="{BB962C8B-B14F-4D97-AF65-F5344CB8AC3E}">
        <p14:creationId xmlns:p14="http://schemas.microsoft.com/office/powerpoint/2010/main" val="161512429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You have a responsibility to recognize and reinforce strong performance by an employee, and identify and encourage improvement where it is needed. </a:t>
            </a:r>
          </a:p>
          <a:p>
            <a:endParaRPr lang="en-US" dirty="0" smtClean="0"/>
          </a:p>
          <a:p>
            <a:r>
              <a:rPr lang="en-US" dirty="0" smtClean="0"/>
              <a:t>Effective Feedback Discussions can:</a:t>
            </a:r>
          </a:p>
          <a:p>
            <a:r>
              <a:rPr lang="en-US" dirty="0" smtClean="0"/>
              <a:t>Strengthen communication between you and the employee</a:t>
            </a:r>
          </a:p>
          <a:p>
            <a:r>
              <a:rPr lang="en-US" dirty="0" smtClean="0"/>
              <a:t>Help the employee attain performance objectives</a:t>
            </a:r>
          </a:p>
          <a:p>
            <a:r>
              <a:rPr lang="en-US" dirty="0" smtClean="0"/>
              <a:t>Increase employee motivation and commitment</a:t>
            </a:r>
          </a:p>
          <a:p>
            <a:r>
              <a:rPr lang="en-US" dirty="0" smtClean="0"/>
              <a:t>Maintain and increase the employee's self-esteem</a:t>
            </a:r>
          </a:p>
          <a:p>
            <a:r>
              <a:rPr lang="en-US" dirty="0" smtClean="0"/>
              <a:t>Provide support</a:t>
            </a:r>
          </a:p>
          <a:p>
            <a:endParaRPr lang="en-US" dirty="0" smtClean="0"/>
          </a:p>
        </p:txBody>
      </p:sp>
      <p:sp>
        <p:nvSpPr>
          <p:cNvPr id="4" name="Slide Number Placeholder 3"/>
          <p:cNvSpPr>
            <a:spLocks noGrp="1"/>
          </p:cNvSpPr>
          <p:nvPr>
            <p:ph type="sldNum" sz="quarter" idx="10"/>
          </p:nvPr>
        </p:nvSpPr>
        <p:spPr/>
        <p:txBody>
          <a:bodyPr/>
          <a:lstStyle/>
          <a:p>
            <a:fld id="{01698C2A-FB74-45E5-9E11-8DA183E27AD0}" type="slidenum">
              <a:rPr lang="en-US" smtClean="0"/>
              <a:t>17</a:t>
            </a:fld>
            <a:endParaRPr lang="en-US" dirty="0"/>
          </a:p>
        </p:txBody>
      </p:sp>
    </p:spTree>
    <p:extLst>
      <p:ext uri="{BB962C8B-B14F-4D97-AF65-F5344CB8AC3E}">
        <p14:creationId xmlns:p14="http://schemas.microsoft.com/office/powerpoint/2010/main" val="296776818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r>
              <a:rPr lang="en-US" dirty="0" smtClean="0"/>
              <a:t>Key Elements of Feedback Discussions:</a:t>
            </a:r>
          </a:p>
          <a:p>
            <a:r>
              <a:rPr lang="en-US" dirty="0" smtClean="0"/>
              <a:t>Coach when you want to focus attention on any specific aspect of the employee's performance.</a:t>
            </a:r>
          </a:p>
          <a:p>
            <a:r>
              <a:rPr lang="en-US" dirty="0" smtClean="0"/>
              <a:t>Observe the employee's work and solicit feedback from others.</a:t>
            </a:r>
          </a:p>
          <a:p>
            <a:r>
              <a:rPr lang="en-US" dirty="0" smtClean="0"/>
              <a:t>When performance is successful, take the time to understand why.</a:t>
            </a:r>
          </a:p>
          <a:p>
            <a:r>
              <a:rPr lang="en-US" dirty="0" smtClean="0"/>
              <a:t>Advise the employee ahead of time on issues to be discussed.</a:t>
            </a:r>
          </a:p>
          <a:p>
            <a:r>
              <a:rPr lang="en-US" dirty="0" smtClean="0"/>
              <a:t>Discuss alternative solutions.</a:t>
            </a:r>
          </a:p>
          <a:p>
            <a:r>
              <a:rPr lang="en-US" dirty="0" smtClean="0"/>
              <a:t>Agree on action to be taken.</a:t>
            </a:r>
          </a:p>
          <a:p>
            <a:r>
              <a:rPr lang="en-US" dirty="0" smtClean="0"/>
              <a:t>Schedule follow-up meeting(s) to measure results.</a:t>
            </a:r>
          </a:p>
          <a:p>
            <a:r>
              <a:rPr lang="en-US" dirty="0" smtClean="0"/>
              <a:t>Recognize successes and improvements.</a:t>
            </a:r>
          </a:p>
          <a:p>
            <a:r>
              <a:rPr lang="en-US" dirty="0" smtClean="0"/>
              <a:t>Document key elements of Feedback Discussions session.</a:t>
            </a:r>
          </a:p>
          <a:p>
            <a:endParaRPr lang="en-US" dirty="0" smtClean="0"/>
          </a:p>
        </p:txBody>
      </p:sp>
      <p:sp>
        <p:nvSpPr>
          <p:cNvPr id="4" name="Slide Number Placeholder 3"/>
          <p:cNvSpPr>
            <a:spLocks noGrp="1"/>
          </p:cNvSpPr>
          <p:nvPr>
            <p:ph type="sldNum" sz="quarter" idx="10"/>
          </p:nvPr>
        </p:nvSpPr>
        <p:spPr/>
        <p:txBody>
          <a:bodyPr/>
          <a:lstStyle/>
          <a:p>
            <a:fld id="{01698C2A-FB74-45E5-9E11-8DA183E27AD0}" type="slidenum">
              <a:rPr lang="en-US" smtClean="0"/>
              <a:t>18</a:t>
            </a:fld>
            <a:endParaRPr lang="en-US" dirty="0"/>
          </a:p>
        </p:txBody>
      </p:sp>
    </p:spTree>
    <p:extLst>
      <p:ext uri="{BB962C8B-B14F-4D97-AF65-F5344CB8AC3E}">
        <p14:creationId xmlns:p14="http://schemas.microsoft.com/office/powerpoint/2010/main" val="100206002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 conduct a follow-up discussion, consider the following steps:</a:t>
            </a:r>
          </a:p>
          <a:p>
            <a:endParaRPr lang="en-US" dirty="0" smtClean="0"/>
          </a:p>
          <a:p>
            <a:r>
              <a:rPr lang="en-US" dirty="0" smtClean="0"/>
              <a:t>Review the previous discussion(s).</a:t>
            </a:r>
          </a:p>
          <a:p>
            <a:r>
              <a:rPr lang="en-US" dirty="0" smtClean="0"/>
              <a:t>Discuss insufficient improvement and ask for reasons why.</a:t>
            </a:r>
          </a:p>
          <a:p>
            <a:r>
              <a:rPr lang="en-US" dirty="0" smtClean="0"/>
              <a:t>Indicate consequence of continued lack of improvement. (No threats! This isn't an oral warning.)</a:t>
            </a:r>
          </a:p>
          <a:p>
            <a:r>
              <a:rPr lang="en-US" dirty="0" smtClean="0"/>
              <a:t>Agree on action to be taken and set a follow-up date, if appropriate.</a:t>
            </a:r>
          </a:p>
          <a:p>
            <a:r>
              <a:rPr lang="en-US" dirty="0" smtClean="0"/>
              <a:t>Convey your confidence in the employee.</a:t>
            </a:r>
          </a:p>
          <a:p>
            <a:r>
              <a:rPr lang="en-US" dirty="0" smtClean="0"/>
              <a:t>Document your discussion.</a:t>
            </a:r>
            <a:endParaRPr lang="en-US" dirty="0"/>
          </a:p>
        </p:txBody>
      </p:sp>
      <p:sp>
        <p:nvSpPr>
          <p:cNvPr id="4" name="Slide Number Placeholder 3"/>
          <p:cNvSpPr>
            <a:spLocks noGrp="1"/>
          </p:cNvSpPr>
          <p:nvPr>
            <p:ph type="sldNum" sz="quarter" idx="10"/>
          </p:nvPr>
        </p:nvSpPr>
        <p:spPr/>
        <p:txBody>
          <a:bodyPr/>
          <a:lstStyle/>
          <a:p>
            <a:fld id="{01698C2A-FB74-45E5-9E11-8DA183E27AD0}" type="slidenum">
              <a:rPr lang="en-US" smtClean="0"/>
              <a:t>19</a:t>
            </a:fld>
            <a:endParaRPr lang="en-US" dirty="0"/>
          </a:p>
        </p:txBody>
      </p:sp>
    </p:spTree>
    <p:extLst>
      <p:ext uri="{BB962C8B-B14F-4D97-AF65-F5344CB8AC3E}">
        <p14:creationId xmlns:p14="http://schemas.microsoft.com/office/powerpoint/2010/main" val="29630909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7708" y="394484"/>
            <a:ext cx="5616575" cy="3160712"/>
          </a:xfrm>
        </p:spPr>
      </p:sp>
      <p:sp>
        <p:nvSpPr>
          <p:cNvPr id="3" name="Notes Placeholder 2"/>
          <p:cNvSpPr>
            <a:spLocks noGrp="1"/>
          </p:cNvSpPr>
          <p:nvPr>
            <p:ph type="body" idx="1"/>
          </p:nvPr>
        </p:nvSpPr>
        <p:spPr>
          <a:xfrm>
            <a:off x="707708" y="3742051"/>
            <a:ext cx="5661660" cy="3686710"/>
          </a:xfrm>
        </p:spPr>
        <p:txBody>
          <a:bodyPr/>
          <a:lstStyle/>
          <a:p>
            <a:r>
              <a:rPr lang="en-US" dirty="0" smtClean="0"/>
              <a:t>This</a:t>
            </a:r>
            <a:r>
              <a:rPr lang="en-US" baseline="0" dirty="0" smtClean="0"/>
              <a:t> is going to be a little more interactive of a webinar than what some of you may be used to, so we ask that you participate as much as you feel comfortable.  We’ll be launching a poll here in a moment, then have some elements where we’re going to ask for responses in chat with a chance for Q and A at the end, so we appreciate your participation.</a:t>
            </a:r>
          </a:p>
          <a:p>
            <a:endParaRPr lang="en-US" baseline="0" dirty="0" smtClean="0"/>
          </a:p>
          <a:p>
            <a:r>
              <a:rPr lang="en-US" baseline="0" dirty="0" smtClean="0"/>
              <a:t>Let’s start with a poll question:</a:t>
            </a:r>
            <a:endParaRPr lang="en-US" dirty="0" smtClean="0"/>
          </a:p>
          <a:p>
            <a:endParaRPr lang="en-US" dirty="0" smtClean="0"/>
          </a:p>
          <a:p>
            <a:r>
              <a:rPr lang="en-US" dirty="0" smtClean="0"/>
              <a:t>(Launch poll question</a:t>
            </a:r>
            <a:r>
              <a:rPr lang="en-US" baseline="0" dirty="0" smtClean="0"/>
              <a:t> in Zoom)</a:t>
            </a:r>
            <a:endParaRPr lang="en-US" dirty="0" smtClean="0"/>
          </a:p>
          <a:p>
            <a:endParaRPr lang="en-US" dirty="0" smtClean="0"/>
          </a:p>
          <a:p>
            <a:r>
              <a:rPr lang="en-US" dirty="0" smtClean="0"/>
              <a:t>What is the biggest hurdle to meeting competency requirements?</a:t>
            </a:r>
          </a:p>
          <a:p>
            <a:endParaRPr lang="en-US" dirty="0" smtClean="0"/>
          </a:p>
          <a:p>
            <a:r>
              <a:rPr lang="en-US" dirty="0" smtClean="0"/>
              <a:t>Options:</a:t>
            </a:r>
          </a:p>
          <a:p>
            <a:endParaRPr lang="en-US" dirty="0" smtClean="0"/>
          </a:p>
          <a:p>
            <a:r>
              <a:rPr lang="en-US" dirty="0" smtClean="0"/>
              <a:t>Not understanding why it is necessary.</a:t>
            </a:r>
          </a:p>
          <a:p>
            <a:r>
              <a:rPr lang="en-US" dirty="0" smtClean="0"/>
              <a:t>The</a:t>
            </a:r>
            <a:r>
              <a:rPr lang="en-US" baseline="0" dirty="0" smtClean="0"/>
              <a:t> time to observe staff.</a:t>
            </a:r>
          </a:p>
          <a:p>
            <a:r>
              <a:rPr lang="en-US" baseline="0" dirty="0" smtClean="0"/>
              <a:t>Completing the requirements in the 180 day window.</a:t>
            </a:r>
          </a:p>
          <a:p>
            <a:r>
              <a:rPr lang="en-US" baseline="0" dirty="0" smtClean="0"/>
              <a:t>Not sure of the difference between competent and proficient.</a:t>
            </a:r>
          </a:p>
          <a:p>
            <a:r>
              <a:rPr lang="en-US" baseline="0" dirty="0" smtClean="0"/>
              <a:t>Staff turnover.</a:t>
            </a:r>
          </a:p>
          <a:p>
            <a:r>
              <a:rPr lang="en-US" baseline="0" dirty="0" smtClean="0"/>
              <a:t>Other.</a:t>
            </a:r>
          </a:p>
          <a:p>
            <a:endParaRPr lang="en-US" baseline="0" dirty="0" smtClean="0"/>
          </a:p>
          <a:p>
            <a:r>
              <a:rPr lang="en-US" baseline="0" dirty="0" smtClean="0"/>
              <a:t>(Review poll results)</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01698C2A-FB74-45E5-9E11-8DA183E27AD0}" type="slidenum">
              <a:rPr lang="en-US" smtClean="0"/>
              <a:t>2</a:t>
            </a:fld>
            <a:endParaRPr lang="en-US" dirty="0"/>
          </a:p>
        </p:txBody>
      </p:sp>
    </p:spTree>
    <p:extLst>
      <p:ext uri="{BB962C8B-B14F-4D97-AF65-F5344CB8AC3E}">
        <p14:creationId xmlns:p14="http://schemas.microsoft.com/office/powerpoint/2010/main" val="180277076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What are the supervisor’s responsibilities? </a:t>
            </a:r>
          </a:p>
          <a:p>
            <a:endParaRPr lang="en-US" b="1" dirty="0"/>
          </a:p>
          <a:p>
            <a:r>
              <a:rPr lang="en-US" dirty="0"/>
              <a:t>• To schedule a time to meet with DSPs once they have received training, to talk about the specific topics </a:t>
            </a:r>
          </a:p>
          <a:p>
            <a:endParaRPr lang="en-US" dirty="0"/>
          </a:p>
          <a:p>
            <a:r>
              <a:rPr lang="en-US" dirty="0"/>
              <a:t>• To be prepared to answer questions and explain how principles and values are supported by your agency and the work they will be doing </a:t>
            </a:r>
          </a:p>
          <a:p>
            <a:endParaRPr lang="en-US" dirty="0"/>
          </a:p>
        </p:txBody>
      </p:sp>
      <p:sp>
        <p:nvSpPr>
          <p:cNvPr id="4" name="Slide Number Placeholder 3"/>
          <p:cNvSpPr>
            <a:spLocks noGrp="1"/>
          </p:cNvSpPr>
          <p:nvPr>
            <p:ph type="sldNum" sz="quarter" idx="10"/>
          </p:nvPr>
        </p:nvSpPr>
        <p:spPr/>
        <p:txBody>
          <a:bodyPr/>
          <a:lstStyle/>
          <a:p>
            <a:fld id="{40619D76-9530-4D92-9A51-94A742D0D1DD}" type="slidenum">
              <a:rPr lang="en-US" smtClean="0"/>
              <a:t>20</a:t>
            </a:fld>
            <a:endParaRPr lang="en-US"/>
          </a:p>
        </p:txBody>
      </p:sp>
    </p:spTree>
    <p:extLst>
      <p:ext uri="{BB962C8B-B14F-4D97-AF65-F5344CB8AC3E}">
        <p14:creationId xmlns:p14="http://schemas.microsoft.com/office/powerpoint/2010/main" val="314615328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In DBHDS Licensed Services only:</a:t>
            </a:r>
          </a:p>
          <a:p>
            <a:r>
              <a:rPr lang="en-US" dirty="0"/>
              <a:t>	-Complete and maintain a copy of the required Advanced Competencies documents signed by the agency director or designee.</a:t>
            </a:r>
          </a:p>
          <a:p>
            <a:endParaRPr lang="en-US" dirty="0"/>
          </a:p>
        </p:txBody>
      </p:sp>
      <p:sp>
        <p:nvSpPr>
          <p:cNvPr id="4" name="Slide Number Placeholder 3"/>
          <p:cNvSpPr>
            <a:spLocks noGrp="1"/>
          </p:cNvSpPr>
          <p:nvPr>
            <p:ph type="sldNum" sz="quarter" idx="10"/>
          </p:nvPr>
        </p:nvSpPr>
        <p:spPr/>
        <p:txBody>
          <a:bodyPr/>
          <a:lstStyle/>
          <a:p>
            <a:fld id="{40619D76-9530-4D92-9A51-94A742D0D1DD}" type="slidenum">
              <a:rPr lang="en-US" smtClean="0"/>
              <a:t>21</a:t>
            </a:fld>
            <a:endParaRPr lang="en-US"/>
          </a:p>
        </p:txBody>
      </p:sp>
    </p:spTree>
    <p:extLst>
      <p:ext uri="{BB962C8B-B14F-4D97-AF65-F5344CB8AC3E}">
        <p14:creationId xmlns:p14="http://schemas.microsoft.com/office/powerpoint/2010/main" val="155210860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rgbClr val="000000"/>
                </a:solidFill>
              </a:rPr>
              <a:t>Direct Support Professionals follow a different process from supervisors in completing orientation training and competency testing. DSPs receive training from their agency supervisor or designated agency trainer. They may also access the training materials through a public facing website, which includes a manual, training slides for agency use, and the various forms and checklists related to these requirements. Use of the materials is encouraged as they contain content that is freely available to providers and align with Virginia’s principles, values, and expectations for providing support under the DD waivers. The Orientation Manual and training slides that may be used in equipping DSPs with necessary knowledge, skills and abilities are available online at: </a:t>
            </a:r>
          </a:p>
          <a:p>
            <a:r>
              <a:rPr lang="en-US" dirty="0">
                <a:solidFill>
                  <a:srgbClr val="000000"/>
                </a:solidFill>
              </a:rPr>
              <a:t>https://partnership.vcu.edu/DSP_orientation/index.html </a:t>
            </a:r>
          </a:p>
          <a:p>
            <a:endParaRPr lang="en-US" dirty="0">
              <a:solidFill>
                <a:srgbClr val="000000"/>
              </a:solidFill>
            </a:endParaRPr>
          </a:p>
          <a:p>
            <a:r>
              <a:rPr lang="en-US" dirty="0"/>
              <a:t>The Orientation Manual was designed: </a:t>
            </a:r>
          </a:p>
          <a:p>
            <a:pPr marL="587060" indent="-587060">
              <a:buFont typeface="Arial" panose="020B0604020202020204" pitchFamily="34" charset="0"/>
              <a:buChar char="•"/>
            </a:pPr>
            <a:r>
              <a:rPr lang="en-US" dirty="0"/>
              <a:t>To outline the current values and best practices associated with providing Developmental Disability Waiver services and supports </a:t>
            </a:r>
          </a:p>
          <a:p>
            <a:endParaRPr lang="en-US" dirty="0"/>
          </a:p>
          <a:p>
            <a:pPr marL="587060" indent="-587060">
              <a:buFont typeface="Arial" panose="020B0604020202020204" pitchFamily="34" charset="0"/>
              <a:buChar char="•"/>
            </a:pPr>
            <a:r>
              <a:rPr lang="en-US" dirty="0"/>
              <a:t> To provide DSPs and supervisors with practical tips on how to apply these values and better support individuals with intellectual and other disabilities </a:t>
            </a:r>
          </a:p>
          <a:p>
            <a:endParaRPr lang="en-US" dirty="0"/>
          </a:p>
          <a:p>
            <a:pPr marL="587060" indent="-587060">
              <a:buFont typeface="Arial" panose="020B0604020202020204" pitchFamily="34" charset="0"/>
              <a:buChar char="•"/>
            </a:pPr>
            <a:r>
              <a:rPr lang="en-US" dirty="0"/>
              <a:t>To prepare DSPs and supervisors who come with varying degrees of experience, for the work ahead of them </a:t>
            </a:r>
          </a:p>
          <a:p>
            <a:endParaRPr lang="en-US" dirty="0"/>
          </a:p>
          <a:p>
            <a:pPr marL="587060" indent="-587060">
              <a:buFont typeface="Arial" panose="020B0604020202020204" pitchFamily="34" charset="0"/>
              <a:buChar char="•"/>
            </a:pPr>
            <a:r>
              <a:rPr lang="en-US" dirty="0"/>
              <a:t>To promote person-centered service delivery </a:t>
            </a:r>
          </a:p>
          <a:p>
            <a:endParaRPr lang="en-US" dirty="0"/>
          </a:p>
        </p:txBody>
      </p:sp>
      <p:sp>
        <p:nvSpPr>
          <p:cNvPr id="4" name="Slide Number Placeholder 3"/>
          <p:cNvSpPr>
            <a:spLocks noGrp="1"/>
          </p:cNvSpPr>
          <p:nvPr>
            <p:ph type="sldNum" sz="quarter" idx="10"/>
          </p:nvPr>
        </p:nvSpPr>
        <p:spPr/>
        <p:txBody>
          <a:bodyPr/>
          <a:lstStyle/>
          <a:p>
            <a:fld id="{40619D76-9530-4D92-9A51-94A742D0D1DD}" type="slidenum">
              <a:rPr lang="en-US" smtClean="0"/>
              <a:t>22</a:t>
            </a:fld>
            <a:endParaRPr lang="en-US"/>
          </a:p>
        </p:txBody>
      </p:sp>
    </p:spTree>
    <p:extLst>
      <p:ext uri="{BB962C8B-B14F-4D97-AF65-F5344CB8AC3E}">
        <p14:creationId xmlns:p14="http://schemas.microsoft.com/office/powerpoint/2010/main" val="93293461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Orientation Manual Test is divided across the six areas contained in the DSP Orientation Manual: </a:t>
            </a:r>
          </a:p>
          <a:p>
            <a:r>
              <a:rPr lang="en-US" dirty="0"/>
              <a:t>Section I: The Values that Support Life in the Community </a:t>
            </a:r>
          </a:p>
          <a:p>
            <a:r>
              <a:rPr lang="en-US" dirty="0"/>
              <a:t>Section II: Introduction to Developmental Disabilities </a:t>
            </a:r>
          </a:p>
          <a:p>
            <a:r>
              <a:rPr lang="en-US" dirty="0"/>
              <a:t>Section III: Waivers for People with Developmental Disabilities </a:t>
            </a:r>
          </a:p>
          <a:p>
            <a:r>
              <a:rPr lang="en-US" dirty="0"/>
              <a:t>Section IV: Communication </a:t>
            </a:r>
          </a:p>
          <a:p>
            <a:r>
              <a:rPr lang="en-US" dirty="0"/>
              <a:t>Section V: Positive Behavioral Support </a:t>
            </a:r>
          </a:p>
          <a:p>
            <a:r>
              <a:rPr lang="en-US" dirty="0"/>
              <a:t>Section VI: Health and Safety </a:t>
            </a:r>
          </a:p>
        </p:txBody>
      </p:sp>
      <p:sp>
        <p:nvSpPr>
          <p:cNvPr id="4" name="Slide Number Placeholder 3"/>
          <p:cNvSpPr>
            <a:spLocks noGrp="1"/>
          </p:cNvSpPr>
          <p:nvPr>
            <p:ph type="sldNum" sz="quarter" idx="10"/>
          </p:nvPr>
        </p:nvSpPr>
        <p:spPr/>
        <p:txBody>
          <a:bodyPr/>
          <a:lstStyle/>
          <a:p>
            <a:fld id="{40619D76-9530-4D92-9A51-94A742D0D1DD}" type="slidenum">
              <a:rPr lang="en-US" smtClean="0"/>
              <a:t>23</a:t>
            </a:fld>
            <a:endParaRPr lang="en-US"/>
          </a:p>
        </p:txBody>
      </p:sp>
    </p:spTree>
    <p:extLst>
      <p:ext uri="{BB962C8B-B14F-4D97-AF65-F5344CB8AC3E}">
        <p14:creationId xmlns:p14="http://schemas.microsoft.com/office/powerpoint/2010/main" val="13974231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DSPs (and DSP supervisors) must also confirm through a signed assurance that they have met the competency-based training requirements and passed the “Orientation Manual Test” with at least 80% success prior to providing reimbursable supports in the absence of other staff who have successfully completed requirements. </a:t>
            </a:r>
          </a:p>
          <a:p>
            <a:r>
              <a:rPr lang="en-US" dirty="0"/>
              <a:t>The signed assurance confirms the receipt of instruction in the characteristics of developmental disabilities and Virginia’s DD Waivers, person-centeredness, positive behavioral supports, effective communication, DBHDS-identified health risks and the appropriate interventions, and best practices in the support of individuals with developmental disabilities. </a:t>
            </a:r>
          </a:p>
          <a:p>
            <a:r>
              <a:rPr lang="en-US" dirty="0"/>
              <a:t>The assurances include confirmation of the use of observational competency checklists, which will be covered in the next sections. </a:t>
            </a:r>
          </a:p>
        </p:txBody>
      </p:sp>
      <p:sp>
        <p:nvSpPr>
          <p:cNvPr id="4" name="Slide Number Placeholder 3"/>
          <p:cNvSpPr>
            <a:spLocks noGrp="1"/>
          </p:cNvSpPr>
          <p:nvPr>
            <p:ph type="sldNum" sz="quarter" idx="10"/>
          </p:nvPr>
        </p:nvSpPr>
        <p:spPr/>
        <p:txBody>
          <a:bodyPr/>
          <a:lstStyle/>
          <a:p>
            <a:fld id="{40619D76-9530-4D92-9A51-94A742D0D1DD}" type="slidenum">
              <a:rPr lang="en-US" smtClean="0"/>
              <a:t>24</a:t>
            </a:fld>
            <a:endParaRPr lang="en-US"/>
          </a:p>
        </p:txBody>
      </p:sp>
    </p:spTree>
    <p:extLst>
      <p:ext uri="{BB962C8B-B14F-4D97-AF65-F5344CB8AC3E}">
        <p14:creationId xmlns:p14="http://schemas.microsoft.com/office/powerpoint/2010/main" val="399434035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Assurance documents are specific to agency role. There are two versions and DSPs and DSP supervisors complete the version that matches their role within the organization. A copy of the Orientation Manual test and these assurance documents are available online at: </a:t>
            </a:r>
          </a:p>
          <a:p>
            <a:r>
              <a:rPr lang="en-US" dirty="0"/>
              <a:t>https://partnership.vcu.edu/DSP_orientation/Competencies-Assurances-Tests.html</a:t>
            </a:r>
          </a:p>
        </p:txBody>
      </p:sp>
      <p:sp>
        <p:nvSpPr>
          <p:cNvPr id="4" name="Slide Number Placeholder 3"/>
          <p:cNvSpPr>
            <a:spLocks noGrp="1"/>
          </p:cNvSpPr>
          <p:nvPr>
            <p:ph type="sldNum" sz="quarter" idx="10"/>
          </p:nvPr>
        </p:nvSpPr>
        <p:spPr/>
        <p:txBody>
          <a:bodyPr/>
          <a:lstStyle/>
          <a:p>
            <a:fld id="{40619D76-9530-4D92-9A51-94A742D0D1DD}" type="slidenum">
              <a:rPr lang="en-US" smtClean="0"/>
              <a:t>25</a:t>
            </a:fld>
            <a:endParaRPr lang="en-US"/>
          </a:p>
        </p:txBody>
      </p:sp>
    </p:spTree>
    <p:extLst>
      <p:ext uri="{BB962C8B-B14F-4D97-AF65-F5344CB8AC3E}">
        <p14:creationId xmlns:p14="http://schemas.microsoft.com/office/powerpoint/2010/main" val="71893406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All DSPs and DSP Supervisors providing the services described must complete an observed competency checklist that records DSP and DSP supervisors’ ability to be proficient in three established competencies. Each competency has a set of skills that are observed and documented during the 180 day orientation period for new DSPs and DSP Supervisors. </a:t>
            </a:r>
            <a:r>
              <a:rPr lang="en-US" b="1" dirty="0" smtClean="0"/>
              <a:t>The </a:t>
            </a:r>
            <a:r>
              <a:rPr lang="en-US" b="1" dirty="0"/>
              <a:t>skills under the third competency, must be confirmed at a “competent” level of ability prior to providing these supports in the absence of staff who have been deemed proficient with these skills once established in DMAS Waiver Regulations. </a:t>
            </a:r>
            <a:r>
              <a:rPr lang="en-US" dirty="0"/>
              <a:t>The three competencies are: </a:t>
            </a:r>
          </a:p>
          <a:p>
            <a:r>
              <a:rPr lang="en-US" dirty="0"/>
              <a:t>1. Demonstrates person-centered skills, values and attitudes, </a:t>
            </a:r>
          </a:p>
          <a:p>
            <a:r>
              <a:rPr lang="en-US" dirty="0"/>
              <a:t>2. Understands and follows service requirements, and </a:t>
            </a:r>
          </a:p>
          <a:p>
            <a:r>
              <a:rPr lang="en-US" dirty="0"/>
              <a:t>3. Demonstrates abilities that improve or maintain the health and wellness of those they support. </a:t>
            </a:r>
          </a:p>
        </p:txBody>
      </p:sp>
      <p:sp>
        <p:nvSpPr>
          <p:cNvPr id="4" name="Slide Number Placeholder 3"/>
          <p:cNvSpPr>
            <a:spLocks noGrp="1"/>
          </p:cNvSpPr>
          <p:nvPr>
            <p:ph type="sldNum" sz="quarter" idx="10"/>
          </p:nvPr>
        </p:nvSpPr>
        <p:spPr/>
        <p:txBody>
          <a:bodyPr/>
          <a:lstStyle/>
          <a:p>
            <a:fld id="{40619D76-9530-4D92-9A51-94A742D0D1DD}" type="slidenum">
              <a:rPr lang="en-US" smtClean="0"/>
              <a:t>26</a:t>
            </a:fld>
            <a:endParaRPr lang="en-US"/>
          </a:p>
        </p:txBody>
      </p:sp>
    </p:spTree>
    <p:extLst>
      <p:ext uri="{BB962C8B-B14F-4D97-AF65-F5344CB8AC3E}">
        <p14:creationId xmlns:p14="http://schemas.microsoft.com/office/powerpoint/2010/main" val="314767245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competencies and the type (for example, 1:1, group, and/or formal education) of any related training (such as reviewing the DBHDS provider DSP training manual and slides) are documented on a standard checklist (DMAS #P241a). Observation of DSPs applying their knowledge and skills is documented by DSP Supervisors. DSP supervisors’ observation and documentation is completed by the agency Director or designee. This checklist is introduced with two pages of instruction to assist in consistent application across DSPs and DSP Supervisors. </a:t>
            </a:r>
            <a:endParaRPr lang="en-US" dirty="0" smtClean="0"/>
          </a:p>
          <a:p>
            <a:endParaRPr lang="en-US" dirty="0" smtClean="0"/>
          </a:p>
          <a:p>
            <a:r>
              <a:rPr lang="en-US" dirty="0" smtClean="0"/>
              <a:t>The current forms,</a:t>
            </a:r>
            <a:r>
              <a:rPr lang="en-US" baseline="0" dirty="0" smtClean="0"/>
              <a:t> dated </a:t>
            </a:r>
            <a:r>
              <a:rPr lang="en-US" dirty="0" smtClean="0"/>
              <a:t>2016, are available through a DMAS provider portal forms search.  </a:t>
            </a:r>
            <a:r>
              <a:rPr lang="en-US" baseline="0" dirty="0" smtClean="0"/>
              <a:t>The March 2020 checklist is optional for use until regulations are finalized.</a:t>
            </a:r>
            <a:endParaRPr lang="en-US" dirty="0"/>
          </a:p>
        </p:txBody>
      </p:sp>
      <p:sp>
        <p:nvSpPr>
          <p:cNvPr id="4" name="Slide Number Placeholder 3"/>
          <p:cNvSpPr>
            <a:spLocks noGrp="1"/>
          </p:cNvSpPr>
          <p:nvPr>
            <p:ph type="sldNum" sz="quarter" idx="10"/>
          </p:nvPr>
        </p:nvSpPr>
        <p:spPr/>
        <p:txBody>
          <a:bodyPr/>
          <a:lstStyle/>
          <a:p>
            <a:fld id="{40619D76-9530-4D92-9A51-94A742D0D1DD}" type="slidenum">
              <a:rPr lang="en-US" smtClean="0"/>
              <a:t>27</a:t>
            </a:fld>
            <a:endParaRPr lang="en-US"/>
          </a:p>
        </p:txBody>
      </p:sp>
    </p:spTree>
    <p:extLst>
      <p:ext uri="{BB962C8B-B14F-4D97-AF65-F5344CB8AC3E}">
        <p14:creationId xmlns:p14="http://schemas.microsoft.com/office/powerpoint/2010/main" val="188166464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Levels of ability recorded on the checklist are defined as follows: </a:t>
            </a:r>
          </a:p>
          <a:p>
            <a:endParaRPr lang="en-US" dirty="0" smtClean="0"/>
          </a:p>
          <a:p>
            <a:r>
              <a:rPr lang="en-US" dirty="0" smtClean="0"/>
              <a:t>• Basic understanding: The individual is able to communicate a fundamental knowledge of the skill or action; high level of supervision needed. </a:t>
            </a:r>
          </a:p>
          <a:p>
            <a:r>
              <a:rPr lang="en-US" dirty="0" smtClean="0"/>
              <a:t>• Developing: The individual is in the process of establishing the ability or is showing some, but not all, aspects of the skill or action in practice; moderate level of supervision needed. </a:t>
            </a:r>
          </a:p>
          <a:p>
            <a:r>
              <a:rPr lang="en-US" dirty="0" smtClean="0"/>
              <a:t>• Competent: The individual demonstrates all applicable skills or actions in column two, but not on a routine basis as appropriate to the skill or action; low level of supervision needed. Competency refers to the minimum required for acceptability. </a:t>
            </a:r>
          </a:p>
          <a:p>
            <a:r>
              <a:rPr lang="en-US" dirty="0" smtClean="0"/>
              <a:t>• Proficiency: The individual demonstrates all aspects of the skill or action on a routine basis in practice as appropriate to the skill or action; minimal supervision needed. Proficiency establishes an ongoing level of ability that is above the minimum. </a:t>
            </a:r>
          </a:p>
          <a:p>
            <a:endParaRPr lang="en-US" dirty="0"/>
          </a:p>
        </p:txBody>
      </p:sp>
      <p:sp>
        <p:nvSpPr>
          <p:cNvPr id="4" name="Slide Number Placeholder 3"/>
          <p:cNvSpPr>
            <a:spLocks noGrp="1"/>
          </p:cNvSpPr>
          <p:nvPr>
            <p:ph type="sldNum" sz="quarter" idx="10"/>
          </p:nvPr>
        </p:nvSpPr>
        <p:spPr/>
        <p:txBody>
          <a:bodyPr/>
          <a:lstStyle/>
          <a:p>
            <a:fld id="{40619D76-9530-4D92-9A51-94A742D0D1DD}" type="slidenum">
              <a:rPr lang="en-US" smtClean="0"/>
              <a:t>28</a:t>
            </a:fld>
            <a:endParaRPr lang="en-US"/>
          </a:p>
        </p:txBody>
      </p:sp>
    </p:spTree>
    <p:extLst>
      <p:ext uri="{BB962C8B-B14F-4D97-AF65-F5344CB8AC3E}">
        <p14:creationId xmlns:p14="http://schemas.microsoft.com/office/powerpoint/2010/main" val="225134031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Pay attention to the checklist instructions as they contain critical information about the process, including this additional information not already addressed:</a:t>
            </a:r>
          </a:p>
          <a:p>
            <a:endParaRPr lang="en-US" dirty="0" smtClean="0"/>
          </a:p>
          <a:p>
            <a:r>
              <a:rPr lang="en-US" dirty="0" smtClean="0"/>
              <a:t>(animated)</a:t>
            </a:r>
          </a:p>
          <a:p>
            <a:endParaRPr lang="en-US" dirty="0" smtClean="0"/>
          </a:p>
          <a:p>
            <a:pPr marL="293529" indent="-293529">
              <a:buFont typeface="Arial" panose="020B0604020202020204" pitchFamily="34" charset="0"/>
              <a:buChar char="•"/>
            </a:pPr>
            <a:r>
              <a:rPr lang="en-US" i="1" dirty="0" smtClean="0"/>
              <a:t>Proficiency</a:t>
            </a:r>
            <a:r>
              <a:rPr lang="en-US" dirty="0" smtClean="0"/>
              <a:t> is established when the skills are observed over time and each area must be confirmed as proficient within 180 days of hire. </a:t>
            </a:r>
          </a:p>
          <a:p>
            <a:pPr marL="293529" indent="-293529">
              <a:buFont typeface="Arial" panose="020B0604020202020204" pitchFamily="34" charset="0"/>
              <a:buChar char="•"/>
            </a:pPr>
            <a:r>
              <a:rPr lang="en-US" i="1" dirty="0" smtClean="0"/>
              <a:t>Competency</a:t>
            </a:r>
            <a:r>
              <a:rPr lang="en-US" dirty="0" smtClean="0"/>
              <a:t> refers to the minimum required for acceptability where </a:t>
            </a:r>
            <a:r>
              <a:rPr lang="en-US" i="1" dirty="0" smtClean="0"/>
              <a:t>proficiency</a:t>
            </a:r>
            <a:r>
              <a:rPr lang="en-US" dirty="0" smtClean="0"/>
              <a:t> establishes an ongoing level of ability that is above the minimum. </a:t>
            </a:r>
          </a:p>
          <a:p>
            <a:pPr marL="293529" indent="-293529">
              <a:buFont typeface="Arial" panose="020B0604020202020204" pitchFamily="34" charset="0"/>
              <a:buChar char="•"/>
            </a:pPr>
            <a:r>
              <a:rPr lang="en-US" dirty="0" smtClean="0"/>
              <a:t>If at any time a DSP or DSP Supervisor is found to be deficient in any competency area, </a:t>
            </a:r>
            <a:r>
              <a:rPr lang="en-US" i="1" dirty="0" smtClean="0"/>
              <a:t>certain actions must be taken to permit the continuation of billing related to those areas. </a:t>
            </a:r>
          </a:p>
          <a:p>
            <a:pPr marL="293529" indent="-293529">
              <a:buFont typeface="Arial" panose="020B0604020202020204" pitchFamily="34" charset="0"/>
              <a:buChar char="•"/>
            </a:pPr>
            <a:r>
              <a:rPr lang="en-US" dirty="0" smtClean="0"/>
              <a:t>The initial completion of the checklist and annual updates, as well as confirmation of training, </a:t>
            </a:r>
            <a:r>
              <a:rPr lang="en-US" i="1" dirty="0" smtClean="0"/>
              <a:t>must be maintained and available for review </a:t>
            </a:r>
            <a:r>
              <a:rPr lang="en-US" dirty="0" smtClean="0"/>
              <a:t>by the Department of Behavioral Health and Developmental Services, the Department of Medical Assistance Services, and other reviewers as required. </a:t>
            </a:r>
          </a:p>
          <a:p>
            <a:pPr marL="293529" indent="-293529">
              <a:buFont typeface="Arial" panose="020B0604020202020204" pitchFamily="34" charset="0"/>
              <a:buChar char="•"/>
            </a:pPr>
            <a:endParaRPr lang="en-US" dirty="0" smtClean="0"/>
          </a:p>
          <a:p>
            <a:pPr defTabSz="939297">
              <a:defRPr/>
            </a:pPr>
            <a:r>
              <a:rPr lang="en-US" b="0" dirty="0" smtClean="0"/>
              <a:t>It’s important</a:t>
            </a:r>
            <a:r>
              <a:rPr lang="en-US" b="0" baseline="0" dirty="0" smtClean="0"/>
              <a:t> to note that </a:t>
            </a:r>
            <a:r>
              <a:rPr lang="en-US" b="0" dirty="0" smtClean="0"/>
              <a:t>“Deficient” is defined as an established pattern of inability to demonstrate one or more competency skills.</a:t>
            </a:r>
          </a:p>
          <a:p>
            <a:pPr marL="293529" indent="-293529">
              <a:buFont typeface="Arial" panose="020B0604020202020204" pitchFamily="34" charset="0"/>
              <a:buChar char="•"/>
            </a:pPr>
            <a:endParaRPr lang="en-US" dirty="0"/>
          </a:p>
          <a:p>
            <a:endParaRPr lang="en-US" dirty="0"/>
          </a:p>
        </p:txBody>
      </p:sp>
      <p:sp>
        <p:nvSpPr>
          <p:cNvPr id="4" name="Slide Number Placeholder 3"/>
          <p:cNvSpPr>
            <a:spLocks noGrp="1"/>
          </p:cNvSpPr>
          <p:nvPr>
            <p:ph type="sldNum" sz="quarter" idx="10"/>
          </p:nvPr>
        </p:nvSpPr>
        <p:spPr/>
        <p:txBody>
          <a:bodyPr/>
          <a:lstStyle/>
          <a:p>
            <a:fld id="{40619D76-9530-4D92-9A51-94A742D0D1DD}" type="slidenum">
              <a:rPr lang="en-US" smtClean="0"/>
              <a:t>29</a:t>
            </a:fld>
            <a:endParaRPr lang="en-US"/>
          </a:p>
        </p:txBody>
      </p:sp>
    </p:spTree>
    <p:extLst>
      <p:ext uri="{BB962C8B-B14F-4D97-AF65-F5344CB8AC3E}">
        <p14:creationId xmlns:p14="http://schemas.microsoft.com/office/powerpoint/2010/main" val="25249895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4770" name="Rectangle 7"/>
          <p:cNvSpPr>
            <a:spLocks noGrp="1" noChangeArrowheads="1"/>
          </p:cNvSpPr>
          <p:nvPr>
            <p:ph type="sldNum" sz="quarter" idx="5"/>
          </p:nvPr>
        </p:nvSpPr>
        <p:spPr>
          <a:noFill/>
        </p:spPr>
        <p:txBody>
          <a:bodyPr/>
          <a:lstStyle/>
          <a:p>
            <a:pPr defTabSz="939297" fontAlgn="base">
              <a:spcBef>
                <a:spcPct val="0"/>
              </a:spcBef>
              <a:spcAft>
                <a:spcPct val="0"/>
              </a:spcAft>
              <a:defRPr/>
            </a:pPr>
            <a:fld id="{C1CBC8ED-7E7B-4488-BAFF-EFB178DB7E7C}" type="slidenum">
              <a:rPr lang="en-US">
                <a:solidFill>
                  <a:srgbClr val="000000"/>
                </a:solidFill>
                <a:latin typeface="Arial" pitchFamily="34" charset="0"/>
                <a:ea typeface="MS PGothic" pitchFamily="34" charset="-128"/>
              </a:rPr>
              <a:pPr defTabSz="939297" fontAlgn="base">
                <a:spcBef>
                  <a:spcPct val="0"/>
                </a:spcBef>
                <a:spcAft>
                  <a:spcPct val="0"/>
                </a:spcAft>
                <a:defRPr/>
              </a:pPr>
              <a:t>3</a:t>
            </a:fld>
            <a:endParaRPr lang="en-US">
              <a:solidFill>
                <a:srgbClr val="000000"/>
              </a:solidFill>
              <a:latin typeface="Arial" pitchFamily="34" charset="0"/>
              <a:ea typeface="MS PGothic" pitchFamily="34" charset="-128"/>
            </a:endParaRPr>
          </a:p>
        </p:txBody>
      </p:sp>
      <p:sp>
        <p:nvSpPr>
          <p:cNvPr id="544771" name="Rectangle 2"/>
          <p:cNvSpPr>
            <a:spLocks noGrp="1" noRot="1" noChangeAspect="1" noChangeArrowheads="1" noTextEdit="1"/>
          </p:cNvSpPr>
          <p:nvPr>
            <p:ph type="sldImg"/>
          </p:nvPr>
        </p:nvSpPr>
        <p:spPr>
          <a:xfrm>
            <a:off x="-38100" y="234950"/>
            <a:ext cx="2043113" cy="1149350"/>
          </a:xfrm>
          <a:ln/>
        </p:spPr>
      </p:sp>
      <p:sp>
        <p:nvSpPr>
          <p:cNvPr id="143363" name="Rectangle 3"/>
          <p:cNvSpPr>
            <a:spLocks noGrp="1" noChangeArrowheads="1"/>
          </p:cNvSpPr>
          <p:nvPr>
            <p:ph type="body" idx="1"/>
          </p:nvPr>
        </p:nvSpPr>
        <p:spPr>
          <a:xfrm>
            <a:off x="235903" y="1482487"/>
            <a:ext cx="6753800" cy="7646511"/>
          </a:xfrm>
        </p:spPr>
        <p:txBody>
          <a:bodyPr/>
          <a:lstStyle/>
          <a:p>
            <a:pPr marL="105309" defTabSz="921819" fontAlgn="base">
              <a:lnSpc>
                <a:spcPct val="150000"/>
              </a:lnSpc>
              <a:spcBef>
                <a:spcPct val="0"/>
              </a:spcBef>
              <a:spcAft>
                <a:spcPts val="616"/>
              </a:spcAft>
              <a:tabLst>
                <a:tab pos="317372" algn="l"/>
              </a:tabLst>
              <a:defRPr/>
            </a:pPr>
            <a:r>
              <a:rPr lang="en-US" dirty="0" smtClean="0"/>
              <a:t>Those of you who have taken Person Centered Thinking</a:t>
            </a:r>
            <a:r>
              <a:rPr lang="en-US" baseline="0" dirty="0" smtClean="0"/>
              <a:t> in the past, may recognize this scenario.  For those of you who have not yet taken Person Centered Thinking, you can find a schedule of classes and registration information at personcenteredpractices.org.</a:t>
            </a:r>
            <a:endParaRPr lang="en-US" dirty="0" smtClean="0"/>
          </a:p>
          <a:p>
            <a:pPr marL="105309" defTabSz="921819" fontAlgn="base">
              <a:lnSpc>
                <a:spcPct val="150000"/>
              </a:lnSpc>
              <a:spcBef>
                <a:spcPct val="0"/>
              </a:spcBef>
              <a:spcAft>
                <a:spcPts val="616"/>
              </a:spcAft>
              <a:tabLst>
                <a:tab pos="317372" algn="l"/>
              </a:tabLst>
              <a:defRPr/>
            </a:pPr>
            <a:r>
              <a:rPr lang="en-US" dirty="0" smtClean="0"/>
              <a:t>Take a minute</a:t>
            </a:r>
            <a:r>
              <a:rPr lang="en-US" baseline="0" dirty="0" smtClean="0"/>
              <a:t> and imagine that y</a:t>
            </a:r>
            <a:r>
              <a:rPr lang="en-US" dirty="0" smtClean="0"/>
              <a:t>ou have just been to the “Friends &amp; Family Picnic” and have been bitten by a mosquito”. </a:t>
            </a:r>
            <a:r>
              <a:rPr lang="en-US" dirty="0" smtClean="0">
                <a:solidFill>
                  <a:prstClr val="black"/>
                </a:solidFill>
                <a:ea typeface="MS PGothic" pitchFamily="34" charset="-128"/>
                <a:cs typeface="Arial" pitchFamily="34" charset="0"/>
              </a:rPr>
              <a:t>The bite causes a rash and then 2 weeks of paralysis.</a:t>
            </a:r>
          </a:p>
          <a:p>
            <a:pPr marL="105309" defTabSz="921819" fontAlgn="base">
              <a:lnSpc>
                <a:spcPct val="150000"/>
              </a:lnSpc>
              <a:spcBef>
                <a:spcPct val="0"/>
              </a:spcBef>
              <a:spcAft>
                <a:spcPts val="616"/>
              </a:spcAft>
              <a:tabLst>
                <a:tab pos="317372" algn="l"/>
              </a:tabLst>
              <a:defRPr/>
            </a:pPr>
            <a:r>
              <a:rPr lang="en-US" dirty="0" smtClean="0">
                <a:solidFill>
                  <a:prstClr val="black"/>
                </a:solidFill>
                <a:ea typeface="MS PGothic" pitchFamily="34" charset="-128"/>
                <a:cs typeface="Arial" pitchFamily="34" charset="0"/>
              </a:rPr>
              <a:t>During the paralysis you will need personal care for everything.</a:t>
            </a:r>
          </a:p>
          <a:p>
            <a:pPr marL="352237" indent="-352237">
              <a:lnSpc>
                <a:spcPct val="150000"/>
              </a:lnSpc>
              <a:spcBef>
                <a:spcPct val="0"/>
              </a:spcBef>
              <a:spcAft>
                <a:spcPts val="616"/>
              </a:spcAft>
              <a:defRPr/>
            </a:pPr>
            <a:r>
              <a:rPr lang="en-US" dirty="0">
                <a:solidFill>
                  <a:prstClr val="black"/>
                </a:solidFill>
              </a:rPr>
              <a:t>Paralysis has set in, and the person who will provide your care arrives.</a:t>
            </a:r>
          </a:p>
          <a:p>
            <a:pPr marL="352237" indent="-352237">
              <a:lnSpc>
                <a:spcPct val="150000"/>
              </a:lnSpc>
              <a:spcBef>
                <a:spcPct val="0"/>
              </a:spcBef>
              <a:spcAft>
                <a:spcPts val="616"/>
              </a:spcAft>
              <a:defRPr/>
            </a:pPr>
            <a:r>
              <a:rPr lang="en-US" dirty="0">
                <a:solidFill>
                  <a:prstClr val="black"/>
                </a:solidFill>
              </a:rPr>
              <a:t>They seem nice, but have never supported a person who needed the type of support you do before.   </a:t>
            </a:r>
          </a:p>
          <a:p>
            <a:pPr marL="352237" indent="-352237">
              <a:lnSpc>
                <a:spcPct val="150000"/>
              </a:lnSpc>
              <a:spcBef>
                <a:spcPct val="0"/>
              </a:spcBef>
              <a:spcAft>
                <a:spcPts val="616"/>
              </a:spcAft>
              <a:defRPr/>
            </a:pPr>
            <a:r>
              <a:rPr lang="en-US" dirty="0">
                <a:solidFill>
                  <a:prstClr val="black"/>
                </a:solidFill>
              </a:rPr>
              <a:t>They don’t understand the amount of support you need so they try to do everything for you.  </a:t>
            </a:r>
          </a:p>
          <a:p>
            <a:pPr marL="352237" indent="-352237">
              <a:lnSpc>
                <a:spcPct val="150000"/>
              </a:lnSpc>
              <a:spcBef>
                <a:spcPct val="0"/>
              </a:spcBef>
              <a:spcAft>
                <a:spcPts val="616"/>
              </a:spcAft>
              <a:defRPr/>
            </a:pPr>
            <a:r>
              <a:rPr lang="en-US" dirty="0">
                <a:solidFill>
                  <a:prstClr val="black"/>
                </a:solidFill>
              </a:rPr>
              <a:t>They don’t seem concerned with the things that are important to you to be happy.</a:t>
            </a:r>
          </a:p>
          <a:p>
            <a:pPr marL="352237" indent="-352237">
              <a:lnSpc>
                <a:spcPct val="150000"/>
              </a:lnSpc>
              <a:spcBef>
                <a:spcPct val="0"/>
              </a:spcBef>
              <a:spcAft>
                <a:spcPts val="616"/>
              </a:spcAft>
              <a:defRPr/>
            </a:pPr>
            <a:r>
              <a:rPr lang="en-US" dirty="0">
                <a:solidFill>
                  <a:prstClr val="black"/>
                </a:solidFill>
              </a:rPr>
              <a:t>They pick out your clothes for you without asking what you want to wear.</a:t>
            </a:r>
          </a:p>
          <a:p>
            <a:pPr marL="352237" indent="-352237" defTabSz="939297">
              <a:lnSpc>
                <a:spcPct val="150000"/>
              </a:lnSpc>
              <a:spcBef>
                <a:spcPct val="0"/>
              </a:spcBef>
              <a:spcAft>
                <a:spcPts val="616"/>
              </a:spcAft>
              <a:defRPr/>
            </a:pPr>
            <a:r>
              <a:rPr lang="en-US" dirty="0">
                <a:solidFill>
                  <a:prstClr val="black"/>
                </a:solidFill>
              </a:rPr>
              <a:t>They don’t like to cook, so they get fast food every day, which is contrary to your low sodium diet for your blood pressure, not to mention you don’t like fast food.</a:t>
            </a:r>
          </a:p>
          <a:p>
            <a:pPr marL="352237" indent="-352237" defTabSz="939297">
              <a:lnSpc>
                <a:spcPct val="150000"/>
              </a:lnSpc>
              <a:spcBef>
                <a:spcPct val="0"/>
              </a:spcBef>
              <a:spcAft>
                <a:spcPts val="616"/>
              </a:spcAft>
              <a:defRPr/>
            </a:pPr>
            <a:r>
              <a:rPr lang="en-US" dirty="0">
                <a:solidFill>
                  <a:prstClr val="black"/>
                </a:solidFill>
              </a:rPr>
              <a:t>They only record your BP when they remember to, not every day like your doctor ordered.</a:t>
            </a:r>
          </a:p>
          <a:p>
            <a:pPr marL="352237" indent="-352237">
              <a:lnSpc>
                <a:spcPct val="150000"/>
              </a:lnSpc>
              <a:spcBef>
                <a:spcPct val="0"/>
              </a:spcBef>
              <a:spcAft>
                <a:spcPts val="616"/>
              </a:spcAft>
              <a:defRPr/>
            </a:pPr>
            <a:r>
              <a:rPr lang="en-US" dirty="0">
                <a:solidFill>
                  <a:prstClr val="black"/>
                </a:solidFill>
              </a:rPr>
              <a:t>When it is time to support you to reposition, they just lift you up without telling you what’s happening. When you pushed them away when they just grabbed you because you were startled, and they start complaining that you’re “violent.” They don’t understand that was your way of communicating to them you need them to explain what they are doing when they are supporting you.</a:t>
            </a:r>
          </a:p>
          <a:p>
            <a:pPr marL="352237" indent="-352237">
              <a:lnSpc>
                <a:spcPct val="150000"/>
              </a:lnSpc>
              <a:spcBef>
                <a:spcPct val="0"/>
              </a:spcBef>
              <a:spcAft>
                <a:spcPts val="616"/>
              </a:spcAft>
              <a:defRPr/>
            </a:pPr>
            <a:r>
              <a:rPr lang="en-US" dirty="0">
                <a:solidFill>
                  <a:prstClr val="black"/>
                </a:solidFill>
              </a:rPr>
              <a:t>They have never administered medication before, so you’ve missed some doses and some you’ve not been able to take at the right time. </a:t>
            </a:r>
          </a:p>
          <a:p>
            <a:pPr marL="352237" indent="-352237">
              <a:lnSpc>
                <a:spcPct val="150000"/>
              </a:lnSpc>
              <a:spcBef>
                <a:spcPct val="0"/>
              </a:spcBef>
              <a:spcAft>
                <a:spcPts val="616"/>
              </a:spcAft>
              <a:defRPr/>
            </a:pPr>
            <a:r>
              <a:rPr lang="en-US" dirty="0">
                <a:solidFill>
                  <a:prstClr val="black"/>
                </a:solidFill>
              </a:rPr>
              <a:t>They keep the door open when they are supporting you in the bathroom and when you are getting dressed in your bedroom.</a:t>
            </a:r>
          </a:p>
          <a:p>
            <a:pPr marL="352237" indent="-352237">
              <a:lnSpc>
                <a:spcPct val="150000"/>
              </a:lnSpc>
              <a:spcBef>
                <a:spcPct val="0"/>
              </a:spcBef>
              <a:spcAft>
                <a:spcPts val="616"/>
              </a:spcAft>
              <a:defRPr/>
            </a:pPr>
            <a:r>
              <a:rPr lang="en-US" dirty="0">
                <a:solidFill>
                  <a:prstClr val="black"/>
                </a:solidFill>
              </a:rPr>
              <a:t>They don’t get your wheelchair fixed when a brake stops working on one wheel.</a:t>
            </a:r>
          </a:p>
          <a:p>
            <a:pPr marL="352237" indent="-352237">
              <a:lnSpc>
                <a:spcPct val="150000"/>
              </a:lnSpc>
              <a:spcBef>
                <a:spcPct val="0"/>
              </a:spcBef>
              <a:spcAft>
                <a:spcPts val="616"/>
              </a:spcAft>
              <a:defRPr/>
            </a:pPr>
            <a:r>
              <a:rPr lang="en-US" dirty="0">
                <a:solidFill>
                  <a:prstClr val="black"/>
                </a:solidFill>
              </a:rPr>
              <a:t>When they take you places, they talk for you and about you like you aren’t there.  </a:t>
            </a:r>
          </a:p>
          <a:p>
            <a:pPr marL="352237" indent="-352237">
              <a:lnSpc>
                <a:spcPct val="150000"/>
              </a:lnSpc>
              <a:spcBef>
                <a:spcPct val="0"/>
              </a:spcBef>
              <a:spcAft>
                <a:spcPts val="616"/>
              </a:spcAft>
              <a:defRPr/>
            </a:pPr>
            <a:r>
              <a:rPr lang="en-US" dirty="0">
                <a:solidFill>
                  <a:prstClr val="black"/>
                </a:solidFill>
              </a:rPr>
              <a:t>They’ve referred to you as “crippled” on several occasions. </a:t>
            </a:r>
          </a:p>
          <a:p>
            <a:pPr marL="352237" indent="-352237">
              <a:lnSpc>
                <a:spcPct val="150000"/>
              </a:lnSpc>
              <a:spcBef>
                <a:spcPct val="0"/>
              </a:spcBef>
              <a:spcAft>
                <a:spcPts val="616"/>
              </a:spcAft>
              <a:defRPr/>
            </a:pPr>
            <a:r>
              <a:rPr lang="en-US" dirty="0">
                <a:solidFill>
                  <a:prstClr val="black"/>
                </a:solidFill>
              </a:rPr>
              <a:t>You want to see your friends, but you only go to places where there are other people have become paralyzed as well from a mosquito bite.</a:t>
            </a:r>
            <a:endParaRPr lang="en-US" u="sng" dirty="0" smtClean="0"/>
          </a:p>
          <a:p>
            <a:pPr marL="352237" indent="-352237">
              <a:lnSpc>
                <a:spcPct val="150000"/>
              </a:lnSpc>
              <a:spcBef>
                <a:spcPct val="0"/>
              </a:spcBef>
              <a:spcAft>
                <a:spcPts val="616"/>
              </a:spcAft>
              <a:defRPr/>
            </a:pPr>
            <a:r>
              <a:rPr lang="en-US" u="sng" dirty="0" smtClean="0"/>
              <a:t>How do you feel</a:t>
            </a:r>
            <a:r>
              <a:rPr lang="en-US" u="sng" baseline="0" dirty="0" smtClean="0"/>
              <a:t> about the supports you’re receiving? </a:t>
            </a:r>
          </a:p>
          <a:p>
            <a:pPr marL="352237" indent="-352237">
              <a:lnSpc>
                <a:spcPct val="150000"/>
              </a:lnSpc>
              <a:spcBef>
                <a:spcPct val="0"/>
              </a:spcBef>
              <a:spcAft>
                <a:spcPts val="616"/>
              </a:spcAft>
              <a:defRPr/>
            </a:pPr>
            <a:r>
              <a:rPr lang="en-US" u="sng" baseline="0" dirty="0" smtClean="0"/>
              <a:t>Respond in chat.  (</a:t>
            </a:r>
            <a:r>
              <a:rPr lang="en-US" u="none" baseline="0" dirty="0" smtClean="0"/>
              <a:t>Read a few responses out loud.)</a:t>
            </a:r>
          </a:p>
          <a:p>
            <a:pPr marL="352237" indent="-352237">
              <a:lnSpc>
                <a:spcPct val="150000"/>
              </a:lnSpc>
              <a:spcBef>
                <a:spcPct val="0"/>
              </a:spcBef>
              <a:spcAft>
                <a:spcPts val="616"/>
              </a:spcAft>
              <a:defRPr/>
            </a:pPr>
            <a:r>
              <a:rPr lang="en-US" u="none" baseline="0" dirty="0" smtClean="0"/>
              <a:t>What if the paralysis lasted indefinitely?</a:t>
            </a:r>
            <a:endParaRPr lang="en-US" u="sng" dirty="0" smtClean="0"/>
          </a:p>
          <a:p>
            <a:pPr marL="352237" indent="-352237">
              <a:lnSpc>
                <a:spcPct val="160000"/>
              </a:lnSpc>
              <a:spcBef>
                <a:spcPct val="0"/>
              </a:spcBef>
              <a:defRPr/>
            </a:pPr>
            <a:endParaRPr lang="en-US" u="sng" dirty="0" smtClean="0"/>
          </a:p>
          <a:p>
            <a:pPr marL="352237" indent="-352237">
              <a:defRPr/>
            </a:pPr>
            <a:endParaRPr lang="en-US" dirty="0" smtClean="0"/>
          </a:p>
        </p:txBody>
      </p:sp>
    </p:spTree>
    <p:extLst>
      <p:ext uri="{BB962C8B-B14F-4D97-AF65-F5344CB8AC3E}">
        <p14:creationId xmlns:p14="http://schemas.microsoft.com/office/powerpoint/2010/main" val="107329298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dirty="0"/>
              <a:t>Pending regulations will expand on the actions an agency must take when a DSP or Supervisor is deemed “deficient”</a:t>
            </a:r>
          </a:p>
          <a:p>
            <a:r>
              <a:rPr lang="en-US" b="1" u="sng" dirty="0"/>
              <a:t>12VAC30-122-180</a:t>
            </a:r>
            <a:r>
              <a:rPr lang="en-US" dirty="0"/>
              <a:t> </a:t>
            </a:r>
          </a:p>
          <a:p>
            <a:endParaRPr lang="en-US" dirty="0"/>
          </a:p>
          <a:p>
            <a:r>
              <a:rPr lang="en-US" dirty="0"/>
              <a:t>B.5. If at any time after the initial 180 days, a DSP or DSP Supervisor is found to be deficient in any competency area, the following actions must be taken to permit the continuation of billing by the agency related to the areas of the person’s identified deficiencies. “Deficient” is defined as an established pattern of inability to demonstrate one or more competency skills.</a:t>
            </a:r>
          </a:p>
          <a:p>
            <a:r>
              <a:rPr lang="en-US" dirty="0"/>
              <a:t>a.   Upon discovery of a staff person's inability to demonstrate proficiency, the provider has seven calendar days to begin remediation of the identified skills and document the issue and the actions taken by the agency to confirm proficiency. This initial seven day process is considered a first episode of one or more identified deficiencies   </a:t>
            </a:r>
          </a:p>
          <a:p>
            <a:r>
              <a:rPr lang="en-US" dirty="0"/>
              <a:t>b.   If proficiency is not reconfirmed within seven days following discovery of a second episode, occurring within three months of the staff person’s inability to demonstrate proficiency, the skills being remediated shall only be performed under direct supervision, observation and guidance of qualified staff who document the provision of these supports in the person’s record. </a:t>
            </a:r>
          </a:p>
          <a:p>
            <a:r>
              <a:rPr lang="en-US" dirty="0"/>
              <a:t>c.    Once proficiency with these skills have been demonstrated, the provider shall maintain a signed confirmation which describes the actions taken and is completed by the DSP Supervisor for DSPs and the Agency Director or designee for DSP Supervisors  and may resume billing for these related supports provided by the DSP or DSP Supervisor from that date forward.</a:t>
            </a:r>
          </a:p>
        </p:txBody>
      </p:sp>
      <p:sp>
        <p:nvSpPr>
          <p:cNvPr id="4" name="Slide Number Placeholder 3"/>
          <p:cNvSpPr>
            <a:spLocks noGrp="1"/>
          </p:cNvSpPr>
          <p:nvPr>
            <p:ph type="sldNum" sz="quarter" idx="10"/>
          </p:nvPr>
        </p:nvSpPr>
        <p:spPr/>
        <p:txBody>
          <a:bodyPr/>
          <a:lstStyle/>
          <a:p>
            <a:fld id="{01698C2A-FB74-45E5-9E11-8DA183E27AD0}" type="slidenum">
              <a:rPr lang="en-US" smtClean="0"/>
              <a:t>30</a:t>
            </a:fld>
            <a:endParaRPr lang="en-US" dirty="0"/>
          </a:p>
        </p:txBody>
      </p:sp>
    </p:spTree>
    <p:extLst>
      <p:ext uri="{BB962C8B-B14F-4D97-AF65-F5344CB8AC3E}">
        <p14:creationId xmlns:p14="http://schemas.microsoft.com/office/powerpoint/2010/main" val="43767444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While </a:t>
            </a:r>
            <a:r>
              <a:rPr lang="en-US" i="1" dirty="0"/>
              <a:t>Virginia’s Competencies for Direct Support Professionals and Supervisors who support individuals with Developmental Disabilities </a:t>
            </a:r>
            <a:r>
              <a:rPr lang="en-US" dirty="0"/>
              <a:t>checklist applies to DBDHS-licensed agencies supporting people from Supports Intensity Scale SIS© tiers one through four, there are additional training requirements and competency checklists when providers support people most at risk and identified as having support needs defined through the SIS© at tier four. </a:t>
            </a:r>
          </a:p>
          <a:p>
            <a:endParaRPr lang="en-US" dirty="0"/>
          </a:p>
          <a:p>
            <a:r>
              <a:rPr lang="en-US" dirty="0"/>
              <a:t>DBHDS established training and competency requirements as described in the 2016 DMAS Medicaid Memo to include a higher level of skill when providers offer services and supports to people with tier four support needs. Included in DD Waiver regulations (12VAC30-122-180) and the Medicaid Memo 9.1.16, are the requirements that providers supporting individuals at SIS© tier four complete training in the areas of autism, complex health supports, and complex behavioral supports. </a:t>
            </a:r>
          </a:p>
          <a:p>
            <a:endParaRPr lang="en-US" dirty="0"/>
          </a:p>
        </p:txBody>
      </p:sp>
      <p:sp>
        <p:nvSpPr>
          <p:cNvPr id="4" name="Slide Number Placeholder 3"/>
          <p:cNvSpPr>
            <a:spLocks noGrp="1"/>
          </p:cNvSpPr>
          <p:nvPr>
            <p:ph type="sldNum" sz="quarter" idx="10"/>
          </p:nvPr>
        </p:nvSpPr>
        <p:spPr/>
        <p:txBody>
          <a:bodyPr/>
          <a:lstStyle/>
          <a:p>
            <a:fld id="{40619D76-9530-4D92-9A51-94A742D0D1DD}" type="slidenum">
              <a:rPr lang="en-US" smtClean="0"/>
              <a:t>31</a:t>
            </a:fld>
            <a:endParaRPr lang="en-US"/>
          </a:p>
        </p:txBody>
      </p:sp>
    </p:spTree>
    <p:extLst>
      <p:ext uri="{BB962C8B-B14F-4D97-AF65-F5344CB8AC3E}">
        <p14:creationId xmlns:p14="http://schemas.microsoft.com/office/powerpoint/2010/main" val="170066227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9297">
              <a:defRPr/>
            </a:pPr>
            <a:r>
              <a:rPr lang="en-US" b="0" i="0" u="none" strike="noStrike" kern="1200" baseline="0" dirty="0" smtClean="0">
                <a:solidFill>
                  <a:schemeClr val="tx1"/>
                </a:solidFill>
              </a:rPr>
              <a:t>Training in these areas can be developed or reviewed and approved by a qualified professional in each area as described in the </a:t>
            </a:r>
            <a:r>
              <a:rPr lang="en-US" b="0" i="1" u="none" strike="noStrike" kern="1200" baseline="0" dirty="0" smtClean="0">
                <a:solidFill>
                  <a:schemeClr val="tx1"/>
                </a:solidFill>
              </a:rPr>
              <a:t>DBHDS Advanced Competencies Training Topics 9.25.17 </a:t>
            </a:r>
            <a:r>
              <a:rPr lang="en-US" b="0" i="0" u="none" strike="noStrike" kern="1200" baseline="0" dirty="0" smtClean="0">
                <a:solidFill>
                  <a:schemeClr val="tx1"/>
                </a:solidFill>
              </a:rPr>
              <a:t>document available online here: https://partnership.vcu.edu/DSP_orientation/Competencies-Assurances-Tests.html</a:t>
            </a:r>
            <a:endParaRPr lang="en-US" dirty="0" smtClean="0"/>
          </a:p>
          <a:p>
            <a:endParaRPr lang="en-US" dirty="0" smtClean="0"/>
          </a:p>
          <a:p>
            <a:pPr defTabSz="939297">
              <a:defRPr/>
            </a:pPr>
            <a:r>
              <a:rPr lang="en-US" dirty="0" smtClean="0"/>
              <a:t>Training may be accessed through a variety of means as long as it is nationally recognized or developed or approved by a qualified professional in each competency area. This means your organization may develop and perform training as long as it is approved by a qualified professional.</a:t>
            </a:r>
          </a:p>
          <a:p>
            <a:endParaRPr lang="en-US" dirty="0" smtClean="0"/>
          </a:p>
          <a:p>
            <a:endParaRPr lang="en-US" baseline="0" dirty="0" smtClean="0"/>
          </a:p>
          <a:p>
            <a:r>
              <a:rPr lang="en-US" dirty="0" smtClean="0">
                <a:solidFill>
                  <a:srgbClr val="FF0000"/>
                </a:solidFill>
              </a:rPr>
              <a:t>For a full list of qualified professionals and training topics,</a:t>
            </a:r>
            <a:r>
              <a:rPr lang="en-US" baseline="0" dirty="0" smtClean="0">
                <a:solidFill>
                  <a:srgbClr val="FF0000"/>
                </a:solidFill>
              </a:rPr>
              <a:t> please refer to the Direct Support Professional (DSP) and DSP Supervisor DD Waiver Orientation and Competencies Protocol dated March 6, 2020.</a:t>
            </a:r>
            <a:endParaRPr lang="en-US" dirty="0" smtClean="0">
              <a:solidFill>
                <a:srgbClr val="FF0000"/>
              </a:solidFill>
            </a:endParaRPr>
          </a:p>
          <a:p>
            <a:endParaRPr lang="en-US" dirty="0"/>
          </a:p>
        </p:txBody>
      </p:sp>
      <p:sp>
        <p:nvSpPr>
          <p:cNvPr id="4" name="Slide Number Placeholder 3"/>
          <p:cNvSpPr>
            <a:spLocks noGrp="1"/>
          </p:cNvSpPr>
          <p:nvPr>
            <p:ph type="sldNum" sz="quarter" idx="10"/>
          </p:nvPr>
        </p:nvSpPr>
        <p:spPr/>
        <p:txBody>
          <a:bodyPr/>
          <a:lstStyle/>
          <a:p>
            <a:fld id="{40619D76-9530-4D92-9A51-94A742D0D1DD}" type="slidenum">
              <a:rPr lang="en-US" smtClean="0"/>
              <a:t>32</a:t>
            </a:fld>
            <a:endParaRPr lang="en-US"/>
          </a:p>
        </p:txBody>
      </p:sp>
    </p:spTree>
    <p:extLst>
      <p:ext uri="{BB962C8B-B14F-4D97-AF65-F5344CB8AC3E}">
        <p14:creationId xmlns:p14="http://schemas.microsoft.com/office/powerpoint/2010/main" val="324377933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checklists must be initiated by DBHDS-licensed providers and DSPs and DSP supervisors confirmed as proficient within 180 days of hire or within 180 days of assisting a person with related SIS© tier four support needs whether that person is new to the program or receives an updated SIS© confirming Tier Four, which corresponds with SIS© levels 5, 6, and 7.</a:t>
            </a:r>
          </a:p>
          <a:p>
            <a:endParaRPr lang="en-US" dirty="0"/>
          </a:p>
        </p:txBody>
      </p:sp>
      <p:sp>
        <p:nvSpPr>
          <p:cNvPr id="4" name="Slide Number Placeholder 3"/>
          <p:cNvSpPr>
            <a:spLocks noGrp="1"/>
          </p:cNvSpPr>
          <p:nvPr>
            <p:ph type="sldNum" sz="quarter" idx="10"/>
          </p:nvPr>
        </p:nvSpPr>
        <p:spPr/>
        <p:txBody>
          <a:bodyPr/>
          <a:lstStyle/>
          <a:p>
            <a:fld id="{40619D76-9530-4D92-9A51-94A742D0D1DD}" type="slidenum">
              <a:rPr lang="en-US" smtClean="0"/>
              <a:t>33</a:t>
            </a:fld>
            <a:endParaRPr lang="en-US"/>
          </a:p>
        </p:txBody>
      </p:sp>
    </p:spTree>
    <p:extLst>
      <p:ext uri="{BB962C8B-B14F-4D97-AF65-F5344CB8AC3E}">
        <p14:creationId xmlns:p14="http://schemas.microsoft.com/office/powerpoint/2010/main" val="372997080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slide provides an overview of the steps</a:t>
            </a:r>
            <a:r>
              <a:rPr lang="en-US" baseline="0" dirty="0" smtClean="0"/>
              <a:t> that supervisors follow in completing requirements for Orientation training, testing, and competencies. </a:t>
            </a:r>
            <a:endParaRPr lang="en-US" dirty="0"/>
          </a:p>
        </p:txBody>
      </p:sp>
      <p:sp>
        <p:nvSpPr>
          <p:cNvPr id="4" name="Slide Number Placeholder 3"/>
          <p:cNvSpPr>
            <a:spLocks noGrp="1"/>
          </p:cNvSpPr>
          <p:nvPr>
            <p:ph type="sldNum" sz="quarter" idx="10"/>
          </p:nvPr>
        </p:nvSpPr>
        <p:spPr/>
        <p:txBody>
          <a:bodyPr/>
          <a:lstStyle/>
          <a:p>
            <a:fld id="{40619D76-9530-4D92-9A51-94A742D0D1DD}" type="slidenum">
              <a:rPr lang="en-US" smtClean="0"/>
              <a:t>34</a:t>
            </a:fld>
            <a:endParaRPr lang="en-US"/>
          </a:p>
        </p:txBody>
      </p:sp>
    </p:spTree>
    <p:extLst>
      <p:ext uri="{BB962C8B-B14F-4D97-AF65-F5344CB8AC3E}">
        <p14:creationId xmlns:p14="http://schemas.microsoft.com/office/powerpoint/2010/main" val="119340455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slide provides an overview of the steps</a:t>
            </a:r>
            <a:r>
              <a:rPr lang="en-US" baseline="0" dirty="0" smtClean="0"/>
              <a:t> for DSPs in completing requirements for Orientation training, testing, and competencies. </a:t>
            </a:r>
            <a:endParaRPr lang="en-US" dirty="0"/>
          </a:p>
        </p:txBody>
      </p:sp>
      <p:sp>
        <p:nvSpPr>
          <p:cNvPr id="4" name="Slide Number Placeholder 3"/>
          <p:cNvSpPr>
            <a:spLocks noGrp="1"/>
          </p:cNvSpPr>
          <p:nvPr>
            <p:ph type="sldNum" sz="quarter" idx="10"/>
          </p:nvPr>
        </p:nvSpPr>
        <p:spPr/>
        <p:txBody>
          <a:bodyPr/>
          <a:lstStyle/>
          <a:p>
            <a:fld id="{40619D76-9530-4D92-9A51-94A742D0D1DD}" type="slidenum">
              <a:rPr lang="en-US" smtClean="0"/>
              <a:t>35</a:t>
            </a:fld>
            <a:endParaRPr lang="en-US"/>
          </a:p>
        </p:txBody>
      </p:sp>
    </p:spTree>
    <p:extLst>
      <p:ext uri="{BB962C8B-B14F-4D97-AF65-F5344CB8AC3E}">
        <p14:creationId xmlns:p14="http://schemas.microsoft.com/office/powerpoint/2010/main" val="4251198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(animated)</a:t>
            </a:r>
          </a:p>
          <a:p>
            <a:endParaRPr lang="en-US" dirty="0" smtClean="0"/>
          </a:p>
          <a:p>
            <a:r>
              <a:rPr lang="en-US" dirty="0" smtClean="0"/>
              <a:t>Provider agencies are reviewed by DMAS Quality Management Review (QMR) for compliance with DSP and DSP Supervisor competency training requirements. If upon review a provider does not have documentation to demonstrate that DSPs and DSP Supervisors have met the requirements set forth in this protocol per DD Waiver regulations, the provider will be cited for a lack of compliance with waiver requirements. Providers must respond through a corrective action plan when deficiencies are identified by DMAS that details the methods that will be employed to ensure ongoing, sustained implementation of these requirements. A provider’s inability to demonstrate compliance can result in a provider having its DMAS participation agreement or DBHDS license suspended or revoked.  A provider may even be subject to payback for supports provided by DSPs who did not meet training and competency requirements.</a:t>
            </a:r>
            <a:endParaRPr lang="en-US" dirty="0"/>
          </a:p>
        </p:txBody>
      </p:sp>
      <p:sp>
        <p:nvSpPr>
          <p:cNvPr id="4" name="Slide Number Placeholder 3"/>
          <p:cNvSpPr>
            <a:spLocks noGrp="1"/>
          </p:cNvSpPr>
          <p:nvPr>
            <p:ph type="sldNum" sz="quarter" idx="10"/>
          </p:nvPr>
        </p:nvSpPr>
        <p:spPr/>
        <p:txBody>
          <a:bodyPr/>
          <a:lstStyle/>
          <a:p>
            <a:fld id="{40619D76-9530-4D92-9A51-94A742D0D1DD}" type="slidenum">
              <a:rPr lang="en-US" smtClean="0"/>
              <a:t>36</a:t>
            </a:fld>
            <a:endParaRPr lang="en-US"/>
          </a:p>
        </p:txBody>
      </p:sp>
    </p:spTree>
    <p:extLst>
      <p:ext uri="{BB962C8B-B14F-4D97-AF65-F5344CB8AC3E}">
        <p14:creationId xmlns:p14="http://schemas.microsoft.com/office/powerpoint/2010/main" val="357939589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DSPs who move employment from one agency to another and have documentation of having completed training and passed the 2016 Orientation Manual Test there do not have to be retrained, although the new agency would still discuss the values and concepts as they pertain to their agency’s policies with the new employee. The new provider would ensure that receipt of a copy of the DSP’s scored test or supervisor’s VLC certificate and assurance and keep it on file. </a:t>
            </a:r>
          </a:p>
          <a:p>
            <a:endParaRPr lang="en-US" dirty="0"/>
          </a:p>
          <a:p>
            <a:r>
              <a:rPr lang="en-US" dirty="0"/>
              <a:t>Competencies, where required, must be confirmed at each agency within 180 days of hire and reconfirmed at least annually.</a:t>
            </a:r>
          </a:p>
          <a:p>
            <a:endParaRPr lang="en-US" dirty="0"/>
          </a:p>
        </p:txBody>
      </p:sp>
      <p:sp>
        <p:nvSpPr>
          <p:cNvPr id="4" name="Slide Number Placeholder 3"/>
          <p:cNvSpPr>
            <a:spLocks noGrp="1"/>
          </p:cNvSpPr>
          <p:nvPr>
            <p:ph type="sldNum" sz="quarter" idx="10"/>
          </p:nvPr>
        </p:nvSpPr>
        <p:spPr/>
        <p:txBody>
          <a:bodyPr/>
          <a:lstStyle/>
          <a:p>
            <a:fld id="{40619D76-9530-4D92-9A51-94A742D0D1DD}" type="slidenum">
              <a:rPr lang="en-US" smtClean="0"/>
              <a:t>37</a:t>
            </a:fld>
            <a:endParaRPr lang="en-US"/>
          </a:p>
        </p:txBody>
      </p:sp>
    </p:spTree>
    <p:extLst>
      <p:ext uri="{BB962C8B-B14F-4D97-AF65-F5344CB8AC3E}">
        <p14:creationId xmlns:p14="http://schemas.microsoft.com/office/powerpoint/2010/main" val="1958880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Please post any questions you may have in chat.</a:t>
            </a:r>
          </a:p>
          <a:p>
            <a:endParaRPr lang="en-US" dirty="0" smtClean="0"/>
          </a:p>
          <a:p>
            <a:r>
              <a:rPr lang="en-US" dirty="0" smtClean="0"/>
              <a:t>We will respond to as many as we’re able within the timeframe of our meeting.</a:t>
            </a:r>
          </a:p>
          <a:p>
            <a:r>
              <a:rPr lang="en-US" dirty="0" smtClean="0"/>
              <a:t>After we’ve concluded all of the scheduled webinars, we will compile an FAQ page to post with the webinar video on the DBHDS Website.</a:t>
            </a:r>
          </a:p>
          <a:p>
            <a:endParaRPr lang="en-US" dirty="0"/>
          </a:p>
        </p:txBody>
      </p:sp>
      <p:sp>
        <p:nvSpPr>
          <p:cNvPr id="4" name="Slide Number Placeholder 3"/>
          <p:cNvSpPr>
            <a:spLocks noGrp="1"/>
          </p:cNvSpPr>
          <p:nvPr>
            <p:ph type="sldNum" sz="quarter" idx="10"/>
          </p:nvPr>
        </p:nvSpPr>
        <p:spPr/>
        <p:txBody>
          <a:bodyPr/>
          <a:lstStyle/>
          <a:p>
            <a:fld id="{01698C2A-FB74-45E5-9E11-8DA183E27AD0}" type="slidenum">
              <a:rPr lang="en-US" smtClean="0"/>
              <a:t>38</a:t>
            </a:fld>
            <a:endParaRPr lang="en-US" dirty="0"/>
          </a:p>
        </p:txBody>
      </p:sp>
    </p:spTree>
    <p:extLst>
      <p:ext uri="{BB962C8B-B14F-4D97-AF65-F5344CB8AC3E}">
        <p14:creationId xmlns:p14="http://schemas.microsoft.com/office/powerpoint/2010/main" val="185423088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Please don’t forget to register your organization for the provider search on the My Life, My Community Website so Individuals, Families, and Support Coordinators can find you!</a:t>
            </a:r>
          </a:p>
          <a:p>
            <a:endParaRPr lang="en-US" dirty="0" smtClean="0"/>
          </a:p>
          <a:p>
            <a:r>
              <a:rPr lang="en-US" dirty="0" smtClean="0"/>
              <a:t>You can get there by going to</a:t>
            </a:r>
            <a:r>
              <a:rPr lang="en-US" baseline="0" dirty="0" smtClean="0"/>
              <a:t> mylifemycommunityvirginia.org, clicking on “Find a Provider” in the top right hand corner, then “Verify or Register a New Provider Profile” under “For Providers.”</a:t>
            </a:r>
            <a:endParaRPr lang="en-US" dirty="0"/>
          </a:p>
        </p:txBody>
      </p:sp>
      <p:sp>
        <p:nvSpPr>
          <p:cNvPr id="4" name="Slide Number Placeholder 3"/>
          <p:cNvSpPr>
            <a:spLocks noGrp="1"/>
          </p:cNvSpPr>
          <p:nvPr>
            <p:ph type="sldNum" sz="quarter" idx="10"/>
          </p:nvPr>
        </p:nvSpPr>
        <p:spPr/>
        <p:txBody>
          <a:bodyPr/>
          <a:lstStyle/>
          <a:p>
            <a:fld id="{01698C2A-FB74-45E5-9E11-8DA183E27AD0}" type="slidenum">
              <a:rPr lang="en-US" smtClean="0"/>
              <a:t>39</a:t>
            </a:fld>
            <a:endParaRPr lang="en-US" dirty="0"/>
          </a:p>
        </p:txBody>
      </p:sp>
    </p:spTree>
    <p:extLst>
      <p:ext uri="{BB962C8B-B14F-4D97-AF65-F5344CB8AC3E}">
        <p14:creationId xmlns:p14="http://schemas.microsoft.com/office/powerpoint/2010/main" val="40193576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82675" y="520700"/>
            <a:ext cx="3378200" cy="1900238"/>
          </a:xfrm>
        </p:spPr>
      </p:sp>
      <p:sp>
        <p:nvSpPr>
          <p:cNvPr id="3" name="Notes Placeholder 2"/>
          <p:cNvSpPr>
            <a:spLocks noGrp="1"/>
          </p:cNvSpPr>
          <p:nvPr>
            <p:ph type="body" idx="1"/>
          </p:nvPr>
        </p:nvSpPr>
        <p:spPr>
          <a:xfrm>
            <a:off x="789255" y="2644925"/>
            <a:ext cx="5661660" cy="3686710"/>
          </a:xfrm>
        </p:spPr>
        <p:txBody>
          <a:bodyPr/>
          <a:lstStyle/>
          <a:p>
            <a:r>
              <a:rPr lang="en-US" baseline="0" dirty="0" smtClean="0"/>
              <a:t>Would you want this person to support you?  You can respond in chat. (read a few responses)</a:t>
            </a:r>
          </a:p>
          <a:p>
            <a:endParaRPr lang="en-US" b="0" dirty="0" smtClean="0"/>
          </a:p>
          <a:p>
            <a:r>
              <a:rPr lang="en-US" b="0" dirty="0" smtClean="0"/>
              <a:t>Do you feel like you deserve</a:t>
            </a:r>
            <a:r>
              <a:rPr lang="en-US" b="0" baseline="0" dirty="0" smtClean="0"/>
              <a:t> better?</a:t>
            </a:r>
          </a:p>
          <a:p>
            <a:r>
              <a:rPr lang="en-US" b="0" baseline="0" dirty="0" smtClean="0"/>
              <a:t>Do you feel like your partner, parent, or child would deserve better? (read a few responses)</a:t>
            </a:r>
          </a:p>
          <a:p>
            <a:endParaRPr lang="en-US" baseline="0" dirty="0" smtClean="0"/>
          </a:p>
          <a:p>
            <a:r>
              <a:rPr lang="en-US" baseline="0" dirty="0" smtClean="0"/>
              <a:t>Of course!  Because you would want someone who is competent to support you or your loved one!</a:t>
            </a:r>
          </a:p>
          <a:p>
            <a:endParaRPr lang="en-US" baseline="0" dirty="0" smtClean="0"/>
          </a:p>
          <a:p>
            <a:r>
              <a:rPr lang="en-US" baseline="0" dirty="0" smtClean="0"/>
              <a:t>(animated) Did this person:</a:t>
            </a:r>
          </a:p>
          <a:p>
            <a:pPr marL="352237" indent="-352237">
              <a:lnSpc>
                <a:spcPct val="150000"/>
              </a:lnSpc>
              <a:buAutoNum type="arabicPeriod"/>
            </a:pPr>
            <a:r>
              <a:rPr lang="en-US" dirty="0"/>
              <a:t>Demonstrate person-centered skills, values, and attitudes?</a:t>
            </a:r>
          </a:p>
          <a:p>
            <a:pPr marL="352237" indent="-352237">
              <a:lnSpc>
                <a:spcPct val="150000"/>
              </a:lnSpc>
              <a:buAutoNum type="arabicPeriod"/>
            </a:pPr>
            <a:r>
              <a:rPr lang="en-US" dirty="0"/>
              <a:t>Understand and follow service requirements?</a:t>
            </a:r>
          </a:p>
          <a:p>
            <a:pPr marL="352237" indent="-352237">
              <a:lnSpc>
                <a:spcPct val="150000"/>
              </a:lnSpc>
              <a:buAutoNum type="arabicPeriod"/>
            </a:pPr>
            <a:r>
              <a:rPr lang="en-US" dirty="0">
                <a:latin typeface="Calibri" panose="020F0502020204030204" pitchFamily="34" charset="0"/>
                <a:ea typeface="Times New Roman" panose="02020603050405020304" pitchFamily="18" charset="0"/>
                <a:cs typeface="Calibri" panose="020F0502020204030204" pitchFamily="34" charset="0"/>
              </a:rPr>
              <a:t>Demonstrate abilities that improve or maintain the health and wellness of those they support?</a:t>
            </a:r>
            <a:endParaRPr lang="en-US" dirty="0">
              <a:latin typeface="Calibri" panose="020F0502020204030204" pitchFamily="34" charset="0"/>
              <a:ea typeface="Times New Roman" panose="02020603050405020304" pitchFamily="18" charset="0"/>
              <a:cs typeface="Times New Roman" panose="02020603050405020304" pitchFamily="18" charset="0"/>
            </a:endParaRPr>
          </a:p>
          <a:p>
            <a:endParaRPr lang="en-US" dirty="0" smtClean="0"/>
          </a:p>
          <a:p>
            <a:r>
              <a:rPr lang="en-US" dirty="0" smtClean="0"/>
              <a:t>(We should see mostly “no” responses in chat.)</a:t>
            </a:r>
          </a:p>
          <a:p>
            <a:r>
              <a:rPr lang="en-US" dirty="0" smtClean="0"/>
              <a:t>These</a:t>
            </a:r>
            <a:r>
              <a:rPr lang="en-US" baseline="0" dirty="0" smtClean="0"/>
              <a:t> are the 3 basic competencies.  Everything this person did to support you in this scenario was contrary to these three basic expectations of DSPs.  </a:t>
            </a:r>
          </a:p>
          <a:p>
            <a:endParaRPr lang="en-US" baseline="0" dirty="0" smtClean="0"/>
          </a:p>
          <a:p>
            <a:r>
              <a:rPr lang="en-US" baseline="0" dirty="0" smtClean="0"/>
              <a:t>(animated)</a:t>
            </a:r>
          </a:p>
          <a:p>
            <a:r>
              <a:rPr lang="en-US" baseline="0" dirty="0" smtClean="0"/>
              <a:t>If we have competent staff, we can better assure the people we support have quality support to live good lives.</a:t>
            </a:r>
          </a:p>
          <a:p>
            <a:endParaRPr lang="en-US" baseline="0" dirty="0" smtClean="0"/>
          </a:p>
          <a:p>
            <a:r>
              <a:rPr lang="en-US" dirty="0" smtClean="0"/>
              <a:t>Yes, this is an</a:t>
            </a:r>
            <a:r>
              <a:rPr lang="en-US" baseline="0" dirty="0" smtClean="0"/>
              <a:t> extreme scenario, and hopefully no one person embodies the opposite of everything in the competencies, as the fictitious DSP in this example; however, these things do happen.  Even well-meaning DSPs make these mistakes, solely because they were never trained otherwise.  </a:t>
            </a:r>
          </a:p>
          <a:p>
            <a:endParaRPr lang="en-US" baseline="0" dirty="0" smtClean="0"/>
          </a:p>
          <a:p>
            <a:r>
              <a:rPr lang="en-US" baseline="0" dirty="0" smtClean="0"/>
              <a:t>Story:</a:t>
            </a:r>
          </a:p>
          <a:p>
            <a:endParaRPr lang="en-US" baseline="0" dirty="0" smtClean="0"/>
          </a:p>
          <a:p>
            <a:r>
              <a:rPr lang="en-US" baseline="0" dirty="0" smtClean="0"/>
              <a:t>Gentleman I used to support who was in rehab facility after a hospitalization, and the nurses came in while I was visiting, proceeding to pull his covers off him, lifting him, and attempting to change his depends while I was in the room.  Not even saying a word to him– they didn’t even greet him by name.  I had to speak up to stop them because my friend didn’t speak up (I assume because this wasn’t the first time they did this to him).  I ended up filing a complaint with VDH</a:t>
            </a:r>
            <a:r>
              <a:rPr lang="en-US" baseline="0" dirty="0" smtClean="0"/>
              <a:t>.</a:t>
            </a:r>
          </a:p>
          <a:p>
            <a:endParaRPr lang="en-US" baseline="0" dirty="0" smtClean="0"/>
          </a:p>
          <a:p>
            <a:r>
              <a:rPr lang="en-US" baseline="0" dirty="0" smtClean="0"/>
              <a:t>If DSPs are trained from the beginning that this is unacceptable, we can better assure people will be treated with dignity and respect.</a:t>
            </a:r>
            <a:endParaRPr lang="en-US" baseline="0" dirty="0" smtClean="0"/>
          </a:p>
          <a:p>
            <a:endParaRPr lang="en-US" baseline="0" dirty="0" smtClean="0"/>
          </a:p>
          <a:p>
            <a:endParaRPr lang="en-US" baseline="0" dirty="0" smtClean="0"/>
          </a:p>
        </p:txBody>
      </p:sp>
      <p:sp>
        <p:nvSpPr>
          <p:cNvPr id="4" name="Slide Number Placeholder 3"/>
          <p:cNvSpPr>
            <a:spLocks noGrp="1"/>
          </p:cNvSpPr>
          <p:nvPr>
            <p:ph type="sldNum" sz="quarter" idx="10"/>
          </p:nvPr>
        </p:nvSpPr>
        <p:spPr/>
        <p:txBody>
          <a:bodyPr/>
          <a:lstStyle/>
          <a:p>
            <a:fld id="{01698C2A-FB74-45E5-9E11-8DA183E27AD0}" type="slidenum">
              <a:rPr lang="en-US" smtClean="0"/>
              <a:t>4</a:t>
            </a:fld>
            <a:endParaRPr lang="en-US" dirty="0"/>
          </a:p>
        </p:txBody>
      </p:sp>
    </p:spTree>
    <p:extLst>
      <p:ext uri="{BB962C8B-B14F-4D97-AF65-F5344CB8AC3E}">
        <p14:creationId xmlns:p14="http://schemas.microsoft.com/office/powerpoint/2010/main" val="45063277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Questions about these requirements can be directed to your assigned Provider Team Community Resource Consultant.  You can access a CRC listing on the provider development webpage. </a:t>
            </a:r>
          </a:p>
        </p:txBody>
      </p:sp>
      <p:sp>
        <p:nvSpPr>
          <p:cNvPr id="4" name="Slide Number Placeholder 3"/>
          <p:cNvSpPr>
            <a:spLocks noGrp="1"/>
          </p:cNvSpPr>
          <p:nvPr>
            <p:ph type="sldNum" sz="quarter" idx="10"/>
          </p:nvPr>
        </p:nvSpPr>
        <p:spPr/>
        <p:txBody>
          <a:bodyPr/>
          <a:lstStyle/>
          <a:p>
            <a:fld id="{01698C2A-FB74-45E5-9E11-8DA183E27AD0}" type="slidenum">
              <a:rPr lang="en-US" smtClean="0"/>
              <a:t>40</a:t>
            </a:fld>
            <a:endParaRPr lang="en-US" dirty="0"/>
          </a:p>
        </p:txBody>
      </p:sp>
    </p:spTree>
    <p:extLst>
      <p:ext uri="{BB962C8B-B14F-4D97-AF65-F5344CB8AC3E}">
        <p14:creationId xmlns:p14="http://schemas.microsoft.com/office/powerpoint/2010/main" val="42269361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Why is</a:t>
            </a:r>
            <a:r>
              <a:rPr lang="en-US" baseline="0" dirty="0" smtClean="0"/>
              <a:t> it important to have competent DSPs?</a:t>
            </a:r>
          </a:p>
          <a:p>
            <a:endParaRPr lang="en-US" baseline="0" dirty="0" smtClean="0"/>
          </a:p>
          <a:p>
            <a:r>
              <a:rPr lang="en-US" baseline="0" dirty="0" smtClean="0"/>
              <a:t>(animated)</a:t>
            </a:r>
          </a:p>
          <a:p>
            <a:endParaRPr lang="en-US" baseline="0" dirty="0" smtClean="0"/>
          </a:p>
          <a:p>
            <a:pPr marL="352237" indent="-352237">
              <a:lnSpc>
                <a:spcPct val="150000"/>
              </a:lnSpc>
              <a:buAutoNum type="arabicPeriod"/>
            </a:pPr>
            <a:r>
              <a:rPr lang="en-US" dirty="0"/>
              <a:t>The people we support deserve it.</a:t>
            </a:r>
          </a:p>
          <a:p>
            <a:pPr marL="352237" indent="-352237">
              <a:lnSpc>
                <a:spcPct val="150000"/>
              </a:lnSpc>
              <a:buAutoNum type="arabicPeriod"/>
            </a:pPr>
            <a:r>
              <a:rPr lang="en-US" dirty="0"/>
              <a:t>It is the right thing to do.</a:t>
            </a:r>
          </a:p>
          <a:p>
            <a:pPr marL="352237" indent="-352237">
              <a:lnSpc>
                <a:spcPct val="150000"/>
              </a:lnSpc>
              <a:buAutoNum type="arabicPeriod"/>
            </a:pPr>
            <a:r>
              <a:rPr lang="en-US" dirty="0"/>
              <a:t>Competent staff is the minimal standard.</a:t>
            </a:r>
          </a:p>
          <a:p>
            <a:pPr marL="352237" indent="-352237">
              <a:lnSpc>
                <a:spcPct val="150000"/>
              </a:lnSpc>
              <a:buAutoNum type="arabicPeriod"/>
            </a:pPr>
            <a:r>
              <a:rPr lang="en-US" dirty="0"/>
              <a:t>Reduces risk and liability.</a:t>
            </a:r>
          </a:p>
          <a:p>
            <a:pPr marL="352237" indent="-352237">
              <a:lnSpc>
                <a:spcPct val="150000"/>
              </a:lnSpc>
              <a:buAutoNum type="arabicPeriod"/>
            </a:pPr>
            <a:r>
              <a:rPr lang="en-US" dirty="0"/>
              <a:t>Required by DD Waiver regulations.</a:t>
            </a:r>
          </a:p>
          <a:p>
            <a:pPr marL="352237" indent="-352237">
              <a:lnSpc>
                <a:spcPct val="150000"/>
              </a:lnSpc>
              <a:buAutoNum type="arabicPeriod"/>
            </a:pPr>
            <a:r>
              <a:rPr lang="en-US" dirty="0"/>
              <a:t>Required by Virginia’s Settlement Agreement.</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01698C2A-FB74-45E5-9E11-8DA183E27AD0}" type="slidenum">
              <a:rPr lang="en-US" smtClean="0"/>
              <a:t>5</a:t>
            </a:fld>
            <a:endParaRPr lang="en-US" dirty="0"/>
          </a:p>
        </p:txBody>
      </p:sp>
    </p:spTree>
    <p:extLst>
      <p:ext uri="{BB962C8B-B14F-4D97-AF65-F5344CB8AC3E}">
        <p14:creationId xmlns:p14="http://schemas.microsoft.com/office/powerpoint/2010/main" val="27521720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a:p>
            <a:r>
              <a:rPr lang="en-US" b="0" dirty="0" smtClean="0"/>
              <a:t>Virginia’s Settlement Agreement requires</a:t>
            </a:r>
            <a:r>
              <a:rPr lang="en-US" b="0" baseline="0" dirty="0" smtClean="0"/>
              <a:t> that </a:t>
            </a:r>
            <a:r>
              <a:rPr lang="en-US" b="0" dirty="0" smtClean="0"/>
              <a:t>at least 95% of DSPs and their supervisors receive training and competency testing per DMAS regulations. This training is part of a Quality Improvement</a:t>
            </a:r>
            <a:r>
              <a:rPr lang="en-US" b="0" baseline="0" dirty="0" smtClean="0"/>
              <a:t> Initiative to improve these results. As seen here, as a system we only achieved a success at 83.6% with provider training and 55.89% with DSP competencies in FY19. We need to reach 95% in order to be compliant with Settlement Agreement requirements. </a:t>
            </a:r>
            <a:endParaRPr lang="en-US" b="0" baseline="0" dirty="0" smtClean="0"/>
          </a:p>
          <a:p>
            <a:endParaRPr lang="en-US" dirty="0"/>
          </a:p>
          <a:p>
            <a:r>
              <a:rPr lang="en-US" b="0" dirty="0" smtClean="0"/>
              <a:t>We hope this webinar will better help you to understand the requirements and timeframes in order to help you to stay compliant with </a:t>
            </a:r>
            <a:r>
              <a:rPr lang="en-US" b="0" smtClean="0"/>
              <a:t>DSP Orientation </a:t>
            </a:r>
            <a:r>
              <a:rPr lang="en-US" b="0" dirty="0" smtClean="0"/>
              <a:t>training </a:t>
            </a:r>
            <a:r>
              <a:rPr lang="en-US" b="0" smtClean="0"/>
              <a:t>and competencies.</a:t>
            </a:r>
            <a:endParaRPr lang="en-US" b="0" dirty="0"/>
          </a:p>
        </p:txBody>
      </p:sp>
      <p:sp>
        <p:nvSpPr>
          <p:cNvPr id="4" name="Slide Number Placeholder 3"/>
          <p:cNvSpPr>
            <a:spLocks noGrp="1"/>
          </p:cNvSpPr>
          <p:nvPr>
            <p:ph type="sldNum" sz="quarter" idx="10"/>
          </p:nvPr>
        </p:nvSpPr>
        <p:spPr/>
        <p:txBody>
          <a:bodyPr/>
          <a:lstStyle/>
          <a:p>
            <a:fld id="{01698C2A-FB74-45E5-9E11-8DA183E27AD0}" type="slidenum">
              <a:rPr lang="en-US" smtClean="0"/>
              <a:t>6</a:t>
            </a:fld>
            <a:endParaRPr lang="en-US" dirty="0"/>
          </a:p>
        </p:txBody>
      </p:sp>
    </p:spTree>
    <p:extLst>
      <p:ext uri="{BB962C8B-B14F-4D97-AF65-F5344CB8AC3E}">
        <p14:creationId xmlns:p14="http://schemas.microsoft.com/office/powerpoint/2010/main" val="14479303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Autofit/>
          </a:bodyPr>
          <a:lstStyle/>
          <a:p>
            <a:r>
              <a:rPr lang="en-US" b="0" i="0" u="none" strike="noStrike" kern="1200" baseline="0" dirty="0" smtClean="0">
                <a:solidFill>
                  <a:schemeClr val="tx1"/>
                </a:solidFill>
              </a:rPr>
              <a:t>Agencies providing direct support to individuals on the Developmental Disabilities' waivers are required to complete the DSP Orientation training. Upon the approval of final DD Waiver Regulations, this will include both non-DBHDS licensed providers (such as Home Care Organizations licensed by the Virginia Department of Health and Employment Services Organizations under the Department of Aging and Rehabilitative Services) in addition to DBHDS-licensed providers. </a:t>
            </a:r>
          </a:p>
          <a:p>
            <a:endParaRPr lang="en-US" b="0" i="0" u="none" strike="noStrike" kern="1200" baseline="0" dirty="0" smtClean="0">
              <a:solidFill>
                <a:schemeClr val="tx1"/>
              </a:solidFill>
            </a:endParaRPr>
          </a:p>
          <a:p>
            <a:r>
              <a:rPr lang="en-US" b="0" i="0" u="none" strike="noStrike" kern="1200" baseline="0" dirty="0" smtClean="0">
                <a:solidFill>
                  <a:schemeClr val="tx1"/>
                </a:solidFill>
              </a:rPr>
              <a:t>Any agency employee, regardless of credentials, who provides Medicaid Waiver reimbursable support, must complete the DBHDS DSP Orientation process. This process also applies to supervisors who oversee the work of DSPs. Providers may elect to employ agency trainers in delivering training content to DSPs and their supervisors, which is acceptable, but the use of a trainer does not supplant conversations between DSPs and supervisors about the content of the training or the application of that content within the provider setting. </a:t>
            </a:r>
          </a:p>
          <a:p>
            <a:endParaRPr lang="en-US" b="0" i="0" u="none" strike="noStrike" kern="1200" baseline="0" dirty="0" smtClean="0">
              <a:solidFill>
                <a:schemeClr val="tx1"/>
              </a:solidFill>
            </a:endParaRPr>
          </a:p>
          <a:p>
            <a:r>
              <a:rPr lang="en-US" b="0" i="0" u="none" strike="noStrike" kern="1200" baseline="0" dirty="0" smtClean="0">
                <a:solidFill>
                  <a:schemeClr val="tx1"/>
                </a:solidFill>
              </a:rPr>
              <a:t>This process does not apply to professional staff who provide consultative or specialized medical and behavioral support, such as Therapeutic Consultation, Skilled Nursing, and Private Duty Nursing. Providers of Individual and Group Supported Employment services were previously excluded due to operating within organizations that met Commission on Accreditation of Rehabilitation Facilities (CARF) standards. Upon approval Employment Service Organizations are now required to complete orientation training, testing, and to observe and document basic competencies. In addition, DMAS enrolled Home Care Organizations licensed by the Virginia Department of Health who are providing Personal Assistance, Respite, and Companion under any DD Waiver must implement the process of observing and documenting competencies as described in this protocol in addition to completing the training and testing requirements.</a:t>
            </a:r>
          </a:p>
          <a:p>
            <a:endParaRPr lang="en-US" b="0" i="0" u="none" strike="noStrike" kern="1200" baseline="0" dirty="0" smtClean="0">
              <a:solidFill>
                <a:schemeClr val="tx1"/>
              </a:solidFill>
            </a:endParaRPr>
          </a:p>
          <a:p>
            <a:r>
              <a:rPr lang="en-US" b="0" i="0" u="none" strike="noStrike" kern="1200" baseline="0" dirty="0" smtClean="0">
                <a:solidFill>
                  <a:schemeClr val="tx1"/>
                </a:solidFill>
              </a:rPr>
              <a:t>This chart delineates which services currently must meet DSP Orientation Testing requirements and those that will have to meet these requirements once final DD Waiver regulations are approved.  Note that Group and Individual Supported Employment must meet these requirements after the regulations are approved.</a:t>
            </a:r>
            <a:endParaRPr lang="en-US" dirty="0"/>
          </a:p>
        </p:txBody>
      </p:sp>
      <p:sp>
        <p:nvSpPr>
          <p:cNvPr id="4" name="Slide Number Placeholder 3"/>
          <p:cNvSpPr>
            <a:spLocks noGrp="1"/>
          </p:cNvSpPr>
          <p:nvPr>
            <p:ph type="sldNum" sz="quarter" idx="10"/>
          </p:nvPr>
        </p:nvSpPr>
        <p:spPr/>
        <p:txBody>
          <a:bodyPr/>
          <a:lstStyle/>
          <a:p>
            <a:fld id="{43E66ACB-BCE1-4F22-B622-CC38886BAA3F}" type="slidenum">
              <a:rPr lang="en-US" smtClean="0"/>
              <a:pPr/>
              <a:t>7</a:t>
            </a:fld>
            <a:endParaRPr lang="en-US"/>
          </a:p>
        </p:txBody>
      </p:sp>
    </p:spTree>
    <p:extLst>
      <p:ext uri="{BB962C8B-B14F-4D97-AF65-F5344CB8AC3E}">
        <p14:creationId xmlns:p14="http://schemas.microsoft.com/office/powerpoint/2010/main" val="132587202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This chart delineates which services currently must meet Basic Competency requirements and those that will have to meet these requirements once final DD Waiver regulations are approved.  Note the addition that all Agency Directed Personal Assistance, Companion, and Respite providers, as well as Group and Individual Supported Employment must meet these requirements after the regulations are approved.</a:t>
            </a:r>
          </a:p>
        </p:txBody>
      </p:sp>
      <p:sp>
        <p:nvSpPr>
          <p:cNvPr id="4" name="Slide Number Placeholder 3"/>
          <p:cNvSpPr>
            <a:spLocks noGrp="1"/>
          </p:cNvSpPr>
          <p:nvPr>
            <p:ph type="sldNum" sz="quarter" idx="10"/>
          </p:nvPr>
        </p:nvSpPr>
        <p:spPr/>
        <p:txBody>
          <a:bodyPr/>
          <a:lstStyle/>
          <a:p>
            <a:fld id="{43E66ACB-BCE1-4F22-B622-CC38886BAA3F}" type="slidenum">
              <a:rPr lang="en-US" smtClean="0"/>
              <a:pPr/>
              <a:t>8</a:t>
            </a:fld>
            <a:endParaRPr lang="en-US"/>
          </a:p>
        </p:txBody>
      </p:sp>
    </p:spTree>
    <p:extLst>
      <p:ext uri="{BB962C8B-B14F-4D97-AF65-F5344CB8AC3E}">
        <p14:creationId xmlns:p14="http://schemas.microsoft.com/office/powerpoint/2010/main" val="314450694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Direct Support Professional (DSP) is defined under the DD waivers as:  </a:t>
            </a:r>
          </a:p>
          <a:p>
            <a:r>
              <a:rPr lang="en-US" dirty="0"/>
              <a:t>"Direct support professional," "direct care staff," or "DSP" means staff members identified by the provider as having the primary role of assisting an individual on a day-to-day basis with routine personal care needs, social support, and physical assistance in a wide range of daily living activities so that the individual can lead a self-directed life in his own community. This term shall exclude consumer-directed staff and services facilitation providers.</a:t>
            </a:r>
          </a:p>
        </p:txBody>
      </p:sp>
      <p:sp>
        <p:nvSpPr>
          <p:cNvPr id="4" name="Slide Number Placeholder 3"/>
          <p:cNvSpPr>
            <a:spLocks noGrp="1"/>
          </p:cNvSpPr>
          <p:nvPr>
            <p:ph type="sldNum" sz="quarter" idx="10"/>
          </p:nvPr>
        </p:nvSpPr>
        <p:spPr/>
        <p:txBody>
          <a:bodyPr/>
          <a:lstStyle/>
          <a:p>
            <a:fld id="{01698C2A-FB74-45E5-9E11-8DA183E27AD0}" type="slidenum">
              <a:rPr lang="en-US" smtClean="0"/>
              <a:t>9</a:t>
            </a:fld>
            <a:endParaRPr lang="en-US" dirty="0"/>
          </a:p>
        </p:txBody>
      </p:sp>
    </p:spTree>
    <p:extLst>
      <p:ext uri="{BB962C8B-B14F-4D97-AF65-F5344CB8AC3E}">
        <p14:creationId xmlns:p14="http://schemas.microsoft.com/office/powerpoint/2010/main" val="54500205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tmp"/><Relationship Id="rId1" Type="http://schemas.openxmlformats.org/officeDocument/2006/relationships/slideMaster" Target="../slideMasters/slideMaster1.xml"/><Relationship Id="rId4" Type="http://schemas.openxmlformats.org/officeDocument/2006/relationships/image" Target="../media/image3.tmp"/></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tmp"/><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914400" y="2125980"/>
            <a:ext cx="10363200" cy="369332"/>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1828800" y="3840480"/>
            <a:ext cx="8534400"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dirty="0"/>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1/7/2021</a:t>
            </a:fld>
            <a:endParaRPr lang="en-US" dirty="0"/>
          </a:p>
        </p:txBody>
      </p:sp>
      <p:sp>
        <p:nvSpPr>
          <p:cNvPr id="6" name="Holder 6"/>
          <p:cNvSpPr>
            <a:spLocks noGrp="1"/>
          </p:cNvSpPr>
          <p:nvPr>
            <p:ph type="sldNum" sz="quarter" idx="7"/>
          </p:nvPr>
        </p:nvSpPr>
        <p:spPr/>
        <p:txBody>
          <a:bodyPr lIns="0" tIns="0" rIns="0" bIns="0"/>
          <a:lstStyle>
            <a:lvl1pPr>
              <a:defRPr sz="818" b="0" i="0">
                <a:solidFill>
                  <a:schemeClr val="tx1"/>
                </a:solidFill>
                <a:latin typeface="Times New Roman"/>
                <a:cs typeface="Times New Roman"/>
              </a:defRPr>
            </a:lvl1pPr>
          </a:lstStyle>
          <a:p>
            <a:pPr marL="68838">
              <a:lnSpc>
                <a:spcPts val="903"/>
              </a:lnSpc>
              <a:spcBef>
                <a:spcPts val="51"/>
              </a:spcBef>
            </a:pPr>
            <a:fld id="{81D60167-4931-47E6-BA6A-407CBD079E47}" type="slidenum">
              <a:rPr lang="en-US" spc="-3" smtClean="0"/>
              <a:pPr marL="68838">
                <a:lnSpc>
                  <a:spcPts val="903"/>
                </a:lnSpc>
                <a:spcBef>
                  <a:spcPts val="51"/>
                </a:spcBef>
              </a:pPr>
              <a:t>‹#›</a:t>
            </a:fld>
            <a:endParaRPr lang="en-US" spc="-3" dirty="0"/>
          </a:p>
        </p:txBody>
      </p:sp>
      <p:pic>
        <p:nvPicPr>
          <p:cNvPr id="7" name="Picture 6" descr="People Hands Achievement - Free photo on Pixabay - Internet Explorer"/>
          <p:cNvPicPr>
            <a:picLocks noChangeAspect="1"/>
          </p:cNvPicPr>
          <p:nvPr userDrawn="1"/>
        </p:nvPicPr>
        <p:blipFill rotWithShape="1">
          <a:blip r:embed="rId2">
            <a:extLst>
              <a:ext uri="{28A0092B-C50C-407E-A947-70E740481C1C}">
                <a14:useLocalDpi xmlns:a14="http://schemas.microsoft.com/office/drawing/2010/main" val="0"/>
              </a:ext>
            </a:extLst>
          </a:blip>
          <a:srcRect l="2128" t="12250" r="30003" b="12250"/>
          <a:stretch/>
        </p:blipFill>
        <p:spPr>
          <a:xfrm flipH="1" flipV="1">
            <a:off x="-1" y="0"/>
            <a:ext cx="12192001" cy="6086746"/>
          </a:xfrm>
          <a:prstGeom prst="rect">
            <a:avLst/>
          </a:prstGeom>
        </p:spPr>
      </p:pic>
      <p:sp>
        <p:nvSpPr>
          <p:cNvPr id="13" name="Rectangle 12"/>
          <p:cNvSpPr/>
          <p:nvPr userDrawn="1"/>
        </p:nvSpPr>
        <p:spPr>
          <a:xfrm>
            <a:off x="9975273" y="0"/>
            <a:ext cx="2216725" cy="608674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27" dirty="0"/>
          </a:p>
        </p:txBody>
      </p:sp>
      <p:sp>
        <p:nvSpPr>
          <p:cNvPr id="9" name="Rectangle 8"/>
          <p:cNvSpPr/>
          <p:nvPr userDrawn="1"/>
        </p:nvSpPr>
        <p:spPr>
          <a:xfrm rot="5400000">
            <a:off x="6649575" y="-1225781"/>
            <a:ext cx="1123420" cy="99669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27" dirty="0"/>
          </a:p>
        </p:txBody>
      </p:sp>
      <p:sp>
        <p:nvSpPr>
          <p:cNvPr id="8" name="Rectangle 7"/>
          <p:cNvSpPr/>
          <p:nvPr userDrawn="1"/>
        </p:nvSpPr>
        <p:spPr>
          <a:xfrm>
            <a:off x="2225038" y="3174855"/>
            <a:ext cx="9966962" cy="175465"/>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27" dirty="0"/>
          </a:p>
        </p:txBody>
      </p:sp>
      <p:sp>
        <p:nvSpPr>
          <p:cNvPr id="11" name="Rectangle 10"/>
          <p:cNvSpPr/>
          <p:nvPr userDrawn="1"/>
        </p:nvSpPr>
        <p:spPr>
          <a:xfrm>
            <a:off x="2216724" y="4319407"/>
            <a:ext cx="7741918" cy="552128"/>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27" dirty="0"/>
          </a:p>
        </p:txBody>
      </p:sp>
      <p:sp>
        <p:nvSpPr>
          <p:cNvPr id="10" name="TextBox 9"/>
          <p:cNvSpPr txBox="1"/>
          <p:nvPr userDrawn="1"/>
        </p:nvSpPr>
        <p:spPr>
          <a:xfrm>
            <a:off x="2230580" y="4319407"/>
            <a:ext cx="7750234" cy="847540"/>
          </a:xfrm>
          <a:prstGeom prst="rect">
            <a:avLst/>
          </a:prstGeom>
          <a:noFill/>
        </p:spPr>
        <p:txBody>
          <a:bodyPr wrap="square" rtlCol="0">
            <a:spAutoFit/>
          </a:bodyPr>
          <a:lstStyle/>
          <a:p>
            <a:pPr marL="0" marR="0" lvl="0" indent="0" algn="r" defTabSz="623438" rtl="0" eaLnBrk="1" fontAlgn="auto" latinLnBrk="0" hangingPunct="1">
              <a:lnSpc>
                <a:spcPct val="100000"/>
              </a:lnSpc>
              <a:spcBef>
                <a:spcPts val="0"/>
              </a:spcBef>
              <a:spcAft>
                <a:spcPts val="0"/>
              </a:spcAft>
              <a:buClrTx/>
              <a:buSzTx/>
              <a:buFontTx/>
              <a:buNone/>
              <a:tabLst/>
              <a:defRPr/>
            </a:pPr>
            <a:r>
              <a:rPr lang="en-US" sz="1636" dirty="0" smtClean="0">
                <a:solidFill>
                  <a:schemeClr val="bg1"/>
                </a:solidFill>
                <a:latin typeface="Baskerville Old Face" panose="02020602080505020303" pitchFamily="18" charset="0"/>
              </a:rPr>
              <a:t>L</a:t>
            </a:r>
            <a:r>
              <a:rPr lang="en-US" sz="1636" dirty="0" smtClean="0">
                <a:solidFill>
                  <a:schemeClr val="bg1"/>
                </a:solidFill>
                <a:latin typeface="Baskerville Old Face" panose="02020602080505020303" pitchFamily="18" charset="0"/>
                <a:cs typeface="Arial" panose="020B0604020202020204" pitchFamily="34" charset="0"/>
              </a:rPr>
              <a:t>eadership</a:t>
            </a:r>
            <a:r>
              <a:rPr lang="en-US" sz="1636" dirty="0" smtClean="0">
                <a:solidFill>
                  <a:schemeClr val="bg1"/>
                </a:solidFill>
                <a:latin typeface="Baskerville Old Face" panose="02020602080505020303" pitchFamily="18" charset="0"/>
              </a:rPr>
              <a:t> E</a:t>
            </a:r>
            <a:r>
              <a:rPr lang="en-US" sz="1636" dirty="0" smtClean="0">
                <a:solidFill>
                  <a:schemeClr val="bg1"/>
                </a:solidFill>
                <a:latin typeface="Baskerville Old Face" panose="02020602080505020303" pitchFamily="18" charset="0"/>
                <a:cs typeface="Arial" panose="020B0604020202020204" pitchFamily="34" charset="0"/>
              </a:rPr>
              <a:t>xcellence</a:t>
            </a:r>
            <a:r>
              <a:rPr lang="en-US" sz="1636" dirty="0" smtClean="0">
                <a:solidFill>
                  <a:schemeClr val="bg1"/>
                </a:solidFill>
                <a:latin typeface="Baskerville Old Face" panose="02020602080505020303" pitchFamily="18" charset="0"/>
              </a:rPr>
              <a:t> A</a:t>
            </a:r>
            <a:r>
              <a:rPr lang="en-US" sz="1636" dirty="0" smtClean="0">
                <a:solidFill>
                  <a:schemeClr val="bg1"/>
                </a:solidFill>
                <a:latin typeface="Baskerville Old Face" panose="02020602080505020303" pitchFamily="18" charset="0"/>
                <a:cs typeface="Arial" panose="020B0604020202020204" pitchFamily="34" charset="0"/>
              </a:rPr>
              <a:t>mong </a:t>
            </a:r>
          </a:p>
          <a:p>
            <a:pPr marL="0" marR="0" lvl="0" indent="0" algn="r" defTabSz="623438" rtl="0" eaLnBrk="1" fontAlgn="auto" latinLnBrk="0" hangingPunct="1">
              <a:lnSpc>
                <a:spcPct val="100000"/>
              </a:lnSpc>
              <a:spcBef>
                <a:spcPts val="0"/>
              </a:spcBef>
              <a:spcAft>
                <a:spcPts val="0"/>
              </a:spcAft>
              <a:buClrTx/>
              <a:buSzTx/>
              <a:buFontTx/>
              <a:buNone/>
              <a:tabLst/>
              <a:defRPr/>
            </a:pPr>
            <a:r>
              <a:rPr lang="en-US" sz="1636" dirty="0" smtClean="0">
                <a:solidFill>
                  <a:schemeClr val="bg1"/>
                </a:solidFill>
                <a:latin typeface="Baskerville Old Face" panose="02020602080505020303" pitchFamily="18" charset="0"/>
              </a:rPr>
              <a:t>D</a:t>
            </a:r>
            <a:r>
              <a:rPr lang="en-US" sz="1636" dirty="0" smtClean="0">
                <a:solidFill>
                  <a:schemeClr val="bg1"/>
                </a:solidFill>
                <a:latin typeface="Baskerville Old Face" panose="02020602080505020303" pitchFamily="18" charset="0"/>
                <a:cs typeface="Arial" panose="020B0604020202020204" pitchFamily="34" charset="0"/>
              </a:rPr>
              <a:t>evelopmental</a:t>
            </a:r>
            <a:r>
              <a:rPr lang="en-US" sz="1636" baseline="0" dirty="0" smtClean="0">
                <a:solidFill>
                  <a:schemeClr val="bg1"/>
                </a:solidFill>
                <a:latin typeface="Baskerville Old Face" panose="02020602080505020303" pitchFamily="18" charset="0"/>
                <a:cs typeface="Arial" panose="020B0604020202020204" pitchFamily="34" charset="0"/>
              </a:rPr>
              <a:t> Disability </a:t>
            </a:r>
            <a:r>
              <a:rPr lang="en-US" sz="1636" baseline="0" dirty="0" smtClean="0">
                <a:solidFill>
                  <a:schemeClr val="bg1"/>
                </a:solidFill>
                <a:latin typeface="Baskerville Old Face" panose="02020602080505020303" pitchFamily="18" charset="0"/>
              </a:rPr>
              <a:t>S</a:t>
            </a:r>
            <a:r>
              <a:rPr lang="en-US" sz="1636" baseline="0" dirty="0" smtClean="0">
                <a:solidFill>
                  <a:schemeClr val="bg1"/>
                </a:solidFill>
                <a:latin typeface="Baskerville Old Face" panose="02020602080505020303" pitchFamily="18" charset="0"/>
                <a:cs typeface="Arial" panose="020B0604020202020204" pitchFamily="34" charset="0"/>
              </a:rPr>
              <a:t>upervisors</a:t>
            </a:r>
          </a:p>
          <a:p>
            <a:pPr algn="r"/>
            <a:endParaRPr lang="en-US" sz="1636" dirty="0">
              <a:solidFill>
                <a:schemeClr val="bg1"/>
              </a:solidFill>
              <a:latin typeface="Baskerville Old Face" panose="02020602080505020303" pitchFamily="18" charset="0"/>
              <a:cs typeface="Arial" panose="020B0604020202020204" pitchFamily="34" charset="0"/>
            </a:endParaRPr>
          </a:p>
        </p:txBody>
      </p:sp>
      <p:sp>
        <p:nvSpPr>
          <p:cNvPr id="12" name="Rectangle 11"/>
          <p:cNvSpPr/>
          <p:nvPr userDrawn="1"/>
        </p:nvSpPr>
        <p:spPr>
          <a:xfrm>
            <a:off x="10373344" y="4304908"/>
            <a:ext cx="1420582" cy="553998"/>
          </a:xfrm>
          <a:prstGeom prst="rect">
            <a:avLst/>
          </a:prstGeom>
        </p:spPr>
        <p:txBody>
          <a:bodyPr wrap="none">
            <a:spAutoFit/>
            <a:scene3d>
              <a:camera prst="perspectiveRight"/>
              <a:lightRig rig="threePt" dir="t"/>
            </a:scene3d>
            <a:sp3d extrusionH="57150">
              <a:bevelT w="38100" h="38100"/>
            </a:sp3d>
          </a:bodyPr>
          <a:lstStyle/>
          <a:p>
            <a:pPr algn="ctr"/>
            <a:r>
              <a:rPr lang="en-US" sz="3000" dirty="0" smtClean="0">
                <a:solidFill>
                  <a:srgbClr val="008000"/>
                </a:solidFill>
                <a:effectLst/>
                <a:latin typeface="Baskerville Old Face" panose="02020602080505020303" pitchFamily="18" charset="0"/>
              </a:rPr>
              <a:t>LEADS</a:t>
            </a:r>
            <a:endParaRPr lang="en-US" sz="1091" baseline="0" dirty="0" smtClean="0">
              <a:effectLst/>
              <a:latin typeface="Baskerville Old Face" panose="02020602080505020303" pitchFamily="18" charset="0"/>
              <a:cs typeface="Arial" panose="020B0604020202020204" pitchFamily="34" charset="0"/>
            </a:endParaRPr>
          </a:p>
        </p:txBody>
      </p:sp>
      <p:sp>
        <p:nvSpPr>
          <p:cNvPr id="14" name="object 7"/>
          <p:cNvSpPr/>
          <p:nvPr userDrawn="1"/>
        </p:nvSpPr>
        <p:spPr>
          <a:xfrm>
            <a:off x="11139056" y="5668672"/>
            <a:ext cx="1052942" cy="418074"/>
          </a:xfrm>
          <a:prstGeom prst="rect">
            <a:avLst/>
          </a:prstGeom>
          <a:blipFill>
            <a:blip r:embed="rId3" cstate="print"/>
            <a:stretch>
              <a:fillRect/>
            </a:stretch>
          </a:blipFill>
        </p:spPr>
        <p:txBody>
          <a:bodyPr wrap="square" lIns="0" tIns="0" rIns="0" bIns="0" rtlCol="0"/>
          <a:lstStyle/>
          <a:p>
            <a:endParaRPr sz="1227" dirty="0"/>
          </a:p>
        </p:txBody>
      </p:sp>
      <p:sp>
        <p:nvSpPr>
          <p:cNvPr id="15" name="Rectangle 14"/>
          <p:cNvSpPr/>
          <p:nvPr userDrawn="1"/>
        </p:nvSpPr>
        <p:spPr>
          <a:xfrm>
            <a:off x="0" y="6086747"/>
            <a:ext cx="12192000" cy="771253"/>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27" dirty="0"/>
          </a:p>
        </p:txBody>
      </p:sp>
      <p:pic>
        <p:nvPicPr>
          <p:cNvPr id="16" name="Picture 15" descr="Virginias Developmental Disability Waivers Services and Support Options (COVLC)+jfk.pptx - PowerPoint"/>
          <p:cNvPicPr>
            <a:picLocks noChangeAspect="1"/>
          </p:cNvPicPr>
          <p:nvPr userDrawn="1"/>
        </p:nvPicPr>
        <p:blipFill rotWithShape="1">
          <a:blip r:embed="rId4">
            <a:extLst>
              <a:ext uri="{28A0092B-C50C-407E-A947-70E740481C1C}">
                <a14:useLocalDpi xmlns:a14="http://schemas.microsoft.com/office/drawing/2010/main" val="0"/>
              </a:ext>
            </a:extLst>
          </a:blip>
          <a:srcRect l="26115" t="42619" r="7770" b="39048"/>
          <a:stretch/>
        </p:blipFill>
        <p:spPr>
          <a:xfrm>
            <a:off x="3438895" y="6086746"/>
            <a:ext cx="5314209" cy="771254"/>
          </a:xfrm>
          <a:prstGeom prst="rect">
            <a:avLst/>
          </a:prstGeom>
        </p:spPr>
      </p:pic>
    </p:spTree>
    <p:extLst>
      <p:ext uri="{BB962C8B-B14F-4D97-AF65-F5344CB8AC3E}">
        <p14:creationId xmlns:p14="http://schemas.microsoft.com/office/powerpoint/2010/main" val="20066223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2" y="1535118"/>
            <a:ext cx="5386917" cy="639762"/>
          </a:xfrm>
        </p:spPr>
        <p:txBody>
          <a:bodyPr anchor="b"/>
          <a:lstStyle>
            <a:lvl1pPr marL="0" indent="0">
              <a:buNone/>
              <a:defRPr sz="2349" b="1"/>
            </a:lvl1pPr>
            <a:lvl2pPr marL="448323" indent="0">
              <a:buNone/>
              <a:defRPr sz="1988" b="1"/>
            </a:lvl2pPr>
            <a:lvl3pPr marL="896647" indent="0">
              <a:buNone/>
              <a:defRPr sz="1807" b="1"/>
            </a:lvl3pPr>
            <a:lvl4pPr marL="1344968" indent="0">
              <a:buNone/>
              <a:defRPr sz="1536" b="1"/>
            </a:lvl4pPr>
            <a:lvl5pPr marL="1793290" indent="0">
              <a:buNone/>
              <a:defRPr sz="1536" b="1"/>
            </a:lvl5pPr>
            <a:lvl6pPr marL="2241613" indent="0">
              <a:buNone/>
              <a:defRPr sz="1536" b="1"/>
            </a:lvl6pPr>
            <a:lvl7pPr marL="2689936" indent="0">
              <a:buNone/>
              <a:defRPr sz="1536" b="1"/>
            </a:lvl7pPr>
            <a:lvl8pPr marL="3138258" indent="0">
              <a:buNone/>
              <a:defRPr sz="1536" b="1"/>
            </a:lvl8pPr>
            <a:lvl9pPr marL="3586581" indent="0">
              <a:buNone/>
              <a:defRPr sz="1536" b="1"/>
            </a:lvl9pPr>
          </a:lstStyle>
          <a:p>
            <a:pPr lvl="0"/>
            <a:r>
              <a:rPr lang="en-US" smtClean="0"/>
              <a:t>Click to edit Master text styles</a:t>
            </a:r>
          </a:p>
        </p:txBody>
      </p:sp>
      <p:sp>
        <p:nvSpPr>
          <p:cNvPr id="4" name="Content Placeholder 3"/>
          <p:cNvSpPr>
            <a:spLocks noGrp="1"/>
          </p:cNvSpPr>
          <p:nvPr>
            <p:ph sz="half" idx="2"/>
          </p:nvPr>
        </p:nvSpPr>
        <p:spPr>
          <a:xfrm>
            <a:off x="609602" y="2174875"/>
            <a:ext cx="5386917" cy="3951288"/>
          </a:xfrm>
        </p:spPr>
        <p:txBody>
          <a:bodyPr/>
          <a:lstStyle>
            <a:lvl1pPr>
              <a:defRPr sz="2349"/>
            </a:lvl1pPr>
            <a:lvl2pPr>
              <a:defRPr sz="1988"/>
            </a:lvl2pPr>
            <a:lvl3pPr>
              <a:defRPr sz="1807"/>
            </a:lvl3pPr>
            <a:lvl4pPr>
              <a:defRPr sz="1536"/>
            </a:lvl4pPr>
            <a:lvl5pPr>
              <a:defRPr sz="1536"/>
            </a:lvl5pPr>
            <a:lvl6pPr>
              <a:defRPr sz="1536"/>
            </a:lvl6pPr>
            <a:lvl7pPr>
              <a:defRPr sz="1536"/>
            </a:lvl7pPr>
            <a:lvl8pPr>
              <a:defRPr sz="1536"/>
            </a:lvl8pPr>
            <a:lvl9pPr>
              <a:defRPr sz="1536"/>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76" y="1535118"/>
            <a:ext cx="5389033" cy="639762"/>
          </a:xfrm>
        </p:spPr>
        <p:txBody>
          <a:bodyPr anchor="b"/>
          <a:lstStyle>
            <a:lvl1pPr marL="0" indent="0">
              <a:buNone/>
              <a:defRPr sz="2349" b="1"/>
            </a:lvl1pPr>
            <a:lvl2pPr marL="448323" indent="0">
              <a:buNone/>
              <a:defRPr sz="1988" b="1"/>
            </a:lvl2pPr>
            <a:lvl3pPr marL="896647" indent="0">
              <a:buNone/>
              <a:defRPr sz="1807" b="1"/>
            </a:lvl3pPr>
            <a:lvl4pPr marL="1344968" indent="0">
              <a:buNone/>
              <a:defRPr sz="1536" b="1"/>
            </a:lvl4pPr>
            <a:lvl5pPr marL="1793290" indent="0">
              <a:buNone/>
              <a:defRPr sz="1536" b="1"/>
            </a:lvl5pPr>
            <a:lvl6pPr marL="2241613" indent="0">
              <a:buNone/>
              <a:defRPr sz="1536" b="1"/>
            </a:lvl6pPr>
            <a:lvl7pPr marL="2689936" indent="0">
              <a:buNone/>
              <a:defRPr sz="1536" b="1"/>
            </a:lvl7pPr>
            <a:lvl8pPr marL="3138258" indent="0">
              <a:buNone/>
              <a:defRPr sz="1536" b="1"/>
            </a:lvl8pPr>
            <a:lvl9pPr marL="3586581" indent="0">
              <a:buNone/>
              <a:defRPr sz="1536" b="1"/>
            </a:lvl9pPr>
          </a:lstStyle>
          <a:p>
            <a:pPr lvl="0"/>
            <a:r>
              <a:rPr lang="en-US" smtClean="0"/>
              <a:t>Click to edit Master text styles</a:t>
            </a:r>
          </a:p>
        </p:txBody>
      </p:sp>
      <p:sp>
        <p:nvSpPr>
          <p:cNvPr id="6" name="Content Placeholder 5"/>
          <p:cNvSpPr>
            <a:spLocks noGrp="1"/>
          </p:cNvSpPr>
          <p:nvPr>
            <p:ph sz="quarter" idx="4"/>
          </p:nvPr>
        </p:nvSpPr>
        <p:spPr>
          <a:xfrm>
            <a:off x="6193376" y="2174875"/>
            <a:ext cx="5389033" cy="3951288"/>
          </a:xfrm>
        </p:spPr>
        <p:txBody>
          <a:bodyPr/>
          <a:lstStyle>
            <a:lvl1pPr>
              <a:defRPr sz="2349"/>
            </a:lvl1pPr>
            <a:lvl2pPr>
              <a:defRPr sz="1988"/>
            </a:lvl2pPr>
            <a:lvl3pPr>
              <a:defRPr sz="1807"/>
            </a:lvl3pPr>
            <a:lvl4pPr>
              <a:defRPr sz="1536"/>
            </a:lvl4pPr>
            <a:lvl5pPr>
              <a:defRPr sz="1536"/>
            </a:lvl5pPr>
            <a:lvl6pPr>
              <a:defRPr sz="1536"/>
            </a:lvl6pPr>
            <a:lvl7pPr>
              <a:defRPr sz="1536"/>
            </a:lvl7pPr>
            <a:lvl8pPr>
              <a:defRPr sz="1536"/>
            </a:lvl8pPr>
            <a:lvl9pPr>
              <a:defRPr sz="1536"/>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eaLnBrk="0" hangingPunct="0">
              <a:defRPr b="1">
                <a:ea typeface="MS PGothic" pitchFamily="34" charset="-128"/>
              </a:defRPr>
            </a:lvl1pPr>
          </a:lstStyle>
          <a:p>
            <a:pPr>
              <a:defRPr/>
            </a:pPr>
            <a:endParaRPr lang="en-US" dirty="0"/>
          </a:p>
        </p:txBody>
      </p:sp>
      <p:sp>
        <p:nvSpPr>
          <p:cNvPr id="8" name="Footer Placeholder 4"/>
          <p:cNvSpPr>
            <a:spLocks noGrp="1"/>
          </p:cNvSpPr>
          <p:nvPr>
            <p:ph type="ftr" sz="quarter" idx="11"/>
          </p:nvPr>
        </p:nvSpPr>
        <p:spPr/>
        <p:txBody>
          <a:bodyPr/>
          <a:lstStyle>
            <a:lvl1pPr eaLnBrk="0" hangingPunct="0">
              <a:defRPr sz="1175" b="1">
                <a:ea typeface="MS PGothic" pitchFamily="34" charset="-128"/>
              </a:defRPr>
            </a:lvl1pPr>
          </a:lstStyle>
          <a:p>
            <a:pPr>
              <a:defRPr/>
            </a:pPr>
            <a:r>
              <a:rPr lang="en-US" smtClean="0"/>
              <a:t>TLC-PCP 2013 www.learningcommunity.us</a:t>
            </a:r>
            <a:endParaRPr lang="en-US"/>
          </a:p>
        </p:txBody>
      </p:sp>
      <p:sp>
        <p:nvSpPr>
          <p:cNvPr id="9" name="Slide Number Placeholder 5"/>
          <p:cNvSpPr>
            <a:spLocks noGrp="1"/>
          </p:cNvSpPr>
          <p:nvPr>
            <p:ph type="sldNum" sz="quarter" idx="12"/>
          </p:nvPr>
        </p:nvSpPr>
        <p:spPr/>
        <p:txBody>
          <a:bodyPr/>
          <a:lstStyle>
            <a:lvl1pPr eaLnBrk="0" hangingPunct="0">
              <a:defRPr b="1">
                <a:ea typeface="MS PGothic" pitchFamily="34" charset="-128"/>
              </a:defRPr>
            </a:lvl1pPr>
          </a:lstStyle>
          <a:p>
            <a:pPr>
              <a:defRPr/>
            </a:pPr>
            <a:fld id="{E430F331-AECD-432E-AC3A-8815451CC66E}" type="slidenum">
              <a:rPr lang="en-US"/>
              <a:pPr>
                <a:defRPr/>
              </a:pPr>
              <a:t>‹#›</a:t>
            </a:fld>
            <a:endParaRPr lang="en-US" dirty="0"/>
          </a:p>
        </p:txBody>
      </p:sp>
    </p:spTree>
    <p:extLst>
      <p:ext uri="{BB962C8B-B14F-4D97-AF65-F5344CB8AC3E}">
        <p14:creationId xmlns:p14="http://schemas.microsoft.com/office/powerpoint/2010/main" val="812751448"/>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eaLnBrk="0" hangingPunct="0">
              <a:defRPr b="1">
                <a:ea typeface="MS PGothic" pitchFamily="34" charset="-128"/>
              </a:defRPr>
            </a:lvl1pPr>
          </a:lstStyle>
          <a:p>
            <a:pPr>
              <a:defRPr/>
            </a:pPr>
            <a:endParaRPr lang="en-US" dirty="0"/>
          </a:p>
        </p:txBody>
      </p:sp>
      <p:sp>
        <p:nvSpPr>
          <p:cNvPr id="4" name="Footer Placeholder 4"/>
          <p:cNvSpPr>
            <a:spLocks noGrp="1"/>
          </p:cNvSpPr>
          <p:nvPr>
            <p:ph type="ftr" sz="quarter" idx="11"/>
          </p:nvPr>
        </p:nvSpPr>
        <p:spPr/>
        <p:txBody>
          <a:bodyPr/>
          <a:lstStyle>
            <a:lvl1pPr eaLnBrk="0" hangingPunct="0">
              <a:defRPr sz="1175" b="1">
                <a:ea typeface="MS PGothic" pitchFamily="34" charset="-128"/>
              </a:defRPr>
            </a:lvl1pPr>
          </a:lstStyle>
          <a:p>
            <a:pPr>
              <a:defRPr/>
            </a:pPr>
            <a:r>
              <a:rPr lang="en-US" smtClean="0"/>
              <a:t>TLC-PCP 2013 www.learningcommunity.us</a:t>
            </a:r>
            <a:endParaRPr lang="en-US"/>
          </a:p>
        </p:txBody>
      </p:sp>
      <p:sp>
        <p:nvSpPr>
          <p:cNvPr id="5" name="Slide Number Placeholder 5"/>
          <p:cNvSpPr>
            <a:spLocks noGrp="1"/>
          </p:cNvSpPr>
          <p:nvPr>
            <p:ph type="sldNum" sz="quarter" idx="12"/>
          </p:nvPr>
        </p:nvSpPr>
        <p:spPr/>
        <p:txBody>
          <a:bodyPr/>
          <a:lstStyle>
            <a:lvl1pPr eaLnBrk="0" hangingPunct="0">
              <a:defRPr b="1">
                <a:ea typeface="MS PGothic" pitchFamily="34" charset="-128"/>
              </a:defRPr>
            </a:lvl1pPr>
          </a:lstStyle>
          <a:p>
            <a:pPr>
              <a:defRPr/>
            </a:pPr>
            <a:fld id="{43DD65CD-206B-40F5-AB95-A49FE3DEB503}" type="slidenum">
              <a:rPr lang="en-US"/>
              <a:pPr>
                <a:defRPr/>
              </a:pPr>
              <a:t>‹#›</a:t>
            </a:fld>
            <a:endParaRPr lang="en-US" dirty="0"/>
          </a:p>
        </p:txBody>
      </p:sp>
    </p:spTree>
    <p:extLst>
      <p:ext uri="{BB962C8B-B14F-4D97-AF65-F5344CB8AC3E}">
        <p14:creationId xmlns:p14="http://schemas.microsoft.com/office/powerpoint/2010/main" val="594757155"/>
      </p:ext>
    </p:extLst>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eaLnBrk="0" hangingPunct="0">
              <a:defRPr b="1">
                <a:ea typeface="MS PGothic" pitchFamily="34" charset="-128"/>
              </a:defRPr>
            </a:lvl1pPr>
          </a:lstStyle>
          <a:p>
            <a:pPr>
              <a:defRPr/>
            </a:pPr>
            <a:endParaRPr lang="en-US" dirty="0"/>
          </a:p>
        </p:txBody>
      </p:sp>
      <p:sp>
        <p:nvSpPr>
          <p:cNvPr id="3" name="Footer Placeholder 4"/>
          <p:cNvSpPr>
            <a:spLocks noGrp="1"/>
          </p:cNvSpPr>
          <p:nvPr>
            <p:ph type="ftr" sz="quarter" idx="11"/>
          </p:nvPr>
        </p:nvSpPr>
        <p:spPr/>
        <p:txBody>
          <a:bodyPr/>
          <a:lstStyle>
            <a:lvl1pPr eaLnBrk="0" hangingPunct="0">
              <a:defRPr sz="1175" b="1">
                <a:ea typeface="MS PGothic" pitchFamily="34" charset="-128"/>
              </a:defRPr>
            </a:lvl1pPr>
          </a:lstStyle>
          <a:p>
            <a:pPr>
              <a:defRPr/>
            </a:pPr>
            <a:r>
              <a:rPr lang="en-US" smtClean="0"/>
              <a:t>TLC-PCP 2013 www.learningcommunity.us</a:t>
            </a:r>
            <a:endParaRPr lang="en-US"/>
          </a:p>
        </p:txBody>
      </p:sp>
      <p:sp>
        <p:nvSpPr>
          <p:cNvPr id="4" name="Slide Number Placeholder 5"/>
          <p:cNvSpPr>
            <a:spLocks noGrp="1"/>
          </p:cNvSpPr>
          <p:nvPr>
            <p:ph type="sldNum" sz="quarter" idx="12"/>
          </p:nvPr>
        </p:nvSpPr>
        <p:spPr/>
        <p:txBody>
          <a:bodyPr/>
          <a:lstStyle>
            <a:lvl1pPr eaLnBrk="0" hangingPunct="0">
              <a:defRPr b="1">
                <a:ea typeface="MS PGothic" pitchFamily="34" charset="-128"/>
              </a:defRPr>
            </a:lvl1pPr>
          </a:lstStyle>
          <a:p>
            <a:pPr>
              <a:defRPr/>
            </a:pPr>
            <a:fld id="{6C428209-01E0-4D09-B263-654F78215E3B}" type="slidenum">
              <a:rPr lang="en-US"/>
              <a:pPr>
                <a:defRPr/>
              </a:pPr>
              <a:t>‹#›</a:t>
            </a:fld>
            <a:endParaRPr lang="en-US" dirty="0"/>
          </a:p>
        </p:txBody>
      </p:sp>
    </p:spTree>
    <p:extLst>
      <p:ext uri="{BB962C8B-B14F-4D97-AF65-F5344CB8AC3E}">
        <p14:creationId xmlns:p14="http://schemas.microsoft.com/office/powerpoint/2010/main" val="2035982795"/>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9" y="273050"/>
            <a:ext cx="4011084" cy="1162050"/>
          </a:xfrm>
        </p:spPr>
        <p:txBody>
          <a:bodyPr anchor="b"/>
          <a:lstStyle>
            <a:lvl1pPr algn="l">
              <a:defRPr sz="1988" b="1"/>
            </a:lvl1pPr>
          </a:lstStyle>
          <a:p>
            <a:r>
              <a:rPr lang="en-US" smtClean="0"/>
              <a:t>Click to edit Master title style</a:t>
            </a:r>
            <a:endParaRPr lang="en-US"/>
          </a:p>
        </p:txBody>
      </p:sp>
      <p:sp>
        <p:nvSpPr>
          <p:cNvPr id="3" name="Content Placeholder 2"/>
          <p:cNvSpPr>
            <a:spLocks noGrp="1"/>
          </p:cNvSpPr>
          <p:nvPr>
            <p:ph idx="1"/>
          </p:nvPr>
        </p:nvSpPr>
        <p:spPr>
          <a:xfrm>
            <a:off x="4766741" y="273053"/>
            <a:ext cx="6815666" cy="5853113"/>
          </a:xfrm>
        </p:spPr>
        <p:txBody>
          <a:bodyPr/>
          <a:lstStyle>
            <a:lvl1pPr>
              <a:defRPr sz="3163"/>
            </a:lvl1pPr>
            <a:lvl2pPr>
              <a:defRPr sz="2711"/>
            </a:lvl2pPr>
            <a:lvl3pPr>
              <a:defRPr sz="2349"/>
            </a:lvl3pPr>
            <a:lvl4pPr>
              <a:defRPr sz="1988"/>
            </a:lvl4pPr>
            <a:lvl5pPr>
              <a:defRPr sz="1988"/>
            </a:lvl5pPr>
            <a:lvl6pPr>
              <a:defRPr sz="1988"/>
            </a:lvl6pPr>
            <a:lvl7pPr>
              <a:defRPr sz="1988"/>
            </a:lvl7pPr>
            <a:lvl8pPr>
              <a:defRPr sz="1988"/>
            </a:lvl8pPr>
            <a:lvl9pPr>
              <a:defRPr sz="1988"/>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9" y="1435107"/>
            <a:ext cx="4011084" cy="4691063"/>
          </a:xfrm>
        </p:spPr>
        <p:txBody>
          <a:bodyPr/>
          <a:lstStyle>
            <a:lvl1pPr marL="0" indent="0">
              <a:buNone/>
              <a:defRPr sz="1355"/>
            </a:lvl1pPr>
            <a:lvl2pPr marL="448323" indent="0">
              <a:buNone/>
              <a:defRPr sz="1175"/>
            </a:lvl2pPr>
            <a:lvl3pPr marL="896647" indent="0">
              <a:buNone/>
              <a:defRPr sz="994"/>
            </a:lvl3pPr>
            <a:lvl4pPr marL="1344968" indent="0">
              <a:buNone/>
              <a:defRPr sz="904"/>
            </a:lvl4pPr>
            <a:lvl5pPr marL="1793290" indent="0">
              <a:buNone/>
              <a:defRPr sz="904"/>
            </a:lvl5pPr>
            <a:lvl6pPr marL="2241613" indent="0">
              <a:buNone/>
              <a:defRPr sz="904"/>
            </a:lvl6pPr>
            <a:lvl7pPr marL="2689936" indent="0">
              <a:buNone/>
              <a:defRPr sz="904"/>
            </a:lvl7pPr>
            <a:lvl8pPr marL="3138258" indent="0">
              <a:buNone/>
              <a:defRPr sz="904"/>
            </a:lvl8pPr>
            <a:lvl9pPr marL="3586581" indent="0">
              <a:buNone/>
              <a:defRPr sz="904"/>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eaLnBrk="0" hangingPunct="0">
              <a:defRPr b="1">
                <a:ea typeface="MS PGothic" pitchFamily="34" charset="-128"/>
              </a:defRPr>
            </a:lvl1pPr>
          </a:lstStyle>
          <a:p>
            <a:pPr>
              <a:defRPr/>
            </a:pPr>
            <a:endParaRPr lang="en-US" dirty="0"/>
          </a:p>
        </p:txBody>
      </p:sp>
      <p:sp>
        <p:nvSpPr>
          <p:cNvPr id="6" name="Footer Placeholder 4"/>
          <p:cNvSpPr>
            <a:spLocks noGrp="1"/>
          </p:cNvSpPr>
          <p:nvPr>
            <p:ph type="ftr" sz="quarter" idx="11"/>
          </p:nvPr>
        </p:nvSpPr>
        <p:spPr/>
        <p:txBody>
          <a:bodyPr/>
          <a:lstStyle>
            <a:lvl1pPr eaLnBrk="0" hangingPunct="0">
              <a:defRPr sz="1175" b="1">
                <a:ea typeface="MS PGothic" pitchFamily="34" charset="-128"/>
              </a:defRPr>
            </a:lvl1pPr>
          </a:lstStyle>
          <a:p>
            <a:pPr>
              <a:defRPr/>
            </a:pPr>
            <a:r>
              <a:rPr lang="en-US" smtClean="0"/>
              <a:t>TLC-PCP 2013 www.learningcommunity.us</a:t>
            </a:r>
            <a:endParaRPr lang="en-US"/>
          </a:p>
        </p:txBody>
      </p:sp>
      <p:sp>
        <p:nvSpPr>
          <p:cNvPr id="7" name="Slide Number Placeholder 5"/>
          <p:cNvSpPr>
            <a:spLocks noGrp="1"/>
          </p:cNvSpPr>
          <p:nvPr>
            <p:ph type="sldNum" sz="quarter" idx="12"/>
          </p:nvPr>
        </p:nvSpPr>
        <p:spPr/>
        <p:txBody>
          <a:bodyPr/>
          <a:lstStyle>
            <a:lvl1pPr eaLnBrk="0" hangingPunct="0">
              <a:defRPr b="1">
                <a:ea typeface="MS PGothic" pitchFamily="34" charset="-128"/>
              </a:defRPr>
            </a:lvl1pPr>
          </a:lstStyle>
          <a:p>
            <a:pPr>
              <a:defRPr/>
            </a:pPr>
            <a:fld id="{4A910D54-79D4-475D-8DC0-7DA04163BE2A}" type="slidenum">
              <a:rPr lang="en-US"/>
              <a:pPr>
                <a:defRPr/>
              </a:pPr>
              <a:t>‹#›</a:t>
            </a:fld>
            <a:endParaRPr lang="en-US" dirty="0"/>
          </a:p>
        </p:txBody>
      </p:sp>
    </p:spTree>
    <p:extLst>
      <p:ext uri="{BB962C8B-B14F-4D97-AF65-F5344CB8AC3E}">
        <p14:creationId xmlns:p14="http://schemas.microsoft.com/office/powerpoint/2010/main" val="2627589035"/>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599"/>
            <a:ext cx="7315200" cy="566738"/>
          </a:xfrm>
        </p:spPr>
        <p:txBody>
          <a:bodyPr anchor="b"/>
          <a:lstStyle>
            <a:lvl1pPr algn="l">
              <a:defRPr sz="1988"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163"/>
            </a:lvl1pPr>
            <a:lvl2pPr marL="448323" indent="0">
              <a:buNone/>
              <a:defRPr sz="2711"/>
            </a:lvl2pPr>
            <a:lvl3pPr marL="896647" indent="0">
              <a:buNone/>
              <a:defRPr sz="2349"/>
            </a:lvl3pPr>
            <a:lvl4pPr marL="1344968" indent="0">
              <a:buNone/>
              <a:defRPr sz="1988"/>
            </a:lvl4pPr>
            <a:lvl5pPr marL="1793290" indent="0">
              <a:buNone/>
              <a:defRPr sz="1988"/>
            </a:lvl5pPr>
            <a:lvl6pPr marL="2241613" indent="0">
              <a:buNone/>
              <a:defRPr sz="1988"/>
            </a:lvl6pPr>
            <a:lvl7pPr marL="2689936" indent="0">
              <a:buNone/>
              <a:defRPr sz="1988"/>
            </a:lvl7pPr>
            <a:lvl8pPr marL="3138258" indent="0">
              <a:buNone/>
              <a:defRPr sz="1988"/>
            </a:lvl8pPr>
            <a:lvl9pPr marL="3586581" indent="0">
              <a:buNone/>
              <a:defRPr sz="1988"/>
            </a:lvl9pPr>
          </a:lstStyle>
          <a:p>
            <a:pPr lvl="0"/>
            <a:endParaRPr lang="en-US" noProof="0" dirty="0" smtClean="0"/>
          </a:p>
        </p:txBody>
      </p:sp>
      <p:sp>
        <p:nvSpPr>
          <p:cNvPr id="4" name="Text Placeholder 3"/>
          <p:cNvSpPr>
            <a:spLocks noGrp="1"/>
          </p:cNvSpPr>
          <p:nvPr>
            <p:ph type="body" sz="half" idx="2"/>
          </p:nvPr>
        </p:nvSpPr>
        <p:spPr>
          <a:xfrm>
            <a:off x="2389717" y="5367339"/>
            <a:ext cx="7315200" cy="804862"/>
          </a:xfrm>
        </p:spPr>
        <p:txBody>
          <a:bodyPr/>
          <a:lstStyle>
            <a:lvl1pPr marL="0" indent="0">
              <a:buNone/>
              <a:defRPr sz="1355"/>
            </a:lvl1pPr>
            <a:lvl2pPr marL="448323" indent="0">
              <a:buNone/>
              <a:defRPr sz="1175"/>
            </a:lvl2pPr>
            <a:lvl3pPr marL="896647" indent="0">
              <a:buNone/>
              <a:defRPr sz="994"/>
            </a:lvl3pPr>
            <a:lvl4pPr marL="1344968" indent="0">
              <a:buNone/>
              <a:defRPr sz="904"/>
            </a:lvl4pPr>
            <a:lvl5pPr marL="1793290" indent="0">
              <a:buNone/>
              <a:defRPr sz="904"/>
            </a:lvl5pPr>
            <a:lvl6pPr marL="2241613" indent="0">
              <a:buNone/>
              <a:defRPr sz="904"/>
            </a:lvl6pPr>
            <a:lvl7pPr marL="2689936" indent="0">
              <a:buNone/>
              <a:defRPr sz="904"/>
            </a:lvl7pPr>
            <a:lvl8pPr marL="3138258" indent="0">
              <a:buNone/>
              <a:defRPr sz="904"/>
            </a:lvl8pPr>
            <a:lvl9pPr marL="3586581" indent="0">
              <a:buNone/>
              <a:defRPr sz="904"/>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eaLnBrk="0" hangingPunct="0">
              <a:defRPr b="1">
                <a:ea typeface="MS PGothic" pitchFamily="34" charset="-128"/>
              </a:defRPr>
            </a:lvl1pPr>
          </a:lstStyle>
          <a:p>
            <a:pPr>
              <a:defRPr/>
            </a:pPr>
            <a:endParaRPr lang="en-US" dirty="0"/>
          </a:p>
        </p:txBody>
      </p:sp>
      <p:sp>
        <p:nvSpPr>
          <p:cNvPr id="6" name="Footer Placeholder 4"/>
          <p:cNvSpPr>
            <a:spLocks noGrp="1"/>
          </p:cNvSpPr>
          <p:nvPr>
            <p:ph type="ftr" sz="quarter" idx="11"/>
          </p:nvPr>
        </p:nvSpPr>
        <p:spPr/>
        <p:txBody>
          <a:bodyPr/>
          <a:lstStyle>
            <a:lvl1pPr eaLnBrk="0" hangingPunct="0">
              <a:defRPr sz="1175" b="1">
                <a:ea typeface="MS PGothic" pitchFamily="34" charset="-128"/>
              </a:defRPr>
            </a:lvl1pPr>
          </a:lstStyle>
          <a:p>
            <a:pPr>
              <a:defRPr/>
            </a:pPr>
            <a:r>
              <a:rPr lang="en-US" smtClean="0"/>
              <a:t>TLC-PCP 2013 www.learningcommunity.us</a:t>
            </a:r>
            <a:endParaRPr lang="en-US"/>
          </a:p>
        </p:txBody>
      </p:sp>
      <p:sp>
        <p:nvSpPr>
          <p:cNvPr id="7" name="Slide Number Placeholder 5"/>
          <p:cNvSpPr>
            <a:spLocks noGrp="1"/>
          </p:cNvSpPr>
          <p:nvPr>
            <p:ph type="sldNum" sz="quarter" idx="12"/>
          </p:nvPr>
        </p:nvSpPr>
        <p:spPr/>
        <p:txBody>
          <a:bodyPr/>
          <a:lstStyle>
            <a:lvl1pPr eaLnBrk="0" hangingPunct="0">
              <a:defRPr b="1">
                <a:ea typeface="MS PGothic" pitchFamily="34" charset="-128"/>
              </a:defRPr>
            </a:lvl1pPr>
          </a:lstStyle>
          <a:p>
            <a:pPr>
              <a:defRPr/>
            </a:pPr>
            <a:fld id="{6BC9C5FB-A235-4247-90BC-81EB28363F68}" type="slidenum">
              <a:rPr lang="en-US"/>
              <a:pPr>
                <a:defRPr/>
              </a:pPr>
              <a:t>‹#›</a:t>
            </a:fld>
            <a:endParaRPr lang="en-US" dirty="0"/>
          </a:p>
        </p:txBody>
      </p:sp>
    </p:spTree>
    <p:extLst>
      <p:ext uri="{BB962C8B-B14F-4D97-AF65-F5344CB8AC3E}">
        <p14:creationId xmlns:p14="http://schemas.microsoft.com/office/powerpoint/2010/main" val="2850662516"/>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0" hangingPunct="0">
              <a:defRPr b="1">
                <a:ea typeface="MS PGothic" pitchFamily="34" charset="-128"/>
              </a:defRPr>
            </a:lvl1pPr>
          </a:lstStyle>
          <a:p>
            <a:pPr>
              <a:defRPr/>
            </a:pPr>
            <a:endParaRPr lang="en-US" dirty="0"/>
          </a:p>
        </p:txBody>
      </p:sp>
      <p:sp>
        <p:nvSpPr>
          <p:cNvPr id="5" name="Footer Placeholder 4"/>
          <p:cNvSpPr>
            <a:spLocks noGrp="1"/>
          </p:cNvSpPr>
          <p:nvPr>
            <p:ph type="ftr" sz="quarter" idx="11"/>
          </p:nvPr>
        </p:nvSpPr>
        <p:spPr/>
        <p:txBody>
          <a:bodyPr/>
          <a:lstStyle>
            <a:lvl1pPr eaLnBrk="0" hangingPunct="0">
              <a:defRPr sz="1175" b="1">
                <a:ea typeface="MS PGothic" pitchFamily="34" charset="-128"/>
              </a:defRPr>
            </a:lvl1pPr>
          </a:lstStyle>
          <a:p>
            <a:pPr>
              <a:defRPr/>
            </a:pPr>
            <a:r>
              <a:rPr lang="en-US" smtClean="0"/>
              <a:t>TLC-PCP 2013 www.learningcommunity.us</a:t>
            </a:r>
            <a:endParaRPr lang="en-US"/>
          </a:p>
        </p:txBody>
      </p:sp>
      <p:sp>
        <p:nvSpPr>
          <p:cNvPr id="6" name="Slide Number Placeholder 5"/>
          <p:cNvSpPr>
            <a:spLocks noGrp="1"/>
          </p:cNvSpPr>
          <p:nvPr>
            <p:ph type="sldNum" sz="quarter" idx="12"/>
          </p:nvPr>
        </p:nvSpPr>
        <p:spPr/>
        <p:txBody>
          <a:bodyPr/>
          <a:lstStyle>
            <a:lvl1pPr eaLnBrk="0" hangingPunct="0">
              <a:defRPr b="1">
                <a:ea typeface="MS PGothic" pitchFamily="34" charset="-128"/>
              </a:defRPr>
            </a:lvl1pPr>
          </a:lstStyle>
          <a:p>
            <a:pPr>
              <a:defRPr/>
            </a:pPr>
            <a:fld id="{AEBFC590-BA5C-4623-89C2-B5D934A9601B}" type="slidenum">
              <a:rPr lang="en-US"/>
              <a:pPr>
                <a:defRPr/>
              </a:pPr>
              <a:t>‹#›</a:t>
            </a:fld>
            <a:endParaRPr lang="en-US" dirty="0"/>
          </a:p>
        </p:txBody>
      </p:sp>
    </p:spTree>
    <p:extLst>
      <p:ext uri="{BB962C8B-B14F-4D97-AF65-F5344CB8AC3E}">
        <p14:creationId xmlns:p14="http://schemas.microsoft.com/office/powerpoint/2010/main" val="2632836803"/>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1" y="274645"/>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45"/>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0" hangingPunct="0">
              <a:defRPr b="1">
                <a:ea typeface="MS PGothic" pitchFamily="34" charset="-128"/>
              </a:defRPr>
            </a:lvl1pPr>
          </a:lstStyle>
          <a:p>
            <a:pPr>
              <a:defRPr/>
            </a:pPr>
            <a:endParaRPr lang="en-US" dirty="0"/>
          </a:p>
        </p:txBody>
      </p:sp>
      <p:sp>
        <p:nvSpPr>
          <p:cNvPr id="5" name="Footer Placeholder 4"/>
          <p:cNvSpPr>
            <a:spLocks noGrp="1"/>
          </p:cNvSpPr>
          <p:nvPr>
            <p:ph type="ftr" sz="quarter" idx="11"/>
          </p:nvPr>
        </p:nvSpPr>
        <p:spPr/>
        <p:txBody>
          <a:bodyPr/>
          <a:lstStyle>
            <a:lvl1pPr eaLnBrk="0" hangingPunct="0">
              <a:defRPr sz="1175" b="1">
                <a:ea typeface="MS PGothic" pitchFamily="34" charset="-128"/>
              </a:defRPr>
            </a:lvl1pPr>
          </a:lstStyle>
          <a:p>
            <a:pPr>
              <a:defRPr/>
            </a:pPr>
            <a:r>
              <a:rPr lang="en-US" smtClean="0"/>
              <a:t>TLC-PCP 2013 www.learningcommunity.us</a:t>
            </a:r>
            <a:endParaRPr lang="en-US"/>
          </a:p>
        </p:txBody>
      </p:sp>
      <p:sp>
        <p:nvSpPr>
          <p:cNvPr id="6" name="Slide Number Placeholder 5"/>
          <p:cNvSpPr>
            <a:spLocks noGrp="1"/>
          </p:cNvSpPr>
          <p:nvPr>
            <p:ph type="sldNum" sz="quarter" idx="12"/>
          </p:nvPr>
        </p:nvSpPr>
        <p:spPr/>
        <p:txBody>
          <a:bodyPr/>
          <a:lstStyle>
            <a:lvl1pPr eaLnBrk="0" hangingPunct="0">
              <a:defRPr b="1">
                <a:ea typeface="MS PGothic" pitchFamily="34" charset="-128"/>
              </a:defRPr>
            </a:lvl1pPr>
          </a:lstStyle>
          <a:p>
            <a:pPr>
              <a:defRPr/>
            </a:pPr>
            <a:fld id="{44B45BA0-2B52-45EE-AD9D-F2084E281FA8}" type="slidenum">
              <a:rPr lang="en-US"/>
              <a:pPr>
                <a:defRPr/>
              </a:pPr>
              <a:t>‹#›</a:t>
            </a:fld>
            <a:endParaRPr lang="en-US" dirty="0"/>
          </a:p>
        </p:txBody>
      </p:sp>
    </p:spTree>
    <p:extLst>
      <p:ext uri="{BB962C8B-B14F-4D97-AF65-F5344CB8AC3E}">
        <p14:creationId xmlns:p14="http://schemas.microsoft.com/office/powerpoint/2010/main" val="3223269957"/>
      </p:ext>
    </p:extLst>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 y="193655"/>
            <a:ext cx="12192000" cy="606763"/>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10179" y="1980953"/>
            <a:ext cx="5394303" cy="411537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87528" y="1980953"/>
            <a:ext cx="5394302" cy="411537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eaLnBrk="0" hangingPunct="0">
              <a:defRPr b="1">
                <a:ea typeface="MS PGothic" pitchFamily="34" charset="-128"/>
              </a:defRPr>
            </a:lvl1pPr>
          </a:lstStyle>
          <a:p>
            <a:pPr>
              <a:defRPr/>
            </a:pPr>
            <a:endParaRPr lang="en-US" dirty="0"/>
          </a:p>
        </p:txBody>
      </p:sp>
      <p:sp>
        <p:nvSpPr>
          <p:cNvPr id="6" name="Rectangle 5"/>
          <p:cNvSpPr>
            <a:spLocks noGrp="1" noChangeArrowheads="1"/>
          </p:cNvSpPr>
          <p:nvPr>
            <p:ph type="ftr" sz="quarter" idx="11"/>
          </p:nvPr>
        </p:nvSpPr>
        <p:spPr/>
        <p:txBody>
          <a:bodyPr/>
          <a:lstStyle>
            <a:lvl1pPr eaLnBrk="0" hangingPunct="0">
              <a:defRPr b="1">
                <a:ea typeface="MS PGothic" pitchFamily="34" charset="-128"/>
              </a:defRPr>
            </a:lvl1pPr>
          </a:lstStyle>
          <a:p>
            <a:pPr>
              <a:defRPr/>
            </a:pPr>
            <a:r>
              <a:rPr lang="en-US" smtClean="0"/>
              <a:t>TLC-PCP 2013 www.learningcommunity.us</a:t>
            </a:r>
            <a:endParaRPr lang="en-US"/>
          </a:p>
        </p:txBody>
      </p:sp>
      <p:sp>
        <p:nvSpPr>
          <p:cNvPr id="7" name="Rectangle 6"/>
          <p:cNvSpPr>
            <a:spLocks noGrp="1" noChangeArrowheads="1"/>
          </p:cNvSpPr>
          <p:nvPr>
            <p:ph type="sldNum" sz="quarter" idx="12"/>
          </p:nvPr>
        </p:nvSpPr>
        <p:spPr/>
        <p:txBody>
          <a:bodyPr/>
          <a:lstStyle>
            <a:lvl1pPr eaLnBrk="0" hangingPunct="0">
              <a:defRPr b="1">
                <a:ea typeface="MS PGothic" pitchFamily="34" charset="-128"/>
              </a:defRPr>
            </a:lvl1pPr>
          </a:lstStyle>
          <a:p>
            <a:pPr>
              <a:defRPr/>
            </a:pPr>
            <a:fld id="{296DF5D3-5EFC-4056-AB49-343E24A1213F}" type="slidenum">
              <a:rPr lang="en-US"/>
              <a:pPr>
                <a:defRPr/>
              </a:pPr>
              <a:t>‹#›</a:t>
            </a:fld>
            <a:endParaRPr lang="en-US" dirty="0"/>
          </a:p>
        </p:txBody>
      </p:sp>
    </p:spTree>
    <p:extLst>
      <p:ext uri="{BB962C8B-B14F-4D97-AF65-F5344CB8AC3E}">
        <p14:creationId xmlns:p14="http://schemas.microsoft.com/office/powerpoint/2010/main" val="3193115197"/>
      </p:ext>
    </p:extLst>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1" y="193650"/>
            <a:ext cx="12192000" cy="590266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p:txBody>
          <a:bodyPr/>
          <a:lstStyle>
            <a:lvl1pPr eaLnBrk="0" hangingPunct="0">
              <a:defRPr b="1">
                <a:ea typeface="MS PGothic" pitchFamily="34" charset="-128"/>
              </a:defRPr>
            </a:lvl1pPr>
          </a:lstStyle>
          <a:p>
            <a:pPr>
              <a:defRPr/>
            </a:pPr>
            <a:endParaRPr lang="en-US" dirty="0"/>
          </a:p>
        </p:txBody>
      </p:sp>
      <p:sp>
        <p:nvSpPr>
          <p:cNvPr id="4" name="Rectangle 5"/>
          <p:cNvSpPr>
            <a:spLocks noGrp="1" noChangeArrowheads="1"/>
          </p:cNvSpPr>
          <p:nvPr>
            <p:ph type="ftr" sz="quarter" idx="11"/>
          </p:nvPr>
        </p:nvSpPr>
        <p:spPr/>
        <p:txBody>
          <a:bodyPr/>
          <a:lstStyle>
            <a:lvl1pPr eaLnBrk="0" hangingPunct="0">
              <a:defRPr b="1">
                <a:ea typeface="MS PGothic" pitchFamily="34" charset="-128"/>
              </a:defRPr>
            </a:lvl1pPr>
          </a:lstStyle>
          <a:p>
            <a:pPr>
              <a:defRPr/>
            </a:pPr>
            <a:r>
              <a:rPr lang="en-US" smtClean="0"/>
              <a:t>TLC-PCP 2013 www.learningcommunity.us</a:t>
            </a:r>
            <a:endParaRPr lang="en-US"/>
          </a:p>
        </p:txBody>
      </p:sp>
      <p:sp>
        <p:nvSpPr>
          <p:cNvPr id="5" name="Rectangle 6"/>
          <p:cNvSpPr>
            <a:spLocks noGrp="1" noChangeArrowheads="1"/>
          </p:cNvSpPr>
          <p:nvPr>
            <p:ph type="sldNum" sz="quarter" idx="12"/>
          </p:nvPr>
        </p:nvSpPr>
        <p:spPr/>
        <p:txBody>
          <a:bodyPr/>
          <a:lstStyle>
            <a:lvl1pPr eaLnBrk="0" hangingPunct="0">
              <a:defRPr b="1">
                <a:ea typeface="MS PGothic" pitchFamily="34" charset="-128"/>
              </a:defRPr>
            </a:lvl1pPr>
          </a:lstStyle>
          <a:p>
            <a:pPr>
              <a:defRPr/>
            </a:pPr>
            <a:fld id="{079A9DAC-4FA3-487D-BDD2-7255D67C7F41}" type="slidenum">
              <a:rPr lang="en-US"/>
              <a:pPr>
                <a:defRPr/>
              </a:pPr>
              <a:t>‹#›</a:t>
            </a:fld>
            <a:endParaRPr lang="en-US" dirty="0"/>
          </a:p>
        </p:txBody>
      </p:sp>
    </p:spTree>
    <p:extLst>
      <p:ext uri="{BB962C8B-B14F-4D97-AF65-F5344CB8AC3E}">
        <p14:creationId xmlns:p14="http://schemas.microsoft.com/office/powerpoint/2010/main" val="2965181472"/>
      </p:ext>
    </p:extLst>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1" y="193655"/>
            <a:ext cx="12192000" cy="606763"/>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610179" y="1980953"/>
            <a:ext cx="5394303" cy="411537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6187528" y="1980953"/>
            <a:ext cx="5394302" cy="198811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6187528" y="4106767"/>
            <a:ext cx="5394302" cy="198955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p:txBody>
          <a:bodyPr/>
          <a:lstStyle>
            <a:lvl1pPr eaLnBrk="0" hangingPunct="0">
              <a:defRPr b="1">
                <a:ea typeface="MS PGothic" pitchFamily="34" charset="-128"/>
              </a:defRPr>
            </a:lvl1pPr>
          </a:lstStyle>
          <a:p>
            <a:pPr>
              <a:defRPr/>
            </a:pPr>
            <a:endParaRPr lang="en-US" dirty="0"/>
          </a:p>
        </p:txBody>
      </p:sp>
      <p:sp>
        <p:nvSpPr>
          <p:cNvPr id="7" name="Rectangle 5"/>
          <p:cNvSpPr>
            <a:spLocks noGrp="1" noChangeArrowheads="1"/>
          </p:cNvSpPr>
          <p:nvPr>
            <p:ph type="ftr" sz="quarter" idx="11"/>
          </p:nvPr>
        </p:nvSpPr>
        <p:spPr/>
        <p:txBody>
          <a:bodyPr/>
          <a:lstStyle>
            <a:lvl1pPr eaLnBrk="0" hangingPunct="0">
              <a:defRPr b="1">
                <a:ea typeface="MS PGothic" pitchFamily="34" charset="-128"/>
              </a:defRPr>
            </a:lvl1pPr>
          </a:lstStyle>
          <a:p>
            <a:pPr>
              <a:defRPr/>
            </a:pPr>
            <a:r>
              <a:rPr lang="en-US" smtClean="0"/>
              <a:t>TLC-PCP 2013 www.learningcommunity.us</a:t>
            </a:r>
            <a:endParaRPr lang="en-US"/>
          </a:p>
        </p:txBody>
      </p:sp>
      <p:sp>
        <p:nvSpPr>
          <p:cNvPr id="8" name="Rectangle 6"/>
          <p:cNvSpPr>
            <a:spLocks noGrp="1" noChangeArrowheads="1"/>
          </p:cNvSpPr>
          <p:nvPr>
            <p:ph type="sldNum" sz="quarter" idx="12"/>
          </p:nvPr>
        </p:nvSpPr>
        <p:spPr/>
        <p:txBody>
          <a:bodyPr/>
          <a:lstStyle>
            <a:lvl1pPr eaLnBrk="0" hangingPunct="0">
              <a:defRPr b="1">
                <a:ea typeface="MS PGothic" pitchFamily="34" charset="-128"/>
              </a:defRPr>
            </a:lvl1pPr>
          </a:lstStyle>
          <a:p>
            <a:pPr>
              <a:defRPr/>
            </a:pPr>
            <a:fld id="{59CD98BA-5E95-47D8-A38A-BC81075FBDBA}" type="slidenum">
              <a:rPr lang="en-US"/>
              <a:pPr>
                <a:defRPr/>
              </a:pPr>
              <a:t>‹#›</a:t>
            </a:fld>
            <a:endParaRPr lang="en-US" dirty="0"/>
          </a:p>
        </p:txBody>
      </p:sp>
    </p:spTree>
    <p:extLst>
      <p:ext uri="{BB962C8B-B14F-4D97-AF65-F5344CB8AC3E}">
        <p14:creationId xmlns:p14="http://schemas.microsoft.com/office/powerpoint/2010/main" val="2919205404"/>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p:cNvSpPr/>
          <p:nvPr userDrawn="1"/>
        </p:nvSpPr>
        <p:spPr>
          <a:xfrm>
            <a:off x="0" y="6377942"/>
            <a:ext cx="12192000" cy="480058"/>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27" dirty="0"/>
          </a:p>
        </p:txBody>
      </p:sp>
      <p:sp>
        <p:nvSpPr>
          <p:cNvPr id="2" name="Holder 2"/>
          <p:cNvSpPr>
            <a:spLocks noGrp="1"/>
          </p:cNvSpPr>
          <p:nvPr>
            <p:ph type="title"/>
          </p:nvPr>
        </p:nvSpPr>
        <p:spPr>
          <a:xfrm>
            <a:off x="601450" y="438887"/>
            <a:ext cx="7823994" cy="566589"/>
          </a:xfrm>
        </p:spPr>
        <p:txBody>
          <a:bodyPr lIns="0" tIns="0" rIns="0" bIns="0"/>
          <a:lstStyle>
            <a:lvl1pPr>
              <a:defRPr sz="3682" b="1" i="0">
                <a:solidFill>
                  <a:srgbClr val="003265"/>
                </a:solidFill>
                <a:latin typeface="+mn-lt"/>
                <a:cs typeface="Arial"/>
              </a:defRPr>
            </a:lvl1pPr>
          </a:lstStyle>
          <a:p>
            <a:endParaRPr dirty="0"/>
          </a:p>
        </p:txBody>
      </p:sp>
      <p:sp>
        <p:nvSpPr>
          <p:cNvPr id="3" name="Holder 3"/>
          <p:cNvSpPr>
            <a:spLocks noGrp="1"/>
          </p:cNvSpPr>
          <p:nvPr>
            <p:ph type="body" idx="1"/>
          </p:nvPr>
        </p:nvSpPr>
        <p:spPr>
          <a:xfrm>
            <a:off x="585151" y="1194955"/>
            <a:ext cx="10972800" cy="276999"/>
          </a:xfrm>
        </p:spPr>
        <p:txBody>
          <a:bodyPr lIns="0" tIns="0" rIns="0" bIns="0"/>
          <a:lstStyle>
            <a:lvl1pPr>
              <a:defRPr/>
            </a:lvl1pPr>
          </a:lstStyle>
          <a:p>
            <a:endParaRPr dirty="0"/>
          </a:p>
        </p:txBody>
      </p:sp>
      <p:sp>
        <p:nvSpPr>
          <p:cNvPr id="6" name="Holder 6"/>
          <p:cNvSpPr>
            <a:spLocks noGrp="1"/>
          </p:cNvSpPr>
          <p:nvPr>
            <p:ph type="sldNum" sz="quarter" idx="7"/>
          </p:nvPr>
        </p:nvSpPr>
        <p:spPr/>
        <p:txBody>
          <a:bodyPr lIns="0" tIns="0" rIns="0" bIns="0"/>
          <a:lstStyle>
            <a:lvl1pPr>
              <a:defRPr sz="818" b="0" i="0">
                <a:solidFill>
                  <a:schemeClr val="tx1"/>
                </a:solidFill>
                <a:latin typeface="Times New Roman"/>
                <a:cs typeface="Times New Roman"/>
              </a:defRPr>
            </a:lvl1pPr>
          </a:lstStyle>
          <a:p>
            <a:pPr marL="68838">
              <a:lnSpc>
                <a:spcPts val="903"/>
              </a:lnSpc>
              <a:spcBef>
                <a:spcPts val="51"/>
              </a:spcBef>
            </a:pPr>
            <a:fld id="{81D60167-4931-47E6-BA6A-407CBD079E47}" type="slidenum">
              <a:rPr lang="en-US" spc="-3" smtClean="0"/>
              <a:pPr marL="68838">
                <a:lnSpc>
                  <a:spcPts val="903"/>
                </a:lnSpc>
                <a:spcBef>
                  <a:spcPts val="51"/>
                </a:spcBef>
              </a:pPr>
              <a:t>‹#›</a:t>
            </a:fld>
            <a:endParaRPr lang="en-US" spc="-3" dirty="0"/>
          </a:p>
        </p:txBody>
      </p:sp>
      <p:cxnSp>
        <p:nvCxnSpPr>
          <p:cNvPr id="8" name="Straight Connector 7"/>
          <p:cNvCxnSpPr/>
          <p:nvPr userDrawn="1"/>
        </p:nvCxnSpPr>
        <p:spPr>
          <a:xfrm>
            <a:off x="609600" y="1005476"/>
            <a:ext cx="2923309" cy="0"/>
          </a:xfrm>
          <a:prstGeom prst="line">
            <a:avLst/>
          </a:prstGeom>
          <a:ln w="76200">
            <a:solidFill>
              <a:srgbClr val="008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a:xfrm>
            <a:off x="3394364" y="1005476"/>
            <a:ext cx="8188036" cy="0"/>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pic>
        <p:nvPicPr>
          <p:cNvPr id="10" name="Picture 9" descr="Virginias Developmental Disability Waivers Services and Support Options (COVLC)+jfk.pptx - PowerPoint"/>
          <p:cNvPicPr>
            <a:picLocks noChangeAspect="1"/>
          </p:cNvPicPr>
          <p:nvPr userDrawn="1"/>
        </p:nvPicPr>
        <p:blipFill rotWithShape="1">
          <a:blip r:embed="rId2">
            <a:extLst>
              <a:ext uri="{28A0092B-C50C-407E-A947-70E740481C1C}">
                <a14:useLocalDpi xmlns:a14="http://schemas.microsoft.com/office/drawing/2010/main" val="0"/>
              </a:ext>
            </a:extLst>
          </a:blip>
          <a:srcRect l="26115" t="42619" r="59726" b="39048"/>
          <a:stretch/>
        </p:blipFill>
        <p:spPr>
          <a:xfrm>
            <a:off x="10638110" y="207818"/>
            <a:ext cx="952894" cy="717777"/>
          </a:xfrm>
          <a:prstGeom prst="rect">
            <a:avLst/>
          </a:prstGeom>
        </p:spPr>
      </p:pic>
      <p:sp>
        <p:nvSpPr>
          <p:cNvPr id="11" name="Holder 4"/>
          <p:cNvSpPr>
            <a:spLocks noGrp="1"/>
          </p:cNvSpPr>
          <p:nvPr>
            <p:ph type="ftr" sz="quarter" idx="5"/>
          </p:nvPr>
        </p:nvSpPr>
        <p:spPr>
          <a:xfrm>
            <a:off x="9628909" y="6494318"/>
            <a:ext cx="2563091" cy="276999"/>
          </a:xfrm>
        </p:spPr>
        <p:txBody>
          <a:bodyPr lIns="0" tIns="0" rIns="0" bIns="0"/>
          <a:lstStyle>
            <a:lvl1pPr algn="ctr">
              <a:defRPr>
                <a:solidFill>
                  <a:schemeClr val="bg1">
                    <a:lumMod val="85000"/>
                  </a:schemeClr>
                </a:solidFill>
              </a:defRPr>
            </a:lvl1pPr>
          </a:lstStyle>
          <a:p>
            <a:r>
              <a:rPr lang="en-US" dirty="0" smtClean="0"/>
              <a:t>Managing Virginia Program</a:t>
            </a:r>
            <a:endParaRPr lang="en-US" dirty="0"/>
          </a:p>
        </p:txBody>
      </p:sp>
    </p:spTree>
    <p:extLst>
      <p:ext uri="{BB962C8B-B14F-4D97-AF65-F5344CB8AC3E}">
        <p14:creationId xmlns:p14="http://schemas.microsoft.com/office/powerpoint/2010/main" val="32274283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a:xfrm>
            <a:off x="2184002" y="1834690"/>
            <a:ext cx="7823994" cy="251736"/>
          </a:xfrm>
        </p:spPr>
        <p:txBody>
          <a:bodyPr lIns="0" tIns="0" rIns="0" bIns="0"/>
          <a:lstStyle>
            <a:lvl1pPr>
              <a:defRPr sz="1636" b="1" i="0">
                <a:solidFill>
                  <a:srgbClr val="003265"/>
                </a:solidFill>
                <a:latin typeface="Arial"/>
                <a:cs typeface="Arial"/>
              </a:defRPr>
            </a:lvl1pPr>
          </a:lstStyle>
          <a:p>
            <a:endParaRPr/>
          </a:p>
        </p:txBody>
      </p:sp>
      <p:sp>
        <p:nvSpPr>
          <p:cNvPr id="3" name="Holder 3"/>
          <p:cNvSpPr>
            <a:spLocks noGrp="1"/>
          </p:cNvSpPr>
          <p:nvPr>
            <p:ph sz="half" idx="2"/>
          </p:nvPr>
        </p:nvSpPr>
        <p:spPr>
          <a:xfrm>
            <a:off x="609600" y="1577340"/>
            <a:ext cx="5303520"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276999"/>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dirty="0"/>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1/7/2021</a:t>
            </a:fld>
            <a:endParaRPr lang="en-US" dirty="0"/>
          </a:p>
        </p:txBody>
      </p:sp>
      <p:sp>
        <p:nvSpPr>
          <p:cNvPr id="7" name="Holder 7"/>
          <p:cNvSpPr>
            <a:spLocks noGrp="1"/>
          </p:cNvSpPr>
          <p:nvPr>
            <p:ph type="sldNum" sz="quarter" idx="7"/>
          </p:nvPr>
        </p:nvSpPr>
        <p:spPr/>
        <p:txBody>
          <a:bodyPr lIns="0" tIns="0" rIns="0" bIns="0"/>
          <a:lstStyle>
            <a:lvl1pPr>
              <a:defRPr sz="818" b="0" i="0">
                <a:solidFill>
                  <a:schemeClr val="tx1"/>
                </a:solidFill>
                <a:latin typeface="Times New Roman"/>
                <a:cs typeface="Times New Roman"/>
              </a:defRPr>
            </a:lvl1pPr>
          </a:lstStyle>
          <a:p>
            <a:pPr marL="68838">
              <a:lnSpc>
                <a:spcPts val="903"/>
              </a:lnSpc>
              <a:spcBef>
                <a:spcPts val="51"/>
              </a:spcBef>
            </a:pPr>
            <a:fld id="{81D60167-4931-47E6-BA6A-407CBD079E47}" type="slidenum">
              <a:rPr lang="en-US" spc="-3" smtClean="0"/>
              <a:pPr marL="68838">
                <a:lnSpc>
                  <a:spcPts val="903"/>
                </a:lnSpc>
                <a:spcBef>
                  <a:spcPts val="51"/>
                </a:spcBef>
              </a:pPr>
              <a:t>‹#›</a:t>
            </a:fld>
            <a:endParaRPr lang="en-US" spc="-3" dirty="0"/>
          </a:p>
        </p:txBody>
      </p:sp>
    </p:spTree>
    <p:extLst>
      <p:ext uri="{BB962C8B-B14F-4D97-AF65-F5344CB8AC3E}">
        <p14:creationId xmlns:p14="http://schemas.microsoft.com/office/powerpoint/2010/main" val="23332030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a:xfrm>
            <a:off x="2184002" y="1834690"/>
            <a:ext cx="7823994" cy="251736"/>
          </a:xfrm>
        </p:spPr>
        <p:txBody>
          <a:bodyPr lIns="0" tIns="0" rIns="0" bIns="0"/>
          <a:lstStyle>
            <a:lvl1pPr>
              <a:defRPr sz="1636" b="1" i="0">
                <a:solidFill>
                  <a:srgbClr val="003265"/>
                </a:solidFill>
                <a:latin typeface="Arial"/>
                <a:cs typeface="Arial"/>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dirty="0"/>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1/7/2021</a:t>
            </a:fld>
            <a:endParaRPr lang="en-US" dirty="0"/>
          </a:p>
        </p:txBody>
      </p:sp>
      <p:sp>
        <p:nvSpPr>
          <p:cNvPr id="5" name="Holder 5"/>
          <p:cNvSpPr>
            <a:spLocks noGrp="1"/>
          </p:cNvSpPr>
          <p:nvPr>
            <p:ph type="sldNum" sz="quarter" idx="7"/>
          </p:nvPr>
        </p:nvSpPr>
        <p:spPr/>
        <p:txBody>
          <a:bodyPr lIns="0" tIns="0" rIns="0" bIns="0"/>
          <a:lstStyle>
            <a:lvl1pPr>
              <a:defRPr sz="818" b="0" i="0">
                <a:solidFill>
                  <a:schemeClr val="tx1"/>
                </a:solidFill>
                <a:latin typeface="Times New Roman"/>
                <a:cs typeface="Times New Roman"/>
              </a:defRPr>
            </a:lvl1pPr>
          </a:lstStyle>
          <a:p>
            <a:pPr marL="68838">
              <a:lnSpc>
                <a:spcPts val="903"/>
              </a:lnSpc>
              <a:spcBef>
                <a:spcPts val="51"/>
              </a:spcBef>
            </a:pPr>
            <a:fld id="{81D60167-4931-47E6-BA6A-407CBD079E47}" type="slidenum">
              <a:rPr lang="en-US" spc="-3" smtClean="0"/>
              <a:pPr marL="68838">
                <a:lnSpc>
                  <a:spcPts val="903"/>
                </a:lnSpc>
                <a:spcBef>
                  <a:spcPts val="51"/>
                </a:spcBef>
              </a:pPr>
              <a:t>‹#›</a:t>
            </a:fld>
            <a:endParaRPr lang="en-US" spc="-3" dirty="0"/>
          </a:p>
        </p:txBody>
      </p:sp>
    </p:spTree>
    <p:extLst>
      <p:ext uri="{BB962C8B-B14F-4D97-AF65-F5344CB8AC3E}">
        <p14:creationId xmlns:p14="http://schemas.microsoft.com/office/powerpoint/2010/main" val="469050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dirty="0"/>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1/7/2021</a:t>
            </a:fld>
            <a:endParaRPr lang="en-US" dirty="0"/>
          </a:p>
        </p:txBody>
      </p:sp>
      <p:sp>
        <p:nvSpPr>
          <p:cNvPr id="4" name="Holder 4"/>
          <p:cNvSpPr>
            <a:spLocks noGrp="1"/>
          </p:cNvSpPr>
          <p:nvPr>
            <p:ph type="sldNum" sz="quarter" idx="7"/>
          </p:nvPr>
        </p:nvSpPr>
        <p:spPr/>
        <p:txBody>
          <a:bodyPr lIns="0" tIns="0" rIns="0" bIns="0"/>
          <a:lstStyle>
            <a:lvl1pPr>
              <a:defRPr sz="818" b="0" i="0">
                <a:solidFill>
                  <a:schemeClr val="tx1"/>
                </a:solidFill>
                <a:latin typeface="Times New Roman"/>
                <a:cs typeface="Times New Roman"/>
              </a:defRPr>
            </a:lvl1pPr>
          </a:lstStyle>
          <a:p>
            <a:pPr marL="68838">
              <a:lnSpc>
                <a:spcPts val="903"/>
              </a:lnSpc>
              <a:spcBef>
                <a:spcPts val="51"/>
              </a:spcBef>
            </a:pPr>
            <a:fld id="{81D60167-4931-47E6-BA6A-407CBD079E47}" type="slidenum">
              <a:rPr lang="en-US" spc="-3" smtClean="0"/>
              <a:pPr marL="68838">
                <a:lnSpc>
                  <a:spcPts val="903"/>
                </a:lnSpc>
                <a:spcBef>
                  <a:spcPts val="51"/>
                </a:spcBef>
              </a:pPr>
              <a:t>‹#›</a:t>
            </a:fld>
            <a:endParaRPr lang="en-US" spc="-3" dirty="0"/>
          </a:p>
        </p:txBody>
      </p:sp>
    </p:spTree>
    <p:extLst>
      <p:ext uri="{BB962C8B-B14F-4D97-AF65-F5344CB8AC3E}">
        <p14:creationId xmlns:p14="http://schemas.microsoft.com/office/powerpoint/2010/main" val="20575904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30"/>
            <a:ext cx="10363201" cy="1470025"/>
          </a:xfrm>
        </p:spPr>
        <p:txBody>
          <a:bodyPr/>
          <a:lstStyle/>
          <a:p>
            <a:r>
              <a:rPr lang="en-US" dirty="0" smtClean="0"/>
              <a:t>Click to edit Master title style</a:t>
            </a:r>
            <a:endParaRPr lang="en-US" dirty="0"/>
          </a:p>
        </p:txBody>
      </p:sp>
      <p:sp>
        <p:nvSpPr>
          <p:cNvPr id="3" name="Subtitle 2"/>
          <p:cNvSpPr>
            <a:spLocks noGrp="1"/>
          </p:cNvSpPr>
          <p:nvPr>
            <p:ph type="subTitle" idx="1"/>
          </p:nvPr>
        </p:nvSpPr>
        <p:spPr>
          <a:xfrm>
            <a:off x="1828801" y="3886200"/>
            <a:ext cx="8534400" cy="1752600"/>
          </a:xfrm>
        </p:spPr>
        <p:txBody>
          <a:bodyPr/>
          <a:lstStyle>
            <a:lvl1pPr marL="0" indent="0" algn="ctr">
              <a:buNone/>
              <a:defRPr>
                <a:solidFill>
                  <a:schemeClr val="tx1">
                    <a:tint val="75000"/>
                  </a:schemeClr>
                </a:solidFill>
              </a:defRPr>
            </a:lvl1pPr>
            <a:lvl2pPr marL="448323" indent="0" algn="ctr">
              <a:buNone/>
              <a:defRPr>
                <a:solidFill>
                  <a:schemeClr val="tx1">
                    <a:tint val="75000"/>
                  </a:schemeClr>
                </a:solidFill>
              </a:defRPr>
            </a:lvl2pPr>
            <a:lvl3pPr marL="896647" indent="0" algn="ctr">
              <a:buNone/>
              <a:defRPr>
                <a:solidFill>
                  <a:schemeClr val="tx1">
                    <a:tint val="75000"/>
                  </a:schemeClr>
                </a:solidFill>
              </a:defRPr>
            </a:lvl3pPr>
            <a:lvl4pPr marL="1344968" indent="0" algn="ctr">
              <a:buNone/>
              <a:defRPr>
                <a:solidFill>
                  <a:schemeClr val="tx1">
                    <a:tint val="75000"/>
                  </a:schemeClr>
                </a:solidFill>
              </a:defRPr>
            </a:lvl4pPr>
            <a:lvl5pPr marL="1793290" indent="0" algn="ctr">
              <a:buNone/>
              <a:defRPr>
                <a:solidFill>
                  <a:schemeClr val="tx1">
                    <a:tint val="75000"/>
                  </a:schemeClr>
                </a:solidFill>
              </a:defRPr>
            </a:lvl5pPr>
            <a:lvl6pPr marL="2241613" indent="0" algn="ctr">
              <a:buNone/>
              <a:defRPr>
                <a:solidFill>
                  <a:schemeClr val="tx1">
                    <a:tint val="75000"/>
                  </a:schemeClr>
                </a:solidFill>
              </a:defRPr>
            </a:lvl6pPr>
            <a:lvl7pPr marL="2689936" indent="0" algn="ctr">
              <a:buNone/>
              <a:defRPr>
                <a:solidFill>
                  <a:schemeClr val="tx1">
                    <a:tint val="75000"/>
                  </a:schemeClr>
                </a:solidFill>
              </a:defRPr>
            </a:lvl7pPr>
            <a:lvl8pPr marL="3138258" indent="0" algn="ctr">
              <a:buNone/>
              <a:defRPr>
                <a:solidFill>
                  <a:schemeClr val="tx1">
                    <a:tint val="75000"/>
                  </a:schemeClr>
                </a:solidFill>
              </a:defRPr>
            </a:lvl8pPr>
            <a:lvl9pPr marL="3586581" indent="0" algn="ctr">
              <a:buNone/>
              <a:defRPr>
                <a:solidFill>
                  <a:schemeClr val="tx1">
                    <a:tint val="75000"/>
                  </a:schemeClr>
                </a:solidFill>
              </a:defRPr>
            </a:lvl9pPr>
          </a:lstStyle>
          <a:p>
            <a:r>
              <a:rPr lang="en-US" dirty="0" smtClean="0"/>
              <a:t>Click to edit Master subtitle style</a:t>
            </a:r>
            <a:endParaRPr lang="en-US" dirty="0"/>
          </a:p>
        </p:txBody>
      </p:sp>
      <p:sp>
        <p:nvSpPr>
          <p:cNvPr id="4" name="Date Placeholder 3"/>
          <p:cNvSpPr>
            <a:spLocks noGrp="1"/>
          </p:cNvSpPr>
          <p:nvPr>
            <p:ph type="dt" sz="half" idx="10"/>
          </p:nvPr>
        </p:nvSpPr>
        <p:spPr/>
        <p:txBody>
          <a:bodyPr/>
          <a:lstStyle>
            <a:lvl1pPr eaLnBrk="0" hangingPunct="0">
              <a:defRPr sz="994" b="1">
                <a:latin typeface="+mn-lt"/>
                <a:ea typeface="MS PGothic" pitchFamily="34" charset="-128"/>
              </a:defRPr>
            </a:lvl1pPr>
          </a:lstStyle>
          <a:p>
            <a:pPr>
              <a:defRPr/>
            </a:pPr>
            <a:endParaRPr lang="en-US" dirty="0"/>
          </a:p>
        </p:txBody>
      </p:sp>
      <p:sp>
        <p:nvSpPr>
          <p:cNvPr id="5" name="Footer Placeholder 4"/>
          <p:cNvSpPr>
            <a:spLocks noGrp="1"/>
          </p:cNvSpPr>
          <p:nvPr>
            <p:ph type="ftr" sz="quarter" idx="11"/>
          </p:nvPr>
        </p:nvSpPr>
        <p:spPr/>
        <p:txBody>
          <a:bodyPr/>
          <a:lstStyle>
            <a:lvl1pPr eaLnBrk="0" hangingPunct="0">
              <a:defRPr sz="994" b="1">
                <a:latin typeface="+mn-lt"/>
                <a:ea typeface="MS PGothic" pitchFamily="34" charset="-128"/>
                <a:cs typeface="Arial" pitchFamily="34" charset="0"/>
              </a:defRPr>
            </a:lvl1pPr>
          </a:lstStyle>
          <a:p>
            <a:pPr>
              <a:defRPr/>
            </a:pPr>
            <a:r>
              <a:rPr lang="en-US" smtClean="0"/>
              <a:t>TLC-PCP 2013 www.learningcommunity.us</a:t>
            </a:r>
            <a:endParaRPr lang="en-US"/>
          </a:p>
        </p:txBody>
      </p:sp>
      <p:sp>
        <p:nvSpPr>
          <p:cNvPr id="6" name="Slide Number Placeholder 5"/>
          <p:cNvSpPr>
            <a:spLocks noGrp="1"/>
          </p:cNvSpPr>
          <p:nvPr>
            <p:ph type="sldNum" sz="quarter" idx="12"/>
          </p:nvPr>
        </p:nvSpPr>
        <p:spPr/>
        <p:txBody>
          <a:bodyPr/>
          <a:lstStyle>
            <a:lvl1pPr eaLnBrk="0" hangingPunct="0">
              <a:defRPr sz="994" b="1">
                <a:ea typeface="MS PGothic" pitchFamily="34" charset="-128"/>
              </a:defRPr>
            </a:lvl1pPr>
          </a:lstStyle>
          <a:p>
            <a:pPr>
              <a:defRPr/>
            </a:pPr>
            <a:fld id="{8B3BDD24-4892-4DE9-ADAE-7C3505329E73}" type="slidenum">
              <a:rPr lang="en-US"/>
              <a:pPr>
                <a:defRPr/>
              </a:pPr>
              <a:t>‹#›</a:t>
            </a:fld>
            <a:endParaRPr lang="en-US" dirty="0"/>
          </a:p>
        </p:txBody>
      </p:sp>
    </p:spTree>
    <p:extLst>
      <p:ext uri="{BB962C8B-B14F-4D97-AF65-F5344CB8AC3E}">
        <p14:creationId xmlns:p14="http://schemas.microsoft.com/office/powerpoint/2010/main" val="440388160"/>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0" hangingPunct="0">
              <a:defRPr b="1">
                <a:ea typeface="MS PGothic" pitchFamily="34" charset="-128"/>
              </a:defRPr>
            </a:lvl1pPr>
          </a:lstStyle>
          <a:p>
            <a:pPr>
              <a:defRPr/>
            </a:pPr>
            <a:endParaRPr lang="en-US" dirty="0"/>
          </a:p>
        </p:txBody>
      </p:sp>
      <p:sp>
        <p:nvSpPr>
          <p:cNvPr id="5" name="Footer Placeholder 4"/>
          <p:cNvSpPr>
            <a:spLocks noGrp="1"/>
          </p:cNvSpPr>
          <p:nvPr>
            <p:ph type="ftr" sz="quarter" idx="11"/>
          </p:nvPr>
        </p:nvSpPr>
        <p:spPr/>
        <p:txBody>
          <a:bodyPr/>
          <a:lstStyle>
            <a:lvl1pPr eaLnBrk="0" hangingPunct="0">
              <a:defRPr sz="1175" b="1">
                <a:ea typeface="MS PGothic" pitchFamily="34" charset="-128"/>
              </a:defRPr>
            </a:lvl1pPr>
          </a:lstStyle>
          <a:p>
            <a:pPr>
              <a:defRPr/>
            </a:pPr>
            <a:r>
              <a:rPr lang="en-US" smtClean="0"/>
              <a:t>TLC-PCP 2013 www.learningcommunity.us</a:t>
            </a:r>
            <a:endParaRPr lang="en-US"/>
          </a:p>
        </p:txBody>
      </p:sp>
      <p:sp>
        <p:nvSpPr>
          <p:cNvPr id="6" name="Slide Number Placeholder 5"/>
          <p:cNvSpPr>
            <a:spLocks noGrp="1"/>
          </p:cNvSpPr>
          <p:nvPr>
            <p:ph type="sldNum" sz="quarter" idx="12"/>
          </p:nvPr>
        </p:nvSpPr>
        <p:spPr/>
        <p:txBody>
          <a:bodyPr/>
          <a:lstStyle>
            <a:lvl1pPr eaLnBrk="0" hangingPunct="0">
              <a:defRPr b="1">
                <a:ea typeface="MS PGothic" pitchFamily="34" charset="-128"/>
              </a:defRPr>
            </a:lvl1pPr>
          </a:lstStyle>
          <a:p>
            <a:pPr>
              <a:defRPr/>
            </a:pPr>
            <a:fld id="{7992A155-78A5-4677-9689-E8820A2604E2}" type="slidenum">
              <a:rPr lang="en-US"/>
              <a:pPr>
                <a:defRPr/>
              </a:pPr>
              <a:t>‹#›</a:t>
            </a:fld>
            <a:endParaRPr lang="en-US" dirty="0"/>
          </a:p>
        </p:txBody>
      </p:sp>
    </p:spTree>
    <p:extLst>
      <p:ext uri="{BB962C8B-B14F-4D97-AF65-F5344CB8AC3E}">
        <p14:creationId xmlns:p14="http://schemas.microsoft.com/office/powerpoint/2010/main" val="625198963"/>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91" y="4406900"/>
            <a:ext cx="10363201" cy="1362075"/>
          </a:xfrm>
        </p:spPr>
        <p:txBody>
          <a:bodyPr anchor="t"/>
          <a:lstStyle>
            <a:lvl1pPr algn="l">
              <a:defRPr sz="3885" b="1" cap="all"/>
            </a:lvl1pPr>
          </a:lstStyle>
          <a:p>
            <a:r>
              <a:rPr lang="en-US" smtClean="0"/>
              <a:t>Click to edit Master title style</a:t>
            </a:r>
            <a:endParaRPr lang="en-US"/>
          </a:p>
        </p:txBody>
      </p:sp>
      <p:sp>
        <p:nvSpPr>
          <p:cNvPr id="3" name="Text Placeholder 2"/>
          <p:cNvSpPr>
            <a:spLocks noGrp="1"/>
          </p:cNvSpPr>
          <p:nvPr>
            <p:ph type="body" idx="1"/>
          </p:nvPr>
        </p:nvSpPr>
        <p:spPr>
          <a:xfrm>
            <a:off x="963091" y="2906720"/>
            <a:ext cx="10363201" cy="1500187"/>
          </a:xfrm>
        </p:spPr>
        <p:txBody>
          <a:bodyPr anchor="b"/>
          <a:lstStyle>
            <a:lvl1pPr marL="0" indent="0">
              <a:buNone/>
              <a:defRPr sz="1988">
                <a:solidFill>
                  <a:schemeClr val="tx1">
                    <a:tint val="75000"/>
                  </a:schemeClr>
                </a:solidFill>
              </a:defRPr>
            </a:lvl1pPr>
            <a:lvl2pPr marL="448323" indent="0">
              <a:buNone/>
              <a:defRPr sz="1807">
                <a:solidFill>
                  <a:schemeClr val="tx1">
                    <a:tint val="75000"/>
                  </a:schemeClr>
                </a:solidFill>
              </a:defRPr>
            </a:lvl2pPr>
            <a:lvl3pPr marL="896647" indent="0">
              <a:buNone/>
              <a:defRPr sz="1536">
                <a:solidFill>
                  <a:schemeClr val="tx1">
                    <a:tint val="75000"/>
                  </a:schemeClr>
                </a:solidFill>
              </a:defRPr>
            </a:lvl3pPr>
            <a:lvl4pPr marL="1344968" indent="0">
              <a:buNone/>
              <a:defRPr sz="1355">
                <a:solidFill>
                  <a:schemeClr val="tx1">
                    <a:tint val="75000"/>
                  </a:schemeClr>
                </a:solidFill>
              </a:defRPr>
            </a:lvl4pPr>
            <a:lvl5pPr marL="1793290" indent="0">
              <a:buNone/>
              <a:defRPr sz="1355">
                <a:solidFill>
                  <a:schemeClr val="tx1">
                    <a:tint val="75000"/>
                  </a:schemeClr>
                </a:solidFill>
              </a:defRPr>
            </a:lvl5pPr>
            <a:lvl6pPr marL="2241613" indent="0">
              <a:buNone/>
              <a:defRPr sz="1355">
                <a:solidFill>
                  <a:schemeClr val="tx1">
                    <a:tint val="75000"/>
                  </a:schemeClr>
                </a:solidFill>
              </a:defRPr>
            </a:lvl6pPr>
            <a:lvl7pPr marL="2689936" indent="0">
              <a:buNone/>
              <a:defRPr sz="1355">
                <a:solidFill>
                  <a:schemeClr val="tx1">
                    <a:tint val="75000"/>
                  </a:schemeClr>
                </a:solidFill>
              </a:defRPr>
            </a:lvl7pPr>
            <a:lvl8pPr marL="3138258" indent="0">
              <a:buNone/>
              <a:defRPr sz="1355">
                <a:solidFill>
                  <a:schemeClr val="tx1">
                    <a:tint val="75000"/>
                  </a:schemeClr>
                </a:solidFill>
              </a:defRPr>
            </a:lvl8pPr>
            <a:lvl9pPr marL="3586581" indent="0">
              <a:buNone/>
              <a:defRPr sz="1355">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eaLnBrk="0" hangingPunct="0">
              <a:defRPr b="1">
                <a:ea typeface="MS PGothic" pitchFamily="34" charset="-128"/>
              </a:defRPr>
            </a:lvl1pPr>
          </a:lstStyle>
          <a:p>
            <a:pPr>
              <a:defRPr/>
            </a:pPr>
            <a:endParaRPr lang="en-US" dirty="0"/>
          </a:p>
        </p:txBody>
      </p:sp>
      <p:sp>
        <p:nvSpPr>
          <p:cNvPr id="5" name="Footer Placeholder 4"/>
          <p:cNvSpPr>
            <a:spLocks noGrp="1"/>
          </p:cNvSpPr>
          <p:nvPr>
            <p:ph type="ftr" sz="quarter" idx="11"/>
          </p:nvPr>
        </p:nvSpPr>
        <p:spPr/>
        <p:txBody>
          <a:bodyPr/>
          <a:lstStyle>
            <a:lvl1pPr eaLnBrk="0" hangingPunct="0">
              <a:defRPr sz="1175" b="1">
                <a:ea typeface="MS PGothic" pitchFamily="34" charset="-128"/>
              </a:defRPr>
            </a:lvl1pPr>
          </a:lstStyle>
          <a:p>
            <a:pPr>
              <a:defRPr/>
            </a:pPr>
            <a:r>
              <a:rPr lang="en-US" smtClean="0"/>
              <a:t>TLC-PCP 2013 www.learningcommunity.us</a:t>
            </a:r>
            <a:endParaRPr lang="en-US"/>
          </a:p>
        </p:txBody>
      </p:sp>
      <p:sp>
        <p:nvSpPr>
          <p:cNvPr id="6" name="Slide Number Placeholder 5"/>
          <p:cNvSpPr>
            <a:spLocks noGrp="1"/>
          </p:cNvSpPr>
          <p:nvPr>
            <p:ph type="sldNum" sz="quarter" idx="12"/>
          </p:nvPr>
        </p:nvSpPr>
        <p:spPr/>
        <p:txBody>
          <a:bodyPr/>
          <a:lstStyle>
            <a:lvl1pPr eaLnBrk="0" hangingPunct="0">
              <a:defRPr b="1">
                <a:ea typeface="MS PGothic" pitchFamily="34" charset="-128"/>
              </a:defRPr>
            </a:lvl1pPr>
          </a:lstStyle>
          <a:p>
            <a:pPr>
              <a:defRPr/>
            </a:pPr>
            <a:fld id="{719AF5B6-E1DC-43E4-BCC7-7E7BE1B0A2B6}" type="slidenum">
              <a:rPr lang="en-US"/>
              <a:pPr>
                <a:defRPr/>
              </a:pPr>
              <a:t>‹#›</a:t>
            </a:fld>
            <a:endParaRPr lang="en-US" dirty="0"/>
          </a:p>
        </p:txBody>
      </p:sp>
    </p:spTree>
    <p:extLst>
      <p:ext uri="{BB962C8B-B14F-4D97-AF65-F5344CB8AC3E}">
        <p14:creationId xmlns:p14="http://schemas.microsoft.com/office/powerpoint/2010/main" val="2726945086"/>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3"/>
            <a:ext cx="5384800" cy="4525963"/>
          </a:xfrm>
        </p:spPr>
        <p:txBody>
          <a:bodyPr/>
          <a:lstStyle>
            <a:lvl1pPr>
              <a:defRPr sz="2711"/>
            </a:lvl1pPr>
            <a:lvl2pPr>
              <a:defRPr sz="2349"/>
            </a:lvl2pPr>
            <a:lvl3pPr>
              <a:defRPr sz="1988"/>
            </a:lvl3pPr>
            <a:lvl4pPr>
              <a:defRPr sz="1807"/>
            </a:lvl4pPr>
            <a:lvl5pPr>
              <a:defRPr sz="1807"/>
            </a:lvl5pPr>
            <a:lvl6pPr>
              <a:defRPr sz="1807"/>
            </a:lvl6pPr>
            <a:lvl7pPr>
              <a:defRPr sz="1807"/>
            </a:lvl7pPr>
            <a:lvl8pPr>
              <a:defRPr sz="1807"/>
            </a:lvl8pPr>
            <a:lvl9pPr>
              <a:defRPr sz="1807"/>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3"/>
            <a:ext cx="5384800" cy="4525963"/>
          </a:xfrm>
        </p:spPr>
        <p:txBody>
          <a:bodyPr/>
          <a:lstStyle>
            <a:lvl1pPr>
              <a:defRPr sz="2711"/>
            </a:lvl1pPr>
            <a:lvl2pPr>
              <a:defRPr sz="2349"/>
            </a:lvl2pPr>
            <a:lvl3pPr>
              <a:defRPr sz="1988"/>
            </a:lvl3pPr>
            <a:lvl4pPr>
              <a:defRPr sz="1807"/>
            </a:lvl4pPr>
            <a:lvl5pPr>
              <a:defRPr sz="1807"/>
            </a:lvl5pPr>
            <a:lvl6pPr>
              <a:defRPr sz="1807"/>
            </a:lvl6pPr>
            <a:lvl7pPr>
              <a:defRPr sz="1807"/>
            </a:lvl7pPr>
            <a:lvl8pPr>
              <a:defRPr sz="1807"/>
            </a:lvl8pPr>
            <a:lvl9pPr>
              <a:defRPr sz="1807"/>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eaLnBrk="0" hangingPunct="0">
              <a:defRPr b="1">
                <a:ea typeface="MS PGothic" pitchFamily="34" charset="-128"/>
              </a:defRPr>
            </a:lvl1pPr>
          </a:lstStyle>
          <a:p>
            <a:pPr>
              <a:defRPr/>
            </a:pPr>
            <a:endParaRPr lang="en-US" dirty="0"/>
          </a:p>
        </p:txBody>
      </p:sp>
      <p:sp>
        <p:nvSpPr>
          <p:cNvPr id="6" name="Footer Placeholder 4"/>
          <p:cNvSpPr>
            <a:spLocks noGrp="1"/>
          </p:cNvSpPr>
          <p:nvPr>
            <p:ph type="ftr" sz="quarter" idx="11"/>
          </p:nvPr>
        </p:nvSpPr>
        <p:spPr/>
        <p:txBody>
          <a:bodyPr/>
          <a:lstStyle>
            <a:lvl1pPr eaLnBrk="0" hangingPunct="0">
              <a:defRPr sz="1175" b="1">
                <a:ea typeface="MS PGothic" pitchFamily="34" charset="-128"/>
              </a:defRPr>
            </a:lvl1pPr>
          </a:lstStyle>
          <a:p>
            <a:pPr>
              <a:defRPr/>
            </a:pPr>
            <a:r>
              <a:rPr lang="en-US" smtClean="0"/>
              <a:t>TLC-PCP 2013 www.learningcommunity.us</a:t>
            </a:r>
            <a:endParaRPr lang="en-US"/>
          </a:p>
        </p:txBody>
      </p:sp>
      <p:sp>
        <p:nvSpPr>
          <p:cNvPr id="7" name="Slide Number Placeholder 5"/>
          <p:cNvSpPr>
            <a:spLocks noGrp="1"/>
          </p:cNvSpPr>
          <p:nvPr>
            <p:ph type="sldNum" sz="quarter" idx="12"/>
          </p:nvPr>
        </p:nvSpPr>
        <p:spPr/>
        <p:txBody>
          <a:bodyPr/>
          <a:lstStyle>
            <a:lvl1pPr eaLnBrk="0" hangingPunct="0">
              <a:defRPr b="1">
                <a:ea typeface="MS PGothic" pitchFamily="34" charset="-128"/>
              </a:defRPr>
            </a:lvl1pPr>
          </a:lstStyle>
          <a:p>
            <a:pPr>
              <a:defRPr/>
            </a:pPr>
            <a:fld id="{D5B6F5C5-E4B0-49D7-AD36-9E15AA8388BE}" type="slidenum">
              <a:rPr lang="en-US"/>
              <a:pPr>
                <a:defRPr/>
              </a:pPr>
              <a:t>‹#›</a:t>
            </a:fld>
            <a:endParaRPr lang="en-US" dirty="0"/>
          </a:p>
        </p:txBody>
      </p:sp>
    </p:spTree>
    <p:extLst>
      <p:ext uri="{BB962C8B-B14F-4D97-AF65-F5344CB8AC3E}">
        <p14:creationId xmlns:p14="http://schemas.microsoft.com/office/powerpoint/2010/main" val="3599537201"/>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3.xml"/><Relationship Id="rId13" Type="http://schemas.openxmlformats.org/officeDocument/2006/relationships/slideLayout" Target="../slideLayouts/slideLayout18.xml"/><Relationship Id="rId3" Type="http://schemas.openxmlformats.org/officeDocument/2006/relationships/slideLayout" Target="../slideLayouts/slideLayout8.xml"/><Relationship Id="rId7" Type="http://schemas.openxmlformats.org/officeDocument/2006/relationships/slideLayout" Target="../slideLayouts/slideLayout12.xml"/><Relationship Id="rId12" Type="http://schemas.openxmlformats.org/officeDocument/2006/relationships/slideLayout" Target="../slideLayouts/slideLayout17.xml"/><Relationship Id="rId2" Type="http://schemas.openxmlformats.org/officeDocument/2006/relationships/slideLayout" Target="../slideLayouts/slideLayout7.xml"/><Relationship Id="rId16" Type="http://schemas.openxmlformats.org/officeDocument/2006/relationships/image" Target="../media/image4.jpeg"/><Relationship Id="rId1" Type="http://schemas.openxmlformats.org/officeDocument/2006/relationships/slideLayout" Target="../slideLayouts/slideLayout6.xml"/><Relationship Id="rId6" Type="http://schemas.openxmlformats.org/officeDocument/2006/relationships/slideLayout" Target="../slideLayouts/slideLayout11.xml"/><Relationship Id="rId11" Type="http://schemas.openxmlformats.org/officeDocument/2006/relationships/slideLayout" Target="../slideLayouts/slideLayout16.xml"/><Relationship Id="rId5" Type="http://schemas.openxmlformats.org/officeDocument/2006/relationships/slideLayout" Target="../slideLayouts/slideLayout10.xml"/><Relationship Id="rId15" Type="http://schemas.openxmlformats.org/officeDocument/2006/relationships/theme" Target="../theme/theme2.xml"/><Relationship Id="rId10" Type="http://schemas.openxmlformats.org/officeDocument/2006/relationships/slideLayout" Target="../slideLayouts/slideLayout15.xml"/><Relationship Id="rId4" Type="http://schemas.openxmlformats.org/officeDocument/2006/relationships/slideLayout" Target="../slideLayouts/slideLayout9.xml"/><Relationship Id="rId9" Type="http://schemas.openxmlformats.org/officeDocument/2006/relationships/slideLayout" Target="../slideLayouts/slideLayout14.xml"/><Relationship Id="rId14"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2184002" y="1834690"/>
            <a:ext cx="7823994" cy="369332"/>
          </a:xfrm>
          <a:prstGeom prst="rect">
            <a:avLst/>
          </a:prstGeom>
        </p:spPr>
        <p:txBody>
          <a:bodyPr wrap="square" lIns="0" tIns="0" rIns="0" bIns="0">
            <a:spAutoFit/>
          </a:bodyPr>
          <a:lstStyle>
            <a:lvl1pPr>
              <a:defRPr sz="2400" b="1" i="0">
                <a:solidFill>
                  <a:srgbClr val="003265"/>
                </a:solidFill>
                <a:latin typeface="Arial"/>
                <a:cs typeface="Arial"/>
              </a:defRPr>
            </a:lvl1pPr>
          </a:lstStyle>
          <a:p>
            <a:endParaRPr/>
          </a:p>
        </p:txBody>
      </p:sp>
      <p:sp>
        <p:nvSpPr>
          <p:cNvPr id="3" name="Holder 3"/>
          <p:cNvSpPr>
            <a:spLocks noGrp="1"/>
          </p:cNvSpPr>
          <p:nvPr>
            <p:ph type="body" idx="1"/>
          </p:nvPr>
        </p:nvSpPr>
        <p:spPr>
          <a:xfrm>
            <a:off x="609600" y="1577340"/>
            <a:ext cx="10972800"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a:xfrm>
            <a:off x="4145280" y="6377940"/>
            <a:ext cx="3901440" cy="276999"/>
          </a:xfrm>
          <a:prstGeom prst="rect">
            <a:avLst/>
          </a:prstGeom>
        </p:spPr>
        <p:txBody>
          <a:bodyPr wrap="square" lIns="0" tIns="0" rIns="0" bIns="0">
            <a:spAutoFit/>
          </a:bodyPr>
          <a:lstStyle>
            <a:lvl1pPr algn="ctr">
              <a:defRPr>
                <a:solidFill>
                  <a:schemeClr val="tx1">
                    <a:tint val="75000"/>
                  </a:schemeClr>
                </a:solidFill>
              </a:defRPr>
            </a:lvl1pPr>
          </a:lstStyle>
          <a:p>
            <a:endParaRPr dirty="0"/>
          </a:p>
        </p:txBody>
      </p:sp>
      <p:sp>
        <p:nvSpPr>
          <p:cNvPr id="5" name="Holder 5"/>
          <p:cNvSpPr>
            <a:spLocks noGrp="1"/>
          </p:cNvSpPr>
          <p:nvPr>
            <p:ph type="dt" sz="half" idx="6"/>
          </p:nvPr>
        </p:nvSpPr>
        <p:spPr>
          <a:xfrm>
            <a:off x="609600" y="6377940"/>
            <a:ext cx="2804160" cy="276999"/>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1/7/2021</a:t>
            </a:fld>
            <a:endParaRPr lang="en-US" dirty="0"/>
          </a:p>
        </p:txBody>
      </p:sp>
      <p:sp>
        <p:nvSpPr>
          <p:cNvPr id="6" name="Holder 6"/>
          <p:cNvSpPr>
            <a:spLocks noGrp="1"/>
          </p:cNvSpPr>
          <p:nvPr>
            <p:ph type="sldNum" sz="quarter" idx="7"/>
          </p:nvPr>
        </p:nvSpPr>
        <p:spPr>
          <a:xfrm>
            <a:off x="10478738" y="6409800"/>
            <a:ext cx="318745" cy="115416"/>
          </a:xfrm>
          <a:prstGeom prst="rect">
            <a:avLst/>
          </a:prstGeom>
        </p:spPr>
        <p:txBody>
          <a:bodyPr wrap="square" lIns="0" tIns="0" rIns="0" bIns="0">
            <a:spAutoFit/>
          </a:bodyPr>
          <a:lstStyle>
            <a:lvl1pPr>
              <a:defRPr sz="818" b="0" i="0">
                <a:solidFill>
                  <a:schemeClr val="tx1"/>
                </a:solidFill>
                <a:latin typeface="Times New Roman"/>
                <a:cs typeface="Times New Roman"/>
              </a:defRPr>
            </a:lvl1pPr>
          </a:lstStyle>
          <a:p>
            <a:pPr marL="68838">
              <a:lnSpc>
                <a:spcPts val="903"/>
              </a:lnSpc>
              <a:spcBef>
                <a:spcPts val="51"/>
              </a:spcBef>
            </a:pPr>
            <a:fld id="{81D60167-4931-47E6-BA6A-407CBD079E47}" type="slidenum">
              <a:rPr lang="en-US" spc="-3" smtClean="0"/>
              <a:pPr marL="68838">
                <a:lnSpc>
                  <a:spcPts val="903"/>
                </a:lnSpc>
                <a:spcBef>
                  <a:spcPts val="51"/>
                </a:spcBef>
              </a:pPr>
              <a:t>‹#›</a:t>
            </a:fld>
            <a:endParaRPr lang="en-US" spc="-3" dirty="0"/>
          </a:p>
        </p:txBody>
      </p:sp>
    </p:spTree>
    <p:extLst>
      <p:ext uri="{BB962C8B-B14F-4D97-AF65-F5344CB8AC3E}">
        <p14:creationId xmlns:p14="http://schemas.microsoft.com/office/powerpoint/2010/main" val="132366236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defRPr>
          <a:latin typeface="+mj-lt"/>
          <a:ea typeface="+mj-ea"/>
          <a:cs typeface="+mj-cs"/>
        </a:defRPr>
      </a:lvl1pPr>
    </p:titleStyle>
    <p:bodyStyle>
      <a:lvl1pPr marL="0">
        <a:defRPr>
          <a:latin typeface="+mn-lt"/>
          <a:ea typeface="+mn-ea"/>
          <a:cs typeface="+mn-cs"/>
        </a:defRPr>
      </a:lvl1pPr>
      <a:lvl2pPr marL="311719">
        <a:defRPr>
          <a:latin typeface="+mn-lt"/>
          <a:ea typeface="+mn-ea"/>
          <a:cs typeface="+mn-cs"/>
        </a:defRPr>
      </a:lvl2pPr>
      <a:lvl3pPr marL="623438">
        <a:defRPr>
          <a:latin typeface="+mn-lt"/>
          <a:ea typeface="+mn-ea"/>
          <a:cs typeface="+mn-cs"/>
        </a:defRPr>
      </a:lvl3pPr>
      <a:lvl4pPr marL="935157">
        <a:defRPr>
          <a:latin typeface="+mn-lt"/>
          <a:ea typeface="+mn-ea"/>
          <a:cs typeface="+mn-cs"/>
        </a:defRPr>
      </a:lvl4pPr>
      <a:lvl5pPr marL="1246876">
        <a:defRPr>
          <a:latin typeface="+mn-lt"/>
          <a:ea typeface="+mn-ea"/>
          <a:cs typeface="+mn-cs"/>
        </a:defRPr>
      </a:lvl5pPr>
      <a:lvl6pPr marL="1558595">
        <a:defRPr>
          <a:latin typeface="+mn-lt"/>
          <a:ea typeface="+mn-ea"/>
          <a:cs typeface="+mn-cs"/>
        </a:defRPr>
      </a:lvl6pPr>
      <a:lvl7pPr marL="1870314">
        <a:defRPr>
          <a:latin typeface="+mn-lt"/>
          <a:ea typeface="+mn-ea"/>
          <a:cs typeface="+mn-cs"/>
        </a:defRPr>
      </a:lvl7pPr>
      <a:lvl8pPr marL="2182033">
        <a:defRPr>
          <a:latin typeface="+mn-lt"/>
          <a:ea typeface="+mn-ea"/>
          <a:cs typeface="+mn-cs"/>
        </a:defRPr>
      </a:lvl8pPr>
      <a:lvl9pPr marL="2493752">
        <a:defRPr>
          <a:latin typeface="+mn-lt"/>
          <a:ea typeface="+mn-ea"/>
          <a:cs typeface="+mn-cs"/>
        </a:defRPr>
      </a:lvl9pPr>
    </p:bodyStyle>
    <p:otherStyle>
      <a:lvl1pPr marL="0">
        <a:defRPr>
          <a:latin typeface="+mn-lt"/>
          <a:ea typeface="+mn-ea"/>
          <a:cs typeface="+mn-cs"/>
        </a:defRPr>
      </a:lvl1pPr>
      <a:lvl2pPr marL="311719">
        <a:defRPr>
          <a:latin typeface="+mn-lt"/>
          <a:ea typeface="+mn-ea"/>
          <a:cs typeface="+mn-cs"/>
        </a:defRPr>
      </a:lvl2pPr>
      <a:lvl3pPr marL="623438">
        <a:defRPr>
          <a:latin typeface="+mn-lt"/>
          <a:ea typeface="+mn-ea"/>
          <a:cs typeface="+mn-cs"/>
        </a:defRPr>
      </a:lvl3pPr>
      <a:lvl4pPr marL="935157">
        <a:defRPr>
          <a:latin typeface="+mn-lt"/>
          <a:ea typeface="+mn-ea"/>
          <a:cs typeface="+mn-cs"/>
        </a:defRPr>
      </a:lvl4pPr>
      <a:lvl5pPr marL="1246876">
        <a:defRPr>
          <a:latin typeface="+mn-lt"/>
          <a:ea typeface="+mn-ea"/>
          <a:cs typeface="+mn-cs"/>
        </a:defRPr>
      </a:lvl5pPr>
      <a:lvl6pPr marL="1558595">
        <a:defRPr>
          <a:latin typeface="+mn-lt"/>
          <a:ea typeface="+mn-ea"/>
          <a:cs typeface="+mn-cs"/>
        </a:defRPr>
      </a:lvl6pPr>
      <a:lvl7pPr marL="1870314">
        <a:defRPr>
          <a:latin typeface="+mn-lt"/>
          <a:ea typeface="+mn-ea"/>
          <a:cs typeface="+mn-cs"/>
        </a:defRPr>
      </a:lvl7pPr>
      <a:lvl8pPr marL="2182033">
        <a:defRPr>
          <a:latin typeface="+mn-lt"/>
          <a:ea typeface="+mn-ea"/>
          <a:cs typeface="+mn-cs"/>
        </a:defRPr>
      </a:lvl8pPr>
      <a:lvl9pPr marL="2493752">
        <a:defRPr>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9458" name="Title Placeholder 1"/>
          <p:cNvSpPr>
            <a:spLocks noGrp="1"/>
          </p:cNvSpPr>
          <p:nvPr>
            <p:ph type="title"/>
          </p:nvPr>
        </p:nvSpPr>
        <p:spPr bwMode="auto">
          <a:xfrm>
            <a:off x="609601" y="274638"/>
            <a:ext cx="10972800" cy="1143000"/>
          </a:xfrm>
          <a:prstGeom prst="rect">
            <a:avLst/>
          </a:prstGeom>
          <a:noFill/>
          <a:ln w="9525">
            <a:noFill/>
            <a:miter lim="800000"/>
            <a:headEnd/>
            <a:tailEnd/>
          </a:ln>
        </p:spPr>
        <p:txBody>
          <a:bodyPr vert="horz" wrap="square" lIns="99230" tIns="49615" rIns="99230" bIns="49615" numCol="1" anchor="ctr" anchorCtr="0" compatLnSpc="1">
            <a:prstTxWarp prst="textNoShape">
              <a:avLst/>
            </a:prstTxWarp>
          </a:bodyPr>
          <a:lstStyle/>
          <a:p>
            <a:pPr lvl="0"/>
            <a:r>
              <a:rPr lang="en-US" smtClean="0"/>
              <a:t>Click to edit Master title style</a:t>
            </a:r>
          </a:p>
        </p:txBody>
      </p:sp>
      <p:sp>
        <p:nvSpPr>
          <p:cNvPr id="19459" name="Text Placeholder 2"/>
          <p:cNvSpPr>
            <a:spLocks noGrp="1"/>
          </p:cNvSpPr>
          <p:nvPr>
            <p:ph type="body" idx="1"/>
          </p:nvPr>
        </p:nvSpPr>
        <p:spPr bwMode="auto">
          <a:xfrm>
            <a:off x="609601" y="1600203"/>
            <a:ext cx="10972800" cy="4525963"/>
          </a:xfrm>
          <a:prstGeom prst="rect">
            <a:avLst/>
          </a:prstGeom>
          <a:noFill/>
          <a:ln w="9525">
            <a:noFill/>
            <a:miter lim="800000"/>
            <a:headEnd/>
            <a:tailEnd/>
          </a:ln>
        </p:spPr>
        <p:txBody>
          <a:bodyPr vert="horz" wrap="square" lIns="99230" tIns="49615" rIns="99230" bIns="49615"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609600" y="6356357"/>
            <a:ext cx="2844800" cy="365125"/>
          </a:xfrm>
          <a:prstGeom prst="rect">
            <a:avLst/>
          </a:prstGeom>
        </p:spPr>
        <p:txBody>
          <a:bodyPr vert="horz" lIns="99230" tIns="49615" rIns="99230" bIns="49615" rtlCol="0" anchor="ctr"/>
          <a:lstStyle>
            <a:lvl1pPr algn="l" eaLnBrk="1" fontAlgn="auto" hangingPunct="1">
              <a:spcBef>
                <a:spcPts val="0"/>
              </a:spcBef>
              <a:spcAft>
                <a:spcPts val="0"/>
              </a:spcAft>
              <a:defRPr sz="994" b="0">
                <a:solidFill>
                  <a:prstClr val="black">
                    <a:tint val="75000"/>
                  </a:prstClr>
                </a:solidFill>
                <a:latin typeface="+mn-lt"/>
                <a:ea typeface="+mn-ea"/>
                <a:cs typeface="+mn-cs"/>
              </a:defRPr>
            </a:lvl1pPr>
          </a:lstStyle>
          <a:p>
            <a:pPr>
              <a:defRPr/>
            </a:pPr>
            <a:endParaRPr lang="en-US" dirty="0"/>
          </a:p>
        </p:txBody>
      </p:sp>
      <p:sp>
        <p:nvSpPr>
          <p:cNvPr id="5" name="Footer Placeholder 4"/>
          <p:cNvSpPr>
            <a:spLocks noGrp="1"/>
          </p:cNvSpPr>
          <p:nvPr>
            <p:ph type="ftr" sz="quarter" idx="3"/>
          </p:nvPr>
        </p:nvSpPr>
        <p:spPr>
          <a:xfrm>
            <a:off x="4165601" y="6356357"/>
            <a:ext cx="3860800" cy="365125"/>
          </a:xfrm>
          <a:prstGeom prst="rect">
            <a:avLst/>
          </a:prstGeom>
        </p:spPr>
        <p:txBody>
          <a:bodyPr vert="horz" lIns="99230" tIns="49615" rIns="99230" bIns="49615" rtlCol="0" anchor="ctr"/>
          <a:lstStyle>
            <a:lvl1pPr algn="ctr" eaLnBrk="1" fontAlgn="auto" hangingPunct="1">
              <a:spcBef>
                <a:spcPts val="0"/>
              </a:spcBef>
              <a:spcAft>
                <a:spcPts val="0"/>
              </a:spcAft>
              <a:defRPr sz="994" b="0">
                <a:solidFill>
                  <a:prstClr val="black">
                    <a:tint val="75000"/>
                  </a:prstClr>
                </a:solidFill>
                <a:latin typeface="+mn-lt"/>
                <a:ea typeface="+mn-ea"/>
                <a:cs typeface="+mn-cs"/>
              </a:defRPr>
            </a:lvl1pPr>
          </a:lstStyle>
          <a:p>
            <a:pPr>
              <a:defRPr/>
            </a:pPr>
            <a:r>
              <a:rPr lang="en-US" smtClean="0"/>
              <a:t>TLC-PCP 2013 www.learningcommunity.us</a:t>
            </a:r>
            <a:endParaRPr lang="en-US"/>
          </a:p>
        </p:txBody>
      </p:sp>
      <p:sp>
        <p:nvSpPr>
          <p:cNvPr id="6" name="Slide Number Placeholder 5"/>
          <p:cNvSpPr>
            <a:spLocks noGrp="1"/>
          </p:cNvSpPr>
          <p:nvPr>
            <p:ph type="sldNum" sz="quarter" idx="4"/>
          </p:nvPr>
        </p:nvSpPr>
        <p:spPr>
          <a:xfrm>
            <a:off x="8737600" y="6356357"/>
            <a:ext cx="2844800" cy="365125"/>
          </a:xfrm>
          <a:prstGeom prst="rect">
            <a:avLst/>
          </a:prstGeom>
        </p:spPr>
        <p:txBody>
          <a:bodyPr vert="horz" lIns="99230" tIns="49615" rIns="99230" bIns="49615" rtlCol="0" anchor="ctr"/>
          <a:lstStyle>
            <a:lvl1pPr algn="r" eaLnBrk="1" fontAlgn="auto" hangingPunct="1">
              <a:spcBef>
                <a:spcPts val="0"/>
              </a:spcBef>
              <a:spcAft>
                <a:spcPts val="0"/>
              </a:spcAft>
              <a:defRPr sz="1175" b="0">
                <a:solidFill>
                  <a:prstClr val="black">
                    <a:tint val="75000"/>
                  </a:prstClr>
                </a:solidFill>
                <a:latin typeface="+mn-lt"/>
                <a:ea typeface="+mn-ea"/>
                <a:cs typeface="+mn-cs"/>
              </a:defRPr>
            </a:lvl1pPr>
          </a:lstStyle>
          <a:p>
            <a:pPr>
              <a:defRPr/>
            </a:pPr>
            <a:fld id="{3739493E-CAA2-4924-A712-D6EC16C76A6A}" type="slidenum">
              <a:rPr lang="en-US"/>
              <a:pPr>
                <a:defRPr/>
              </a:pPr>
              <a:t>‹#›</a:t>
            </a:fld>
            <a:endParaRPr lang="en-US" dirty="0"/>
          </a:p>
        </p:txBody>
      </p:sp>
      <p:pic>
        <p:nvPicPr>
          <p:cNvPr id="19463" name="Picture 6" descr="SDA_Logo_lg.jpg"/>
          <p:cNvPicPr>
            <a:picLocks noChangeAspect="1"/>
          </p:cNvPicPr>
          <p:nvPr/>
        </p:nvPicPr>
        <p:blipFill>
          <a:blip r:embed="rId16" cstate="print"/>
          <a:srcRect/>
          <a:stretch>
            <a:fillRect/>
          </a:stretch>
        </p:blipFill>
        <p:spPr bwMode="auto">
          <a:xfrm>
            <a:off x="11548534" y="122239"/>
            <a:ext cx="442384" cy="639762"/>
          </a:xfrm>
          <a:prstGeom prst="rect">
            <a:avLst/>
          </a:prstGeom>
          <a:noFill/>
          <a:ln w="9525">
            <a:noFill/>
            <a:miter lim="800000"/>
            <a:headEnd/>
            <a:tailEnd/>
          </a:ln>
        </p:spPr>
      </p:pic>
      <p:cxnSp>
        <p:nvCxnSpPr>
          <p:cNvPr id="8" name="Straight Connector 7"/>
          <p:cNvCxnSpPr/>
          <p:nvPr/>
        </p:nvCxnSpPr>
        <p:spPr>
          <a:xfrm>
            <a:off x="203209" y="141288"/>
            <a:ext cx="10972800" cy="0"/>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rot="5400000">
            <a:off x="-63500" y="6438900"/>
            <a:ext cx="533400" cy="0"/>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203200" y="6705600"/>
            <a:ext cx="1219200" cy="0"/>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rot="5400000">
            <a:off x="11703052" y="6438900"/>
            <a:ext cx="533400" cy="0"/>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10769600" y="6705600"/>
            <a:ext cx="1219200" cy="0"/>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rot="5400000">
            <a:off x="-44445" y="400050"/>
            <a:ext cx="533400" cy="0"/>
          </a:xfrm>
          <a:prstGeom prst="line">
            <a:avLst/>
          </a:prstGeom>
          <a:ln w="254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90768313"/>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 id="2147483677" r:id="rId11"/>
    <p:sldLayoutId id="2147483678" r:id="rId12"/>
    <p:sldLayoutId id="2147483679" r:id="rId13"/>
    <p:sldLayoutId id="2147483680" r:id="rId14"/>
  </p:sldLayoutIdLst>
  <p:transition>
    <p:fade/>
  </p:transition>
  <p:hf sldNum="0" hdr="0" dt="0"/>
  <p:txStyles>
    <p:titleStyle>
      <a:lvl1pPr algn="ctr" rtl="0" eaLnBrk="0" fontAlgn="base" hangingPunct="0">
        <a:spcBef>
          <a:spcPct val="0"/>
        </a:spcBef>
        <a:spcAft>
          <a:spcPct val="0"/>
        </a:spcAft>
        <a:defRPr sz="4337" kern="1200">
          <a:solidFill>
            <a:srgbClr val="0070C0"/>
          </a:solidFill>
          <a:latin typeface="+mj-lt"/>
          <a:ea typeface="+mj-ea"/>
          <a:cs typeface="+mj-cs"/>
        </a:defRPr>
      </a:lvl1pPr>
      <a:lvl2pPr algn="ctr" rtl="0" eaLnBrk="0" fontAlgn="base" hangingPunct="0">
        <a:spcBef>
          <a:spcPct val="0"/>
        </a:spcBef>
        <a:spcAft>
          <a:spcPct val="0"/>
        </a:spcAft>
        <a:defRPr sz="4337">
          <a:solidFill>
            <a:srgbClr val="0070C0"/>
          </a:solidFill>
          <a:latin typeface="Calibri" pitchFamily="34" charset="0"/>
        </a:defRPr>
      </a:lvl2pPr>
      <a:lvl3pPr algn="ctr" rtl="0" eaLnBrk="0" fontAlgn="base" hangingPunct="0">
        <a:spcBef>
          <a:spcPct val="0"/>
        </a:spcBef>
        <a:spcAft>
          <a:spcPct val="0"/>
        </a:spcAft>
        <a:defRPr sz="4337">
          <a:solidFill>
            <a:srgbClr val="0070C0"/>
          </a:solidFill>
          <a:latin typeface="Calibri" pitchFamily="34" charset="0"/>
        </a:defRPr>
      </a:lvl3pPr>
      <a:lvl4pPr algn="ctr" rtl="0" eaLnBrk="0" fontAlgn="base" hangingPunct="0">
        <a:spcBef>
          <a:spcPct val="0"/>
        </a:spcBef>
        <a:spcAft>
          <a:spcPct val="0"/>
        </a:spcAft>
        <a:defRPr sz="4337">
          <a:solidFill>
            <a:srgbClr val="0070C0"/>
          </a:solidFill>
          <a:latin typeface="Calibri" pitchFamily="34" charset="0"/>
        </a:defRPr>
      </a:lvl4pPr>
      <a:lvl5pPr algn="ctr" rtl="0" eaLnBrk="0" fontAlgn="base" hangingPunct="0">
        <a:spcBef>
          <a:spcPct val="0"/>
        </a:spcBef>
        <a:spcAft>
          <a:spcPct val="0"/>
        </a:spcAft>
        <a:defRPr sz="4337">
          <a:solidFill>
            <a:srgbClr val="0070C0"/>
          </a:solidFill>
          <a:latin typeface="Calibri" pitchFamily="34" charset="0"/>
        </a:defRPr>
      </a:lvl5pPr>
      <a:lvl6pPr marL="448323" algn="ctr" rtl="0" fontAlgn="base">
        <a:spcBef>
          <a:spcPct val="0"/>
        </a:spcBef>
        <a:spcAft>
          <a:spcPct val="0"/>
        </a:spcAft>
        <a:defRPr sz="4337">
          <a:solidFill>
            <a:srgbClr val="0070C0"/>
          </a:solidFill>
          <a:latin typeface="Calibri" pitchFamily="34" charset="0"/>
        </a:defRPr>
      </a:lvl6pPr>
      <a:lvl7pPr marL="896647" algn="ctr" rtl="0" fontAlgn="base">
        <a:spcBef>
          <a:spcPct val="0"/>
        </a:spcBef>
        <a:spcAft>
          <a:spcPct val="0"/>
        </a:spcAft>
        <a:defRPr sz="4337">
          <a:solidFill>
            <a:srgbClr val="0070C0"/>
          </a:solidFill>
          <a:latin typeface="Calibri" pitchFamily="34" charset="0"/>
        </a:defRPr>
      </a:lvl7pPr>
      <a:lvl8pPr marL="1344968" algn="ctr" rtl="0" fontAlgn="base">
        <a:spcBef>
          <a:spcPct val="0"/>
        </a:spcBef>
        <a:spcAft>
          <a:spcPct val="0"/>
        </a:spcAft>
        <a:defRPr sz="4337">
          <a:solidFill>
            <a:srgbClr val="0070C0"/>
          </a:solidFill>
          <a:latin typeface="Calibri" pitchFamily="34" charset="0"/>
        </a:defRPr>
      </a:lvl8pPr>
      <a:lvl9pPr marL="1793290" algn="ctr" rtl="0" fontAlgn="base">
        <a:spcBef>
          <a:spcPct val="0"/>
        </a:spcBef>
        <a:spcAft>
          <a:spcPct val="0"/>
        </a:spcAft>
        <a:defRPr sz="4337">
          <a:solidFill>
            <a:srgbClr val="0070C0"/>
          </a:solidFill>
          <a:latin typeface="Calibri" pitchFamily="34" charset="0"/>
        </a:defRPr>
      </a:lvl9pPr>
    </p:titleStyle>
    <p:bodyStyle>
      <a:lvl1pPr marL="336241" indent="-336241" algn="l" rtl="0" eaLnBrk="0" fontAlgn="base" hangingPunct="0">
        <a:spcBef>
          <a:spcPct val="20000"/>
        </a:spcBef>
        <a:spcAft>
          <a:spcPct val="0"/>
        </a:spcAft>
        <a:buFont typeface="Arial" pitchFamily="34" charset="0"/>
        <a:buChar char="•"/>
        <a:defRPr sz="3524" kern="1200">
          <a:solidFill>
            <a:schemeClr val="tx1"/>
          </a:solidFill>
          <a:latin typeface="+mn-lt"/>
          <a:ea typeface="+mn-ea"/>
          <a:cs typeface="+mn-cs"/>
        </a:defRPr>
      </a:lvl1pPr>
      <a:lvl2pPr marL="728523" indent="-280202" algn="l" rtl="0" eaLnBrk="0" fontAlgn="base" hangingPunct="0">
        <a:spcBef>
          <a:spcPct val="20000"/>
        </a:spcBef>
        <a:spcAft>
          <a:spcPct val="0"/>
        </a:spcAft>
        <a:buFont typeface="Arial" pitchFamily="34" charset="0"/>
        <a:buChar char="–"/>
        <a:defRPr sz="3343" kern="1200">
          <a:solidFill>
            <a:schemeClr val="tx1"/>
          </a:solidFill>
          <a:latin typeface="+mn-lt"/>
          <a:ea typeface="+mn-ea"/>
          <a:cs typeface="+mn-cs"/>
        </a:defRPr>
      </a:lvl2pPr>
      <a:lvl3pPr marL="1120804" indent="-224161" algn="l" rtl="0" eaLnBrk="0" fontAlgn="base" hangingPunct="0">
        <a:spcBef>
          <a:spcPct val="20000"/>
        </a:spcBef>
        <a:spcAft>
          <a:spcPct val="0"/>
        </a:spcAft>
        <a:buFont typeface="Arial" pitchFamily="34" charset="0"/>
        <a:buChar char="•"/>
        <a:defRPr sz="3163" kern="1200">
          <a:solidFill>
            <a:schemeClr val="tx1"/>
          </a:solidFill>
          <a:latin typeface="+mn-lt"/>
          <a:ea typeface="+mn-ea"/>
          <a:cs typeface="+mn-cs"/>
        </a:defRPr>
      </a:lvl3pPr>
      <a:lvl4pPr marL="1569128" indent="-224161" algn="l" rtl="0" eaLnBrk="0" fontAlgn="base" hangingPunct="0">
        <a:spcBef>
          <a:spcPct val="20000"/>
        </a:spcBef>
        <a:spcAft>
          <a:spcPct val="0"/>
        </a:spcAft>
        <a:buFont typeface="Arial" pitchFamily="34" charset="0"/>
        <a:buChar char="–"/>
        <a:defRPr sz="2711" kern="1200">
          <a:solidFill>
            <a:schemeClr val="tx1"/>
          </a:solidFill>
          <a:latin typeface="+mn-lt"/>
          <a:ea typeface="+mn-ea"/>
          <a:cs typeface="+mn-cs"/>
        </a:defRPr>
      </a:lvl4pPr>
      <a:lvl5pPr marL="2017452" indent="-224161" algn="l" rtl="0" eaLnBrk="0" fontAlgn="base" hangingPunct="0">
        <a:spcBef>
          <a:spcPct val="20000"/>
        </a:spcBef>
        <a:spcAft>
          <a:spcPct val="0"/>
        </a:spcAft>
        <a:buFont typeface="Arial" pitchFamily="34" charset="0"/>
        <a:buChar char="»"/>
        <a:defRPr sz="2530" kern="1200">
          <a:solidFill>
            <a:schemeClr val="tx1"/>
          </a:solidFill>
          <a:latin typeface="+mn-lt"/>
          <a:ea typeface="+mn-ea"/>
          <a:cs typeface="+mn-cs"/>
        </a:defRPr>
      </a:lvl5pPr>
      <a:lvl6pPr marL="2465776" indent="-224161" algn="l" defTabSz="896647" rtl="0" eaLnBrk="1" latinLnBrk="0" hangingPunct="1">
        <a:spcBef>
          <a:spcPct val="20000"/>
        </a:spcBef>
        <a:buFont typeface="Arial" pitchFamily="34" charset="0"/>
        <a:buChar char="•"/>
        <a:defRPr sz="1988" kern="1200">
          <a:solidFill>
            <a:schemeClr val="tx1"/>
          </a:solidFill>
          <a:latin typeface="+mn-lt"/>
          <a:ea typeface="+mn-ea"/>
          <a:cs typeface="+mn-cs"/>
        </a:defRPr>
      </a:lvl6pPr>
      <a:lvl7pPr marL="2914097" indent="-224161" algn="l" defTabSz="896647" rtl="0" eaLnBrk="1" latinLnBrk="0" hangingPunct="1">
        <a:spcBef>
          <a:spcPct val="20000"/>
        </a:spcBef>
        <a:buFont typeface="Arial" pitchFamily="34" charset="0"/>
        <a:buChar char="•"/>
        <a:defRPr sz="1988" kern="1200">
          <a:solidFill>
            <a:schemeClr val="tx1"/>
          </a:solidFill>
          <a:latin typeface="+mn-lt"/>
          <a:ea typeface="+mn-ea"/>
          <a:cs typeface="+mn-cs"/>
        </a:defRPr>
      </a:lvl7pPr>
      <a:lvl8pPr marL="3362419" indent="-224161" algn="l" defTabSz="896647" rtl="0" eaLnBrk="1" latinLnBrk="0" hangingPunct="1">
        <a:spcBef>
          <a:spcPct val="20000"/>
        </a:spcBef>
        <a:buFont typeface="Arial" pitchFamily="34" charset="0"/>
        <a:buChar char="•"/>
        <a:defRPr sz="1988" kern="1200">
          <a:solidFill>
            <a:schemeClr val="tx1"/>
          </a:solidFill>
          <a:latin typeface="+mn-lt"/>
          <a:ea typeface="+mn-ea"/>
          <a:cs typeface="+mn-cs"/>
        </a:defRPr>
      </a:lvl8pPr>
      <a:lvl9pPr marL="3810741" indent="-224161" algn="l" defTabSz="896647" rtl="0" eaLnBrk="1" latinLnBrk="0" hangingPunct="1">
        <a:spcBef>
          <a:spcPct val="20000"/>
        </a:spcBef>
        <a:buFont typeface="Arial" pitchFamily="34" charset="0"/>
        <a:buChar char="•"/>
        <a:defRPr sz="1988" kern="1200">
          <a:solidFill>
            <a:schemeClr val="tx1"/>
          </a:solidFill>
          <a:latin typeface="+mn-lt"/>
          <a:ea typeface="+mn-ea"/>
          <a:cs typeface="+mn-cs"/>
        </a:defRPr>
      </a:lvl9pPr>
    </p:bodyStyle>
    <p:otherStyle>
      <a:defPPr>
        <a:defRPr lang="en-US"/>
      </a:defPPr>
      <a:lvl1pPr marL="0" algn="l" defTabSz="896647" rtl="0" eaLnBrk="1" latinLnBrk="0" hangingPunct="1">
        <a:defRPr sz="1807" kern="1200">
          <a:solidFill>
            <a:schemeClr val="tx1"/>
          </a:solidFill>
          <a:latin typeface="+mn-lt"/>
          <a:ea typeface="+mn-ea"/>
          <a:cs typeface="+mn-cs"/>
        </a:defRPr>
      </a:lvl1pPr>
      <a:lvl2pPr marL="448323" algn="l" defTabSz="896647" rtl="0" eaLnBrk="1" latinLnBrk="0" hangingPunct="1">
        <a:defRPr sz="1807" kern="1200">
          <a:solidFill>
            <a:schemeClr val="tx1"/>
          </a:solidFill>
          <a:latin typeface="+mn-lt"/>
          <a:ea typeface="+mn-ea"/>
          <a:cs typeface="+mn-cs"/>
        </a:defRPr>
      </a:lvl2pPr>
      <a:lvl3pPr marL="896647" algn="l" defTabSz="896647" rtl="0" eaLnBrk="1" latinLnBrk="0" hangingPunct="1">
        <a:defRPr sz="1807" kern="1200">
          <a:solidFill>
            <a:schemeClr val="tx1"/>
          </a:solidFill>
          <a:latin typeface="+mn-lt"/>
          <a:ea typeface="+mn-ea"/>
          <a:cs typeface="+mn-cs"/>
        </a:defRPr>
      </a:lvl3pPr>
      <a:lvl4pPr marL="1344968" algn="l" defTabSz="896647" rtl="0" eaLnBrk="1" latinLnBrk="0" hangingPunct="1">
        <a:defRPr sz="1807" kern="1200">
          <a:solidFill>
            <a:schemeClr val="tx1"/>
          </a:solidFill>
          <a:latin typeface="+mn-lt"/>
          <a:ea typeface="+mn-ea"/>
          <a:cs typeface="+mn-cs"/>
        </a:defRPr>
      </a:lvl4pPr>
      <a:lvl5pPr marL="1793290" algn="l" defTabSz="896647" rtl="0" eaLnBrk="1" latinLnBrk="0" hangingPunct="1">
        <a:defRPr sz="1807" kern="1200">
          <a:solidFill>
            <a:schemeClr val="tx1"/>
          </a:solidFill>
          <a:latin typeface="+mn-lt"/>
          <a:ea typeface="+mn-ea"/>
          <a:cs typeface="+mn-cs"/>
        </a:defRPr>
      </a:lvl5pPr>
      <a:lvl6pPr marL="2241613" algn="l" defTabSz="896647" rtl="0" eaLnBrk="1" latinLnBrk="0" hangingPunct="1">
        <a:defRPr sz="1807" kern="1200">
          <a:solidFill>
            <a:schemeClr val="tx1"/>
          </a:solidFill>
          <a:latin typeface="+mn-lt"/>
          <a:ea typeface="+mn-ea"/>
          <a:cs typeface="+mn-cs"/>
        </a:defRPr>
      </a:lvl6pPr>
      <a:lvl7pPr marL="2689936" algn="l" defTabSz="896647" rtl="0" eaLnBrk="1" latinLnBrk="0" hangingPunct="1">
        <a:defRPr sz="1807" kern="1200">
          <a:solidFill>
            <a:schemeClr val="tx1"/>
          </a:solidFill>
          <a:latin typeface="+mn-lt"/>
          <a:ea typeface="+mn-ea"/>
          <a:cs typeface="+mn-cs"/>
        </a:defRPr>
      </a:lvl7pPr>
      <a:lvl8pPr marL="3138258" algn="l" defTabSz="896647" rtl="0" eaLnBrk="1" latinLnBrk="0" hangingPunct="1">
        <a:defRPr sz="1807" kern="1200">
          <a:solidFill>
            <a:schemeClr val="tx1"/>
          </a:solidFill>
          <a:latin typeface="+mn-lt"/>
          <a:ea typeface="+mn-ea"/>
          <a:cs typeface="+mn-cs"/>
        </a:defRPr>
      </a:lvl8pPr>
      <a:lvl9pPr marL="3586581" algn="l" defTabSz="896647" rtl="0" eaLnBrk="1" latinLnBrk="0" hangingPunct="1">
        <a:defRPr sz="1807"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9.jpeg"/></Relationships>
</file>

<file path=ppt/slides/_rels/slide12.xml.rels><?xml version="1.0" encoding="UTF-8" standalone="yes"?>
<Relationships xmlns="http://schemas.openxmlformats.org/package/2006/relationships"><Relationship Id="rId3" Type="http://schemas.openxmlformats.org/officeDocument/2006/relationships/hyperlink" Target="http://www.dbhds.virginia.gov/developmental-services/provider-development" TargetMode="External"/><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20.png"/></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4.jpeg"/></Relationships>
</file>

<file path=ppt/slides/_rels/slide1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hyperlink" Target="https://partnership.vcu.edu/DSP_orientation/index.html" TargetMode="External"/><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hyperlink" Target="https://partnership.vcu.edu/DSP_orientation/index.html" TargetMode="External"/></Relationships>
</file>

<file path=ppt/slides/_rels/slide24.xml.rels><?xml version="1.0" encoding="UTF-8" standalone="yes"?>
<Relationships xmlns="http://schemas.openxmlformats.org/package/2006/relationships"><Relationship Id="rId3" Type="http://schemas.openxmlformats.org/officeDocument/2006/relationships/hyperlink" Target="https://partnership.vcu.edu/DSP_orientation/Competencies-Assurances-Tests.html" TargetMode="External"/><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hyperlink" Target="https://partnership.vcu.edu/DSP_orientation/Competencies-Assurances-Tests.html" TargetMode="External"/><Relationship Id="rId5" Type="http://schemas.openxmlformats.org/officeDocument/2006/relationships/image" Target="../media/image33.jpeg"/><Relationship Id="rId4" Type="http://schemas.openxmlformats.org/officeDocument/2006/relationships/image" Target="../media/image32.png"/></Relationships>
</file>

<file path=ppt/slides/_rels/slide26.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hyperlink" Target="https://partnership.vcu.edu/DSP_orientation/Competencies-Assurances-Tests.html" TargetMode="External"/></Relationships>
</file>

<file path=ppt/slides/_rels/slide3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hyperlink" Target="http://mylifemycommunityvirginia.org/" TargetMode="External"/><Relationship Id="rId2" Type="http://schemas.openxmlformats.org/officeDocument/2006/relationships/notesSlide" Target="../notesSlides/notesSlide39.xml"/><Relationship Id="rId1" Type="http://schemas.openxmlformats.org/officeDocument/2006/relationships/slideLayout" Target="../slideLayouts/slideLayout2.xml"/><Relationship Id="rId5" Type="http://schemas.openxmlformats.org/officeDocument/2006/relationships/image" Target="../media/image42.png"/><Relationship Id="rId4" Type="http://schemas.openxmlformats.org/officeDocument/2006/relationships/image" Target="../media/image41.png"/></Relationships>
</file>

<file path=ppt/slides/_rels/slide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hyperlink" Target="http://www.dbhds.virginia.gov/developmental-services/provider-development" TargetMode="External"/><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469231"/>
            <a:ext cx="12192000" cy="5630779"/>
          </a:xfrm>
          <a:prstGeom prst="rect">
            <a:avLst/>
          </a:prstGeom>
        </p:spPr>
      </p:pic>
      <p:sp>
        <p:nvSpPr>
          <p:cNvPr id="8" name="Rectangle 7"/>
          <p:cNvSpPr/>
          <p:nvPr/>
        </p:nvSpPr>
        <p:spPr>
          <a:xfrm>
            <a:off x="1" y="0"/>
            <a:ext cx="12191999" cy="1239252"/>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smtClean="0"/>
              <a:t>DSP Training and Competencies Webinar</a:t>
            </a:r>
          </a:p>
          <a:p>
            <a:pPr algn="ctr"/>
            <a:r>
              <a:rPr lang="en-US" dirty="0" smtClean="0"/>
              <a:t>Presented by the Office of Provider Development</a:t>
            </a:r>
            <a:endParaRPr lang="en-US" dirty="0"/>
          </a:p>
        </p:txBody>
      </p:sp>
    </p:spTree>
    <p:extLst>
      <p:ext uri="{BB962C8B-B14F-4D97-AF65-F5344CB8AC3E}">
        <p14:creationId xmlns:p14="http://schemas.microsoft.com/office/powerpoint/2010/main" val="28334126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45653" y="455166"/>
            <a:ext cx="10420227" cy="430887"/>
          </a:xfrm>
          <a:prstGeom prst="rect">
            <a:avLst/>
          </a:prstGeom>
        </p:spPr>
        <p:txBody>
          <a:bodyPr wrap="square">
            <a:spAutoFit/>
          </a:bodyPr>
          <a:lstStyle/>
          <a:p>
            <a:pPr algn="l"/>
            <a:r>
              <a:rPr lang="en-US" sz="2800" dirty="0">
                <a:latin typeface="Calibri" panose="020F0502020204030204" pitchFamily="34" charset="0"/>
              </a:rPr>
              <a:t>Why </a:t>
            </a:r>
            <a:r>
              <a:rPr lang="en-US" sz="2800" dirty="0" smtClean="0">
                <a:latin typeface="Calibri" panose="020F0502020204030204" pitchFamily="34" charset="0"/>
              </a:rPr>
              <a:t>is DSP Orientation </a:t>
            </a:r>
            <a:r>
              <a:rPr lang="en-US" sz="2800" dirty="0">
                <a:latin typeface="Calibri" panose="020F0502020204030204" pitchFamily="34" charset="0"/>
              </a:rPr>
              <a:t>training required for DSPs and Supervisors?*</a:t>
            </a:r>
            <a:endParaRPr lang="en-US" sz="2800" cap="small" dirty="0">
              <a:solidFill>
                <a:schemeClr val="accent6">
                  <a:lumMod val="75000"/>
                </a:schemeClr>
              </a:solidFill>
              <a:latin typeface="Calibri" panose="020F0502020204030204" pitchFamily="34" charset="0"/>
            </a:endParaRPr>
          </a:p>
        </p:txBody>
      </p:sp>
      <p:sp>
        <p:nvSpPr>
          <p:cNvPr id="5" name="Text Placeholder 4"/>
          <p:cNvSpPr>
            <a:spLocks noGrp="1"/>
          </p:cNvSpPr>
          <p:nvPr>
            <p:ph type="body" idx="1"/>
          </p:nvPr>
        </p:nvSpPr>
        <p:spPr>
          <a:xfrm>
            <a:off x="396271" y="1781973"/>
            <a:ext cx="5976820" cy="2943563"/>
          </a:xfrm>
          <a:prstGeom prst="rect">
            <a:avLst/>
          </a:prstGeom>
        </p:spPr>
        <p:txBody>
          <a:bodyPr wrap="square">
            <a:spAutoFit/>
          </a:bodyPr>
          <a:lstStyle/>
          <a:p>
            <a:pPr marL="430778" indent="-234872">
              <a:lnSpc>
                <a:spcPct val="150000"/>
              </a:lnSpc>
              <a:spcAft>
                <a:spcPts val="600"/>
              </a:spcAft>
              <a:buFont typeface="Arial" panose="020B0604020202020204" pitchFamily="34" charset="0"/>
              <a:buChar char="•"/>
            </a:pPr>
            <a:r>
              <a:rPr lang="en-US" sz="2400" dirty="0">
                <a:latin typeface="Calibri" panose="020F0502020204030204" pitchFamily="34" charset="0"/>
              </a:rPr>
              <a:t>So people get quality services</a:t>
            </a:r>
          </a:p>
          <a:p>
            <a:pPr marL="430778" indent="-234872">
              <a:lnSpc>
                <a:spcPct val="150000"/>
              </a:lnSpc>
              <a:spcAft>
                <a:spcPts val="600"/>
              </a:spcAft>
              <a:buFont typeface="Arial" panose="020B0604020202020204" pitchFamily="34" charset="0"/>
              <a:buChar char="•"/>
            </a:pPr>
            <a:r>
              <a:rPr lang="en-US" sz="2400" dirty="0">
                <a:latin typeface="Calibri" panose="020F0502020204030204" pitchFamily="34" charset="0"/>
              </a:rPr>
              <a:t>To build skills and </a:t>
            </a:r>
            <a:r>
              <a:rPr lang="en-US" sz="2400" dirty="0" smtClean="0">
                <a:latin typeface="Calibri" panose="020F0502020204030204" pitchFamily="34" charset="0"/>
              </a:rPr>
              <a:t>confidence</a:t>
            </a:r>
          </a:p>
          <a:p>
            <a:pPr marL="430778" indent="-234872">
              <a:lnSpc>
                <a:spcPct val="150000"/>
              </a:lnSpc>
              <a:spcAft>
                <a:spcPts val="600"/>
              </a:spcAft>
              <a:buFont typeface="Arial" panose="020B0604020202020204" pitchFamily="34" charset="0"/>
              <a:buChar char="•"/>
            </a:pPr>
            <a:r>
              <a:rPr lang="en-US" sz="2400" dirty="0" smtClean="0">
                <a:latin typeface="Calibri" panose="020F0502020204030204" pitchFamily="34" charset="0"/>
              </a:rPr>
              <a:t>To </a:t>
            </a:r>
            <a:r>
              <a:rPr lang="en-US" sz="2400" dirty="0">
                <a:latin typeface="Calibri" panose="020F0502020204030204" pitchFamily="34" charset="0"/>
              </a:rPr>
              <a:t>enhance the supervisor-DSP </a:t>
            </a:r>
            <a:r>
              <a:rPr lang="en-US" sz="2400" dirty="0" smtClean="0">
                <a:latin typeface="Calibri" panose="020F0502020204030204" pitchFamily="34" charset="0"/>
              </a:rPr>
              <a:t>relationship</a:t>
            </a:r>
          </a:p>
          <a:p>
            <a:pPr marL="430778" indent="-234872">
              <a:lnSpc>
                <a:spcPct val="150000"/>
              </a:lnSpc>
              <a:spcAft>
                <a:spcPts val="600"/>
              </a:spcAft>
              <a:buFont typeface="Arial" panose="020B0604020202020204" pitchFamily="34" charset="0"/>
              <a:buChar char="•"/>
            </a:pPr>
            <a:r>
              <a:rPr lang="en-US" sz="2400" dirty="0" smtClean="0">
                <a:solidFill>
                  <a:schemeClr val="tx1"/>
                </a:solidFill>
                <a:latin typeface="Calibri" panose="020F0502020204030204" pitchFamily="34" charset="0"/>
              </a:rPr>
              <a:t>Required </a:t>
            </a:r>
            <a:r>
              <a:rPr lang="en-US" sz="2400" dirty="0">
                <a:solidFill>
                  <a:schemeClr val="tx1"/>
                </a:solidFill>
                <a:latin typeface="Calibri" panose="020F0502020204030204" pitchFamily="34" charset="0"/>
              </a:rPr>
              <a:t>before providing reimbursable services in the BI, FIS, and CL Waivers</a:t>
            </a: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22473" y="1781973"/>
            <a:ext cx="5278211" cy="3515351"/>
          </a:xfrm>
          <a:prstGeom prst="rect">
            <a:avLst/>
          </a:prstGeom>
        </p:spPr>
      </p:pic>
    </p:spTree>
    <p:extLst>
      <p:ext uri="{BB962C8B-B14F-4D97-AF65-F5344CB8AC3E}">
        <p14:creationId xmlns:p14="http://schemas.microsoft.com/office/powerpoint/2010/main" val="7398682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26348" y="301727"/>
            <a:ext cx="8217376" cy="629596"/>
          </a:xfrm>
          <a:prstGeom prst="rect">
            <a:avLst/>
          </a:prstGeom>
        </p:spPr>
        <p:txBody>
          <a:bodyPr wrap="square">
            <a:spAutoFit/>
          </a:bodyPr>
          <a:lstStyle/>
          <a:p>
            <a:pPr>
              <a:lnSpc>
                <a:spcPct val="125000"/>
              </a:lnSpc>
            </a:pPr>
            <a:r>
              <a:rPr lang="en-US" sz="3273" dirty="0">
                <a:latin typeface="Calibri" panose="020F0502020204030204" pitchFamily="34" charset="0"/>
              </a:rPr>
              <a:t>What are expectations of a supervisor?</a:t>
            </a:r>
          </a:p>
        </p:txBody>
      </p:sp>
      <p:sp>
        <p:nvSpPr>
          <p:cNvPr id="5" name="Text Placeholder 4"/>
          <p:cNvSpPr>
            <a:spLocks noGrp="1"/>
          </p:cNvSpPr>
          <p:nvPr>
            <p:ph type="body" idx="1"/>
          </p:nvPr>
        </p:nvSpPr>
        <p:spPr>
          <a:xfrm>
            <a:off x="811530" y="1194955"/>
            <a:ext cx="9380933" cy="2266005"/>
          </a:xfrm>
          <a:prstGeom prst="rect">
            <a:avLst/>
          </a:prstGeom>
        </p:spPr>
        <p:txBody>
          <a:bodyPr wrap="square">
            <a:spAutoFit/>
          </a:bodyPr>
          <a:lstStyle/>
          <a:p>
            <a:r>
              <a:rPr lang="en-US" sz="2454" dirty="0"/>
              <a:t>• To obtain a certificate through the DBHDS Knowledge Center and pass the Orientation Manual test online (with a total score of 80% or better) </a:t>
            </a:r>
          </a:p>
          <a:p>
            <a:endParaRPr lang="en-US" sz="2454" dirty="0"/>
          </a:p>
          <a:p>
            <a:r>
              <a:rPr lang="en-US" sz="2454" dirty="0"/>
              <a:t>• To complete a Supervisor Assurance that verifies the completion of the supervisor’s training and confirms understanding of the requirements for training and ensuring the competencies of DSPs </a:t>
            </a:r>
            <a:r>
              <a:rPr lang="en-US" sz="2454" dirty="0" smtClean="0"/>
              <a:t>and themselves</a:t>
            </a:r>
            <a:endParaRPr lang="en-US" sz="2454" dirty="0"/>
          </a:p>
        </p:txBody>
      </p:sp>
      <p:pic>
        <p:nvPicPr>
          <p:cNvPr id="2" name="Picture 1"/>
          <p:cNvPicPr>
            <a:picLocks noChangeAspect="1"/>
          </p:cNvPicPr>
          <p:nvPr/>
        </p:nvPicPr>
        <p:blipFill>
          <a:blip r:embed="rId3"/>
          <a:stretch>
            <a:fillRect/>
          </a:stretch>
        </p:blipFill>
        <p:spPr>
          <a:xfrm>
            <a:off x="5310170" y="3893127"/>
            <a:ext cx="6881830" cy="2964873"/>
          </a:xfrm>
          <a:prstGeom prst="rect">
            <a:avLst/>
          </a:prstGeom>
          <a:effectLst>
            <a:outerShdw blurRad="50800" dist="38100" dir="13500000" algn="br" rotWithShape="0">
              <a:prstClr val="black">
                <a:alpha val="40000"/>
              </a:prstClr>
            </a:outerShdw>
          </a:effectLst>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87302" y="3724592"/>
            <a:ext cx="3925026" cy="2614114"/>
          </a:xfrm>
          <a:prstGeom prst="rect">
            <a:avLst/>
          </a:prstGeom>
        </p:spPr>
      </p:pic>
    </p:spTree>
    <p:extLst>
      <p:ext uri="{BB962C8B-B14F-4D97-AF65-F5344CB8AC3E}">
        <p14:creationId xmlns:p14="http://schemas.microsoft.com/office/powerpoint/2010/main" val="29034139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animEffect transition="in" filter="fade">
                                      <p:cBhvr>
                                        <p:cTn id="15" dur="500"/>
                                        <p:tgtEl>
                                          <p:spTgt spid="5">
                                            <p:txEl>
                                              <p:pRg st="2" end="2"/>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fade">
                                      <p:cBhvr>
                                        <p:cTn id="1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idx="1"/>
          </p:nvPr>
        </p:nvSpPr>
        <p:spPr>
          <a:xfrm>
            <a:off x="997527" y="1620427"/>
            <a:ext cx="10058400" cy="1931939"/>
          </a:xfrm>
          <a:prstGeom prst="rect">
            <a:avLst/>
          </a:prstGeom>
        </p:spPr>
        <p:txBody>
          <a:bodyPr wrap="square">
            <a:spAutoFit/>
          </a:bodyPr>
          <a:lstStyle/>
          <a:p>
            <a:pPr>
              <a:spcBef>
                <a:spcPts val="600"/>
              </a:spcBef>
              <a:spcAft>
                <a:spcPts val="600"/>
              </a:spcAft>
            </a:pPr>
            <a:r>
              <a:rPr lang="en-US" sz="2400" dirty="0"/>
              <a:t>• To have the agency Director or designee observe and document competence according to the instructions in the Direct Support Professional (DSP) and DSP Supervisor DD Waiver Orientation and Competencies Protocol dated March 6, </a:t>
            </a:r>
            <a:r>
              <a:rPr lang="en-US" sz="2400" dirty="0" smtClean="0"/>
              <a:t>2020</a:t>
            </a:r>
            <a:r>
              <a:rPr lang="en-US" sz="2400" dirty="0"/>
              <a:t>. </a:t>
            </a:r>
            <a:r>
              <a:rPr lang="en-US" sz="2400" dirty="0" smtClean="0"/>
              <a:t>    </a:t>
            </a:r>
            <a:r>
              <a:rPr lang="en-US" sz="2000" dirty="0" smtClean="0">
                <a:hlinkClick r:id="rId3"/>
              </a:rPr>
              <a:t>http</a:t>
            </a:r>
            <a:r>
              <a:rPr lang="en-US" sz="2000" dirty="0">
                <a:hlinkClick r:id="rId3"/>
              </a:rPr>
              <a:t>://www.dbhds.virginia.gov/developmental-services/provider-development</a:t>
            </a:r>
            <a:endParaRPr lang="en-US" sz="2000" dirty="0"/>
          </a:p>
          <a:p>
            <a:endParaRPr lang="en-US" sz="2454" dirty="0"/>
          </a:p>
        </p:txBody>
      </p:sp>
      <p:pic>
        <p:nvPicPr>
          <p:cNvPr id="3" name="Picture 2"/>
          <p:cNvPicPr>
            <a:picLocks noChangeAspect="1"/>
          </p:cNvPicPr>
          <p:nvPr/>
        </p:nvPicPr>
        <p:blipFill>
          <a:blip r:embed="rId4"/>
          <a:stretch>
            <a:fillRect/>
          </a:stretch>
        </p:blipFill>
        <p:spPr>
          <a:xfrm>
            <a:off x="1627909" y="3584864"/>
            <a:ext cx="6234545" cy="3273136"/>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pic>
        <p:nvPicPr>
          <p:cNvPr id="7" name="Picture 6"/>
          <p:cNvPicPr>
            <a:picLocks noChangeAspect="1"/>
          </p:cNvPicPr>
          <p:nvPr/>
        </p:nvPicPr>
        <p:blipFill>
          <a:blip r:embed="rId5"/>
          <a:stretch>
            <a:fillRect/>
          </a:stretch>
        </p:blipFill>
        <p:spPr>
          <a:xfrm>
            <a:off x="6667500" y="4273968"/>
            <a:ext cx="3896591" cy="2584032"/>
          </a:xfrm>
          <a:prstGeom prst="rect">
            <a:avLst/>
          </a:prstGeom>
          <a:ln w="9525">
            <a:solidFill>
              <a:schemeClr val="tx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
        <p:nvSpPr>
          <p:cNvPr id="8" name="Title 3"/>
          <p:cNvSpPr>
            <a:spLocks noGrp="1"/>
          </p:cNvSpPr>
          <p:nvPr>
            <p:ph type="title"/>
          </p:nvPr>
        </p:nvSpPr>
        <p:spPr>
          <a:xfrm>
            <a:off x="626348" y="301727"/>
            <a:ext cx="8217376" cy="629596"/>
          </a:xfrm>
          <a:prstGeom prst="rect">
            <a:avLst/>
          </a:prstGeom>
        </p:spPr>
        <p:txBody>
          <a:bodyPr wrap="square">
            <a:spAutoFit/>
          </a:bodyPr>
          <a:lstStyle/>
          <a:p>
            <a:pPr>
              <a:lnSpc>
                <a:spcPct val="125000"/>
              </a:lnSpc>
            </a:pPr>
            <a:r>
              <a:rPr lang="en-US" sz="3273" dirty="0">
                <a:latin typeface="Calibri" panose="020F0502020204030204" pitchFamily="34" charset="0"/>
              </a:rPr>
              <a:t>What are expectations of a supervisor?</a:t>
            </a:r>
          </a:p>
        </p:txBody>
      </p:sp>
    </p:spTree>
    <p:extLst>
      <p:ext uri="{BB962C8B-B14F-4D97-AF65-F5344CB8AC3E}">
        <p14:creationId xmlns:p14="http://schemas.microsoft.com/office/powerpoint/2010/main" val="8539438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idx="1"/>
          </p:nvPr>
        </p:nvSpPr>
        <p:spPr>
          <a:xfrm>
            <a:off x="800100" y="1194955"/>
            <a:ext cx="10505209" cy="3046988"/>
          </a:xfrm>
          <a:prstGeom prst="rect">
            <a:avLst/>
          </a:prstGeom>
        </p:spPr>
        <p:txBody>
          <a:bodyPr wrap="square">
            <a:spAutoFit/>
          </a:bodyPr>
          <a:lstStyle/>
          <a:p>
            <a:pPr>
              <a:spcAft>
                <a:spcPts val="1200"/>
              </a:spcAft>
            </a:pPr>
            <a:r>
              <a:rPr lang="en-US" sz="2400" dirty="0"/>
              <a:t>• To ensure that each direct support professional providing services has:</a:t>
            </a:r>
          </a:p>
          <a:p>
            <a:pPr marL="506543" indent="-506543">
              <a:spcAft>
                <a:spcPts val="1200"/>
              </a:spcAft>
              <a:buAutoNum type="arabicPeriod"/>
            </a:pPr>
            <a:r>
              <a:rPr lang="en-US" sz="2400" dirty="0"/>
              <a:t>Completed DSP Orientation training</a:t>
            </a:r>
          </a:p>
          <a:p>
            <a:pPr marL="506543" indent="-506543">
              <a:spcAft>
                <a:spcPts val="1200"/>
              </a:spcAft>
              <a:buAutoNum type="arabicPeriod"/>
            </a:pPr>
            <a:r>
              <a:rPr lang="en-US" sz="2400" dirty="0"/>
              <a:t>Successfully passed the Orientation Manual test with at least 80% success.</a:t>
            </a:r>
          </a:p>
          <a:p>
            <a:pPr marL="506543" indent="-506543">
              <a:spcAft>
                <a:spcPts val="1200"/>
              </a:spcAft>
              <a:buAutoNum type="arabicPeriod"/>
            </a:pPr>
            <a:r>
              <a:rPr lang="en-US" sz="2400" dirty="0"/>
              <a:t>Competence with health and safety related </a:t>
            </a:r>
            <a:r>
              <a:rPr lang="en-US" sz="2400" dirty="0" smtClean="0"/>
              <a:t>supports (Competency 3) </a:t>
            </a:r>
            <a:r>
              <a:rPr lang="en-US" sz="2400" dirty="0"/>
              <a:t>observed and documented in the DSP and Supervisors Competencies Checklist for DSPs </a:t>
            </a:r>
            <a:r>
              <a:rPr lang="en-US" sz="2400" b="1" i="1" dirty="0"/>
              <a:t>prior to providing these supports in the absence of paid staff who </a:t>
            </a:r>
            <a:r>
              <a:rPr lang="en-US" sz="2400" b="1" i="1" dirty="0" smtClean="0"/>
              <a:t>has </a:t>
            </a:r>
            <a:r>
              <a:rPr lang="en-US" sz="2400" b="1" i="1" dirty="0"/>
              <a:t>demonstrated proficiency. </a:t>
            </a:r>
          </a:p>
        </p:txBody>
      </p:sp>
      <p:pic>
        <p:nvPicPr>
          <p:cNvPr id="3" name="Picture 2"/>
          <p:cNvPicPr>
            <a:picLocks noChangeAspect="1"/>
          </p:cNvPicPr>
          <p:nvPr/>
        </p:nvPicPr>
        <p:blipFill>
          <a:blip r:embed="rId3"/>
          <a:stretch>
            <a:fillRect/>
          </a:stretch>
        </p:blipFill>
        <p:spPr>
          <a:xfrm>
            <a:off x="4170218" y="4505575"/>
            <a:ext cx="7135091" cy="2330933"/>
          </a:xfrm>
          <a:prstGeom prst="rect">
            <a:avLst/>
          </a:prstGeom>
          <a:ln w="19050">
            <a:solidFill>
              <a:schemeClr val="tx1"/>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
        <p:nvSpPr>
          <p:cNvPr id="6" name="Title 3"/>
          <p:cNvSpPr>
            <a:spLocks noGrp="1"/>
          </p:cNvSpPr>
          <p:nvPr>
            <p:ph type="title"/>
          </p:nvPr>
        </p:nvSpPr>
        <p:spPr>
          <a:xfrm>
            <a:off x="626348" y="301727"/>
            <a:ext cx="8217376" cy="629596"/>
          </a:xfrm>
          <a:prstGeom prst="rect">
            <a:avLst/>
          </a:prstGeom>
        </p:spPr>
        <p:txBody>
          <a:bodyPr wrap="square">
            <a:spAutoFit/>
          </a:bodyPr>
          <a:lstStyle/>
          <a:p>
            <a:pPr>
              <a:lnSpc>
                <a:spcPct val="125000"/>
              </a:lnSpc>
            </a:pPr>
            <a:r>
              <a:rPr lang="en-US" sz="3273" dirty="0">
                <a:latin typeface="Calibri" panose="020F0502020204030204" pitchFamily="34" charset="0"/>
              </a:rPr>
              <a:t>What are expectations of a supervisor?</a:t>
            </a:r>
          </a:p>
        </p:txBody>
      </p:sp>
    </p:spTree>
    <p:extLst>
      <p:ext uri="{BB962C8B-B14F-4D97-AF65-F5344CB8AC3E}">
        <p14:creationId xmlns:p14="http://schemas.microsoft.com/office/powerpoint/2010/main" val="11885924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Effect transition="in" filter="fade">
                                      <p:cBhvr>
                                        <p:cTn id="7" dur="500"/>
                                        <p:tgtEl>
                                          <p:spTgt spid="5">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animEffect transition="in" filter="fade">
                                      <p:cBhvr>
                                        <p:cTn id="12" dur="500"/>
                                        <p:tgtEl>
                                          <p:spTgt spid="5">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3" end="3"/>
                                            </p:txEl>
                                          </p:spTgt>
                                        </p:tgtEl>
                                        <p:attrNameLst>
                                          <p:attrName>style.visibility</p:attrName>
                                        </p:attrNameLst>
                                      </p:cBhvr>
                                      <p:to>
                                        <p:strVal val="visible"/>
                                      </p:to>
                                    </p:set>
                                    <p:animEffect transition="in" filter="fade">
                                      <p:cBhvr>
                                        <p:cTn id="17" dur="500"/>
                                        <p:tgtEl>
                                          <p:spTgt spid="5">
                                            <p:txEl>
                                              <p:pRg st="3" end="3"/>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fade">
                                      <p:cBhvr>
                                        <p:cTn id="2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idx="1"/>
          </p:nvPr>
        </p:nvSpPr>
        <p:spPr>
          <a:xfrm>
            <a:off x="1143000" y="1194955"/>
            <a:ext cx="10203873" cy="1570943"/>
          </a:xfrm>
          <a:prstGeom prst="rect">
            <a:avLst/>
          </a:prstGeom>
        </p:spPr>
        <p:txBody>
          <a:bodyPr wrap="square">
            <a:spAutoFit/>
          </a:bodyPr>
          <a:lstStyle/>
          <a:p>
            <a:pPr>
              <a:spcAft>
                <a:spcPts val="600"/>
              </a:spcAft>
            </a:pPr>
            <a:r>
              <a:rPr lang="en-US" sz="2400" dirty="0"/>
              <a:t>• To ensure that each direct support professional, providing services is </a:t>
            </a:r>
            <a:r>
              <a:rPr lang="en-US" sz="2400" i="1" u="sng" dirty="0"/>
              <a:t>proficient </a:t>
            </a:r>
            <a:r>
              <a:rPr lang="en-US" sz="2400" dirty="0"/>
              <a:t>with competencies </a:t>
            </a:r>
            <a:r>
              <a:rPr lang="en-US" sz="2400" b="1" dirty="0"/>
              <a:t>within 180 day of hire </a:t>
            </a:r>
          </a:p>
          <a:p>
            <a:endParaRPr lang="en-US" sz="2454" b="1" dirty="0"/>
          </a:p>
          <a:p>
            <a:endParaRPr lang="en-US" sz="2454" dirty="0"/>
          </a:p>
        </p:txBody>
      </p:sp>
      <p:pic>
        <p:nvPicPr>
          <p:cNvPr id="7" name="Picture 6"/>
          <p:cNvPicPr>
            <a:picLocks noChangeAspect="1"/>
          </p:cNvPicPr>
          <p:nvPr/>
        </p:nvPicPr>
        <p:blipFill>
          <a:blip r:embed="rId3"/>
          <a:stretch>
            <a:fillRect/>
          </a:stretch>
        </p:blipFill>
        <p:spPr>
          <a:xfrm>
            <a:off x="722289" y="2317946"/>
            <a:ext cx="4375143" cy="4429218"/>
          </a:xfrm>
          <a:prstGeom prst="rect">
            <a:avLst/>
          </a:prstGeom>
          <a:ln>
            <a:noFill/>
          </a:ln>
          <a:effectLst>
            <a:outerShdw blurRad="149987" dist="250190" dir="8460000" algn="ctr">
              <a:srgbClr val="000000">
                <a:alpha val="28000"/>
              </a:srgbClr>
            </a:outerShdw>
          </a:effectLst>
        </p:spPr>
      </p:pic>
      <p:sp>
        <p:nvSpPr>
          <p:cNvPr id="6" name="Title 3"/>
          <p:cNvSpPr>
            <a:spLocks noGrp="1"/>
          </p:cNvSpPr>
          <p:nvPr>
            <p:ph type="title"/>
          </p:nvPr>
        </p:nvSpPr>
        <p:spPr>
          <a:xfrm>
            <a:off x="626348" y="301727"/>
            <a:ext cx="8217376" cy="629596"/>
          </a:xfrm>
          <a:prstGeom prst="rect">
            <a:avLst/>
          </a:prstGeom>
        </p:spPr>
        <p:txBody>
          <a:bodyPr wrap="square">
            <a:spAutoFit/>
          </a:bodyPr>
          <a:lstStyle/>
          <a:p>
            <a:pPr>
              <a:lnSpc>
                <a:spcPct val="125000"/>
              </a:lnSpc>
            </a:pPr>
            <a:r>
              <a:rPr lang="en-US" sz="3273" dirty="0">
                <a:latin typeface="Calibri" panose="020F0502020204030204" pitchFamily="34" charset="0"/>
              </a:rPr>
              <a:t>What are expectations of a supervisor?</a:t>
            </a:r>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62095" y="2428782"/>
            <a:ext cx="6005489" cy="3999727"/>
          </a:xfrm>
          <a:prstGeom prst="rect">
            <a:avLst/>
          </a:prstGeom>
          <a:ln w="12700">
            <a:solidFill>
              <a:schemeClr val="tx1"/>
            </a:solidFill>
          </a:ln>
        </p:spPr>
      </p:pic>
    </p:spTree>
    <p:extLst>
      <p:ext uri="{BB962C8B-B14F-4D97-AF65-F5344CB8AC3E}">
        <p14:creationId xmlns:p14="http://schemas.microsoft.com/office/powerpoint/2010/main" val="936939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1450" y="438887"/>
            <a:ext cx="7823994" cy="1133259"/>
          </a:xfrm>
        </p:spPr>
        <p:txBody>
          <a:bodyPr/>
          <a:lstStyle/>
          <a:p>
            <a:r>
              <a:rPr lang="en-US" dirty="0"/>
              <a:t>Pending </a:t>
            </a:r>
            <a:r>
              <a:rPr lang="en-US" dirty="0" smtClean="0"/>
              <a:t>Regulation 12VAC30-122-180</a:t>
            </a:r>
            <a:r>
              <a:rPr lang="en-US" dirty="0"/>
              <a:t>: </a:t>
            </a:r>
            <a:br>
              <a:rPr lang="en-US" dirty="0"/>
            </a:br>
            <a:endParaRPr lang="en-US" dirty="0"/>
          </a:p>
        </p:txBody>
      </p:sp>
      <p:sp>
        <p:nvSpPr>
          <p:cNvPr id="3" name="Text Placeholder 2"/>
          <p:cNvSpPr>
            <a:spLocks noGrp="1"/>
          </p:cNvSpPr>
          <p:nvPr>
            <p:ph type="body" idx="1"/>
          </p:nvPr>
        </p:nvSpPr>
        <p:spPr>
          <a:xfrm>
            <a:off x="512065" y="2042582"/>
            <a:ext cx="5608190" cy="2769989"/>
          </a:xfrm>
        </p:spPr>
        <p:txBody>
          <a:bodyPr/>
          <a:lstStyle/>
          <a:p>
            <a:r>
              <a:rPr lang="en-US" sz="2400" dirty="0" smtClean="0"/>
              <a:t>Pending regulation for Sponsored Residential Services:</a:t>
            </a:r>
          </a:p>
          <a:p>
            <a:endParaRPr lang="en-US" sz="2400" dirty="0"/>
          </a:p>
          <a:p>
            <a:pPr>
              <a:lnSpc>
                <a:spcPct val="150000"/>
              </a:lnSpc>
            </a:pPr>
            <a:r>
              <a:rPr lang="en-US" sz="2400" dirty="0" smtClean="0"/>
              <a:t>“The date of hire can be the date that the sponsor begins providing service in the sponsored home setting.”</a:t>
            </a:r>
            <a:endParaRPr lang="en-US" sz="2400"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81215" y="2145267"/>
            <a:ext cx="5108319" cy="3482703"/>
          </a:xfrm>
          <a:prstGeom prst="rect">
            <a:avLst/>
          </a:prstGeom>
          <a:ln w="19050">
            <a:solidFill>
              <a:schemeClr val="tx1"/>
            </a:solidFill>
          </a:ln>
        </p:spPr>
      </p:pic>
    </p:spTree>
    <p:extLst>
      <p:ext uri="{BB962C8B-B14F-4D97-AF65-F5344CB8AC3E}">
        <p14:creationId xmlns:p14="http://schemas.microsoft.com/office/powerpoint/2010/main" val="26012290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Observation and Feedback</a:t>
            </a:r>
            <a:endParaRPr lang="en-US" dirty="0"/>
          </a:p>
        </p:txBody>
      </p:sp>
      <p:sp>
        <p:nvSpPr>
          <p:cNvPr id="3" name="Text Placeholder 2"/>
          <p:cNvSpPr>
            <a:spLocks noGrp="1"/>
          </p:cNvSpPr>
          <p:nvPr>
            <p:ph type="body" idx="1"/>
          </p:nvPr>
        </p:nvSpPr>
        <p:spPr>
          <a:xfrm>
            <a:off x="585151" y="1194955"/>
            <a:ext cx="10972800" cy="2769989"/>
          </a:xfrm>
        </p:spPr>
        <p:txBody>
          <a:bodyPr/>
          <a:lstStyle/>
          <a:p>
            <a:pPr>
              <a:lnSpc>
                <a:spcPct val="150000"/>
              </a:lnSpc>
            </a:pPr>
            <a:r>
              <a:rPr lang="en-US" sz="2400" dirty="0" smtClean="0"/>
              <a:t>How to observe for competency:</a:t>
            </a:r>
          </a:p>
          <a:p>
            <a:pPr marL="285750" indent="-285750">
              <a:lnSpc>
                <a:spcPct val="150000"/>
              </a:lnSpc>
              <a:buFont typeface="Arial" panose="020B0604020202020204" pitchFamily="34" charset="0"/>
              <a:buChar char="•"/>
            </a:pPr>
            <a:r>
              <a:rPr lang="en-US" sz="2400" dirty="0" smtClean="0"/>
              <a:t>Before observing, make a list of the actions you expect from the DSP.</a:t>
            </a:r>
          </a:p>
          <a:p>
            <a:pPr marL="285750" indent="-285750">
              <a:lnSpc>
                <a:spcPct val="150000"/>
              </a:lnSpc>
              <a:buFont typeface="Arial" panose="020B0604020202020204" pitchFamily="34" charset="0"/>
              <a:buChar char="•"/>
            </a:pPr>
            <a:r>
              <a:rPr lang="en-US" sz="2400" dirty="0" smtClean="0"/>
              <a:t>Try not to be disruptive.</a:t>
            </a:r>
          </a:p>
          <a:p>
            <a:pPr marL="285750" indent="-285750">
              <a:lnSpc>
                <a:spcPct val="150000"/>
              </a:lnSpc>
              <a:buFont typeface="Arial" panose="020B0604020202020204" pitchFamily="34" charset="0"/>
              <a:buChar char="•"/>
            </a:pPr>
            <a:r>
              <a:rPr lang="en-US" sz="2400" dirty="0" smtClean="0"/>
              <a:t>If needed, watch their work several times before making a judgement about the level of proficiency.</a:t>
            </a:r>
            <a:endParaRPr lang="en-US" sz="2400"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14010" y="3600425"/>
            <a:ext cx="4250486" cy="2696402"/>
          </a:xfrm>
          <a:prstGeom prst="rect">
            <a:avLst/>
          </a:prstGeom>
          <a:ln w="12700">
            <a:solidFill>
              <a:schemeClr val="tx1"/>
            </a:solidFill>
          </a:ln>
        </p:spPr>
      </p:pic>
      <p:sp>
        <p:nvSpPr>
          <p:cNvPr id="5" name="TextBox 4"/>
          <p:cNvSpPr txBox="1"/>
          <p:nvPr/>
        </p:nvSpPr>
        <p:spPr>
          <a:xfrm>
            <a:off x="585151" y="6472989"/>
            <a:ext cx="12781547" cy="276999"/>
          </a:xfrm>
          <a:prstGeom prst="rect">
            <a:avLst/>
          </a:prstGeom>
          <a:noFill/>
        </p:spPr>
        <p:txBody>
          <a:bodyPr wrap="square" rtlCol="0">
            <a:spAutoFit/>
          </a:bodyPr>
          <a:lstStyle/>
          <a:p>
            <a:r>
              <a:rPr lang="en-US" sz="1200" dirty="0">
                <a:solidFill>
                  <a:schemeClr val="bg1"/>
                </a:solidFill>
              </a:rPr>
              <a:t>https://www.shrm.org/resourcesandtools/hr-topics/behavioral-competencies/pages/3-direct-ways-to-determine-competency-proficiency-in-hr-staff-candidates-yourself-.aspx</a:t>
            </a:r>
          </a:p>
        </p:txBody>
      </p:sp>
    </p:spTree>
    <p:extLst>
      <p:ext uri="{BB962C8B-B14F-4D97-AF65-F5344CB8AC3E}">
        <p14:creationId xmlns:p14="http://schemas.microsoft.com/office/powerpoint/2010/main" val="12752663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Observation and Feedback</a:t>
            </a:r>
            <a:endParaRPr lang="en-US" dirty="0"/>
          </a:p>
        </p:txBody>
      </p:sp>
      <p:sp>
        <p:nvSpPr>
          <p:cNvPr id="3" name="Text Placeholder 2"/>
          <p:cNvSpPr>
            <a:spLocks noGrp="1"/>
          </p:cNvSpPr>
          <p:nvPr>
            <p:ph type="body" idx="1"/>
          </p:nvPr>
        </p:nvSpPr>
        <p:spPr>
          <a:xfrm>
            <a:off x="585151" y="1194955"/>
            <a:ext cx="10972800" cy="3600986"/>
          </a:xfrm>
        </p:spPr>
        <p:txBody>
          <a:bodyPr/>
          <a:lstStyle/>
          <a:p>
            <a:pPr>
              <a:lnSpc>
                <a:spcPct val="150000"/>
              </a:lnSpc>
            </a:pPr>
            <a:r>
              <a:rPr lang="en-US" sz="2400" dirty="0"/>
              <a:t>Effective Feedback Discussions can:</a:t>
            </a:r>
          </a:p>
          <a:p>
            <a:pPr marL="285750" indent="-285750">
              <a:lnSpc>
                <a:spcPct val="150000"/>
              </a:lnSpc>
              <a:buFont typeface="Arial" panose="020B0604020202020204" pitchFamily="34" charset="0"/>
              <a:buChar char="•"/>
            </a:pPr>
            <a:r>
              <a:rPr lang="en-US" sz="2400" dirty="0"/>
              <a:t>Strengthen communication between you and the employee</a:t>
            </a:r>
          </a:p>
          <a:p>
            <a:pPr marL="285750" indent="-285750">
              <a:lnSpc>
                <a:spcPct val="150000"/>
              </a:lnSpc>
              <a:buFont typeface="Arial" panose="020B0604020202020204" pitchFamily="34" charset="0"/>
              <a:buChar char="•"/>
            </a:pPr>
            <a:r>
              <a:rPr lang="en-US" sz="2400" dirty="0"/>
              <a:t>Help the employee attain performance objectives</a:t>
            </a:r>
          </a:p>
          <a:p>
            <a:pPr marL="285750" indent="-285750">
              <a:lnSpc>
                <a:spcPct val="150000"/>
              </a:lnSpc>
              <a:buFont typeface="Arial" panose="020B0604020202020204" pitchFamily="34" charset="0"/>
              <a:buChar char="•"/>
            </a:pPr>
            <a:r>
              <a:rPr lang="en-US" sz="2400" dirty="0"/>
              <a:t>Increase employee motivation and commitment</a:t>
            </a:r>
          </a:p>
          <a:p>
            <a:pPr marL="285750" indent="-285750">
              <a:lnSpc>
                <a:spcPct val="150000"/>
              </a:lnSpc>
              <a:buFont typeface="Arial" panose="020B0604020202020204" pitchFamily="34" charset="0"/>
              <a:buChar char="•"/>
            </a:pPr>
            <a:r>
              <a:rPr lang="en-US" sz="2400" dirty="0"/>
              <a:t>Maintain and increase the employee's self-esteem</a:t>
            </a:r>
          </a:p>
          <a:p>
            <a:pPr marL="285750" indent="-285750">
              <a:lnSpc>
                <a:spcPct val="150000"/>
              </a:lnSpc>
              <a:buFont typeface="Arial" panose="020B0604020202020204" pitchFamily="34" charset="0"/>
              <a:buChar char="•"/>
            </a:pPr>
            <a:r>
              <a:rPr lang="en-US" sz="2400" dirty="0"/>
              <a:t>Provide support</a:t>
            </a:r>
          </a:p>
          <a:p>
            <a:endParaRPr lang="en-US" dirty="0"/>
          </a:p>
        </p:txBody>
      </p:sp>
      <p:sp>
        <p:nvSpPr>
          <p:cNvPr id="4" name="TextBox 3"/>
          <p:cNvSpPr txBox="1"/>
          <p:nvPr/>
        </p:nvSpPr>
        <p:spPr>
          <a:xfrm>
            <a:off x="1489399" y="6473109"/>
            <a:ext cx="9164304" cy="369332"/>
          </a:xfrm>
          <a:prstGeom prst="rect">
            <a:avLst/>
          </a:prstGeom>
          <a:noFill/>
        </p:spPr>
        <p:txBody>
          <a:bodyPr wrap="none" rtlCol="0">
            <a:spAutoFit/>
          </a:bodyPr>
          <a:lstStyle/>
          <a:p>
            <a:r>
              <a:rPr lang="en-US" dirty="0">
                <a:solidFill>
                  <a:schemeClr val="bg1"/>
                </a:solidFill>
              </a:rPr>
              <a:t>Adapted from https://hr.ucdavis.edu/performance-appraisals/supervisor-resources/observation</a:t>
            </a:r>
          </a:p>
        </p:txBody>
      </p:sp>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l="14297" r="14651"/>
          <a:stretch/>
        </p:blipFill>
        <p:spPr>
          <a:xfrm>
            <a:off x="7531768" y="2406317"/>
            <a:ext cx="3826042" cy="3567430"/>
          </a:xfrm>
          <a:prstGeom prst="rect">
            <a:avLst/>
          </a:prstGeom>
          <a:ln w="19050">
            <a:solidFill>
              <a:schemeClr val="tx1"/>
            </a:solidFill>
          </a:ln>
        </p:spPr>
      </p:pic>
    </p:spTree>
    <p:extLst>
      <p:ext uri="{BB962C8B-B14F-4D97-AF65-F5344CB8AC3E}">
        <p14:creationId xmlns:p14="http://schemas.microsoft.com/office/powerpoint/2010/main" val="30856269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Observation and Feedback</a:t>
            </a:r>
            <a:endParaRPr lang="en-US" dirty="0"/>
          </a:p>
        </p:txBody>
      </p:sp>
      <p:sp>
        <p:nvSpPr>
          <p:cNvPr id="3" name="Text Placeholder 2"/>
          <p:cNvSpPr>
            <a:spLocks noGrp="1"/>
          </p:cNvSpPr>
          <p:nvPr>
            <p:ph type="body" idx="1"/>
          </p:nvPr>
        </p:nvSpPr>
        <p:spPr>
          <a:xfrm>
            <a:off x="585151" y="1194955"/>
            <a:ext cx="10972800" cy="5109091"/>
          </a:xfrm>
        </p:spPr>
        <p:txBody>
          <a:bodyPr/>
          <a:lstStyle/>
          <a:p>
            <a:pPr>
              <a:spcAft>
                <a:spcPts val="600"/>
              </a:spcAft>
            </a:pPr>
            <a:r>
              <a:rPr lang="en-US" sz="2400" dirty="0"/>
              <a:t>Key Elements of Feedback Discussions:</a:t>
            </a:r>
          </a:p>
          <a:p>
            <a:pPr marL="285750" indent="-285750">
              <a:spcAft>
                <a:spcPts val="600"/>
              </a:spcAft>
              <a:buFont typeface="Arial" panose="020B0604020202020204" pitchFamily="34" charset="0"/>
              <a:buChar char="•"/>
            </a:pPr>
            <a:r>
              <a:rPr lang="en-US" sz="2400" dirty="0"/>
              <a:t>Coach when you want to focus attention on any specific aspect of the employee's </a:t>
            </a:r>
            <a:r>
              <a:rPr lang="en-US" sz="2400" dirty="0" smtClean="0"/>
              <a:t>performance</a:t>
            </a:r>
            <a:endParaRPr lang="en-US" sz="2400" dirty="0"/>
          </a:p>
          <a:p>
            <a:pPr marL="285750" indent="-285750">
              <a:spcAft>
                <a:spcPts val="600"/>
              </a:spcAft>
              <a:buFont typeface="Arial" panose="020B0604020202020204" pitchFamily="34" charset="0"/>
              <a:buChar char="•"/>
            </a:pPr>
            <a:r>
              <a:rPr lang="en-US" sz="2400" dirty="0"/>
              <a:t>Observe the employee's work and solicit feedback from </a:t>
            </a:r>
            <a:r>
              <a:rPr lang="en-US" sz="2400" dirty="0" smtClean="0"/>
              <a:t>others</a:t>
            </a:r>
            <a:endParaRPr lang="en-US" sz="2400" dirty="0"/>
          </a:p>
          <a:p>
            <a:pPr marL="285750" indent="-285750">
              <a:spcAft>
                <a:spcPts val="600"/>
              </a:spcAft>
              <a:buFont typeface="Arial" panose="020B0604020202020204" pitchFamily="34" charset="0"/>
              <a:buChar char="•"/>
            </a:pPr>
            <a:r>
              <a:rPr lang="en-US" sz="2400" dirty="0"/>
              <a:t>When performance is successful, take the time to understand </a:t>
            </a:r>
            <a:r>
              <a:rPr lang="en-US" sz="2400" dirty="0" smtClean="0"/>
              <a:t>why</a:t>
            </a:r>
            <a:endParaRPr lang="en-US" sz="2400" dirty="0"/>
          </a:p>
          <a:p>
            <a:pPr marL="285750" indent="-285750">
              <a:spcAft>
                <a:spcPts val="600"/>
              </a:spcAft>
              <a:buFont typeface="Arial" panose="020B0604020202020204" pitchFamily="34" charset="0"/>
              <a:buChar char="•"/>
            </a:pPr>
            <a:r>
              <a:rPr lang="en-US" sz="2400" dirty="0"/>
              <a:t>Advise the employee ahead of time on issues to be </a:t>
            </a:r>
            <a:r>
              <a:rPr lang="en-US" sz="2400" dirty="0" smtClean="0"/>
              <a:t>discussed</a:t>
            </a:r>
            <a:endParaRPr lang="en-US" sz="2400" dirty="0"/>
          </a:p>
          <a:p>
            <a:pPr marL="285750" indent="-285750">
              <a:spcAft>
                <a:spcPts val="600"/>
              </a:spcAft>
              <a:buFont typeface="Arial" panose="020B0604020202020204" pitchFamily="34" charset="0"/>
              <a:buChar char="•"/>
            </a:pPr>
            <a:r>
              <a:rPr lang="en-US" sz="2400" dirty="0"/>
              <a:t>Discuss alternative </a:t>
            </a:r>
            <a:r>
              <a:rPr lang="en-US" sz="2400" dirty="0" smtClean="0"/>
              <a:t>solutions</a:t>
            </a:r>
            <a:endParaRPr lang="en-US" sz="2400" dirty="0"/>
          </a:p>
          <a:p>
            <a:pPr marL="285750" indent="-285750">
              <a:spcAft>
                <a:spcPts val="600"/>
              </a:spcAft>
              <a:buFont typeface="Arial" panose="020B0604020202020204" pitchFamily="34" charset="0"/>
              <a:buChar char="•"/>
            </a:pPr>
            <a:r>
              <a:rPr lang="en-US" sz="2400" dirty="0"/>
              <a:t>Agree on action to be </a:t>
            </a:r>
            <a:r>
              <a:rPr lang="en-US" sz="2400" dirty="0" smtClean="0"/>
              <a:t>taken</a:t>
            </a:r>
            <a:endParaRPr lang="en-US" sz="2400" dirty="0"/>
          </a:p>
          <a:p>
            <a:pPr marL="285750" indent="-285750">
              <a:spcAft>
                <a:spcPts val="600"/>
              </a:spcAft>
              <a:buFont typeface="Arial" panose="020B0604020202020204" pitchFamily="34" charset="0"/>
              <a:buChar char="•"/>
            </a:pPr>
            <a:r>
              <a:rPr lang="en-US" sz="2400" dirty="0"/>
              <a:t>Schedule follow-up meeting(s) to measure </a:t>
            </a:r>
            <a:r>
              <a:rPr lang="en-US" sz="2400" dirty="0" smtClean="0"/>
              <a:t>results</a:t>
            </a:r>
            <a:endParaRPr lang="en-US" sz="2400" dirty="0"/>
          </a:p>
          <a:p>
            <a:pPr marL="285750" indent="-285750">
              <a:spcAft>
                <a:spcPts val="600"/>
              </a:spcAft>
              <a:buFont typeface="Arial" panose="020B0604020202020204" pitchFamily="34" charset="0"/>
              <a:buChar char="•"/>
            </a:pPr>
            <a:r>
              <a:rPr lang="en-US" sz="2400" dirty="0"/>
              <a:t>Recognize successes and </a:t>
            </a:r>
            <a:r>
              <a:rPr lang="en-US" sz="2400" dirty="0" smtClean="0"/>
              <a:t>improvements</a:t>
            </a:r>
            <a:endParaRPr lang="en-US" sz="2400" dirty="0"/>
          </a:p>
          <a:p>
            <a:pPr marL="285750" indent="-285750">
              <a:spcAft>
                <a:spcPts val="600"/>
              </a:spcAft>
              <a:buFont typeface="Arial" panose="020B0604020202020204" pitchFamily="34" charset="0"/>
              <a:buChar char="•"/>
            </a:pPr>
            <a:r>
              <a:rPr lang="en-US" sz="2400" dirty="0"/>
              <a:t>Document key elements of Feedback Discussions </a:t>
            </a:r>
            <a:r>
              <a:rPr lang="en-US" sz="2400" dirty="0" smtClean="0"/>
              <a:t>session</a:t>
            </a:r>
            <a:endParaRPr lang="en-US" sz="2400" dirty="0"/>
          </a:p>
          <a:p>
            <a:endParaRPr lang="en-US" dirty="0"/>
          </a:p>
        </p:txBody>
      </p:sp>
      <p:sp>
        <p:nvSpPr>
          <p:cNvPr id="4" name="TextBox 3"/>
          <p:cNvSpPr txBox="1"/>
          <p:nvPr/>
        </p:nvSpPr>
        <p:spPr>
          <a:xfrm>
            <a:off x="1489399" y="6473109"/>
            <a:ext cx="9164304" cy="369332"/>
          </a:xfrm>
          <a:prstGeom prst="rect">
            <a:avLst/>
          </a:prstGeom>
          <a:noFill/>
        </p:spPr>
        <p:txBody>
          <a:bodyPr wrap="none" rtlCol="0">
            <a:spAutoFit/>
          </a:bodyPr>
          <a:lstStyle/>
          <a:p>
            <a:r>
              <a:rPr lang="en-US" dirty="0">
                <a:solidFill>
                  <a:schemeClr val="bg1"/>
                </a:solidFill>
              </a:rPr>
              <a:t>Adapted from https://hr.ucdavis.edu/performance-appraisals/supervisor-resources/observation</a:t>
            </a:r>
          </a:p>
        </p:txBody>
      </p:sp>
    </p:spTree>
    <p:extLst>
      <p:ext uri="{BB962C8B-B14F-4D97-AF65-F5344CB8AC3E}">
        <p14:creationId xmlns:p14="http://schemas.microsoft.com/office/powerpoint/2010/main" val="9412466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Observation and Feedback</a:t>
            </a:r>
            <a:endParaRPr lang="en-US" dirty="0"/>
          </a:p>
        </p:txBody>
      </p:sp>
      <p:sp>
        <p:nvSpPr>
          <p:cNvPr id="3" name="Text Placeholder 2"/>
          <p:cNvSpPr>
            <a:spLocks noGrp="1"/>
          </p:cNvSpPr>
          <p:nvPr>
            <p:ph type="body" idx="1"/>
          </p:nvPr>
        </p:nvSpPr>
        <p:spPr>
          <a:xfrm>
            <a:off x="585151" y="1194955"/>
            <a:ext cx="10972800" cy="4154984"/>
          </a:xfrm>
        </p:spPr>
        <p:txBody>
          <a:bodyPr/>
          <a:lstStyle/>
          <a:p>
            <a:pPr>
              <a:lnSpc>
                <a:spcPct val="150000"/>
              </a:lnSpc>
            </a:pPr>
            <a:r>
              <a:rPr lang="en-US" sz="2400" dirty="0"/>
              <a:t>Follow-Up </a:t>
            </a:r>
            <a:r>
              <a:rPr lang="en-US" sz="2400" dirty="0" smtClean="0"/>
              <a:t>Discussion:</a:t>
            </a:r>
            <a:endParaRPr lang="en-US" sz="2400" dirty="0"/>
          </a:p>
          <a:p>
            <a:pPr marL="285750" indent="-285750">
              <a:lnSpc>
                <a:spcPct val="150000"/>
              </a:lnSpc>
              <a:buFont typeface="Arial" panose="020B0604020202020204" pitchFamily="34" charset="0"/>
              <a:buChar char="•"/>
            </a:pPr>
            <a:r>
              <a:rPr lang="en-US" sz="2400" dirty="0"/>
              <a:t>Review the previous discussion(s</a:t>
            </a:r>
            <a:r>
              <a:rPr lang="en-US" sz="2400" dirty="0" smtClean="0"/>
              <a:t>)</a:t>
            </a:r>
            <a:endParaRPr lang="en-US" sz="2400" dirty="0"/>
          </a:p>
          <a:p>
            <a:pPr marL="285750" indent="-285750">
              <a:lnSpc>
                <a:spcPct val="150000"/>
              </a:lnSpc>
              <a:buFont typeface="Arial" panose="020B0604020202020204" pitchFamily="34" charset="0"/>
              <a:buChar char="•"/>
            </a:pPr>
            <a:r>
              <a:rPr lang="en-US" sz="2400" dirty="0"/>
              <a:t>Discuss insufficient improvement and ask for reasons </a:t>
            </a:r>
            <a:r>
              <a:rPr lang="en-US" sz="2400" dirty="0" smtClean="0"/>
              <a:t>why</a:t>
            </a:r>
            <a:endParaRPr lang="en-US" sz="2400" dirty="0"/>
          </a:p>
          <a:p>
            <a:pPr marL="285750" indent="-285750">
              <a:lnSpc>
                <a:spcPct val="150000"/>
              </a:lnSpc>
              <a:buFont typeface="Arial" panose="020B0604020202020204" pitchFamily="34" charset="0"/>
              <a:buChar char="•"/>
            </a:pPr>
            <a:r>
              <a:rPr lang="en-US" sz="2400" dirty="0"/>
              <a:t>Indicate consequence of continued lack of </a:t>
            </a:r>
            <a:r>
              <a:rPr lang="en-US" sz="2400" dirty="0" smtClean="0"/>
              <a:t>improvement</a:t>
            </a:r>
            <a:endParaRPr lang="en-US" sz="2400" dirty="0"/>
          </a:p>
          <a:p>
            <a:pPr marL="285750" indent="-285750">
              <a:lnSpc>
                <a:spcPct val="150000"/>
              </a:lnSpc>
              <a:buFont typeface="Arial" panose="020B0604020202020204" pitchFamily="34" charset="0"/>
              <a:buChar char="•"/>
            </a:pPr>
            <a:r>
              <a:rPr lang="en-US" sz="2400" dirty="0"/>
              <a:t>Agree on action to be taken and set a follow-up date, if </a:t>
            </a:r>
            <a:r>
              <a:rPr lang="en-US" sz="2400" dirty="0" smtClean="0"/>
              <a:t>appropriate</a:t>
            </a:r>
            <a:endParaRPr lang="en-US" sz="2400" dirty="0"/>
          </a:p>
          <a:p>
            <a:pPr marL="285750" indent="-285750">
              <a:lnSpc>
                <a:spcPct val="150000"/>
              </a:lnSpc>
              <a:buFont typeface="Arial" panose="020B0604020202020204" pitchFamily="34" charset="0"/>
              <a:buChar char="•"/>
            </a:pPr>
            <a:r>
              <a:rPr lang="en-US" sz="2400" dirty="0"/>
              <a:t>Convey your confidence in the </a:t>
            </a:r>
            <a:r>
              <a:rPr lang="en-US" sz="2400" dirty="0" smtClean="0"/>
              <a:t>employee</a:t>
            </a:r>
            <a:endParaRPr lang="en-US" sz="2400" dirty="0"/>
          </a:p>
          <a:p>
            <a:pPr marL="285750" indent="-285750">
              <a:lnSpc>
                <a:spcPct val="150000"/>
              </a:lnSpc>
              <a:buFont typeface="Arial" panose="020B0604020202020204" pitchFamily="34" charset="0"/>
              <a:buChar char="•"/>
            </a:pPr>
            <a:r>
              <a:rPr lang="en-US" sz="2400" dirty="0"/>
              <a:t>Document your </a:t>
            </a:r>
            <a:r>
              <a:rPr lang="en-US" sz="2400" dirty="0" smtClean="0"/>
              <a:t>discussion</a:t>
            </a:r>
            <a:endParaRPr lang="en-US" sz="2400" dirty="0"/>
          </a:p>
          <a:p>
            <a:endParaRPr lang="en-US" dirty="0"/>
          </a:p>
        </p:txBody>
      </p:sp>
      <p:sp>
        <p:nvSpPr>
          <p:cNvPr id="4" name="TextBox 3"/>
          <p:cNvSpPr txBox="1"/>
          <p:nvPr/>
        </p:nvSpPr>
        <p:spPr>
          <a:xfrm>
            <a:off x="1489399" y="6473109"/>
            <a:ext cx="9164304" cy="369332"/>
          </a:xfrm>
          <a:prstGeom prst="rect">
            <a:avLst/>
          </a:prstGeom>
          <a:noFill/>
        </p:spPr>
        <p:txBody>
          <a:bodyPr wrap="none" rtlCol="0">
            <a:spAutoFit/>
          </a:bodyPr>
          <a:lstStyle/>
          <a:p>
            <a:r>
              <a:rPr lang="en-US" dirty="0">
                <a:solidFill>
                  <a:schemeClr val="bg1"/>
                </a:solidFill>
              </a:rPr>
              <a:t>Adapted from https://hr.ucdavis.edu/performance-appraisals/supervisor-resources/observation</a:t>
            </a:r>
          </a:p>
        </p:txBody>
      </p:sp>
    </p:spTree>
    <p:extLst>
      <p:ext uri="{BB962C8B-B14F-4D97-AF65-F5344CB8AC3E}">
        <p14:creationId xmlns:p14="http://schemas.microsoft.com/office/powerpoint/2010/main" val="31085264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1450" y="438887"/>
            <a:ext cx="9962276" cy="430887"/>
          </a:xfrm>
        </p:spPr>
        <p:txBody>
          <a:bodyPr/>
          <a:lstStyle/>
          <a:p>
            <a:r>
              <a:rPr lang="en-US" sz="2800" dirty="0" smtClean="0"/>
              <a:t>What is the biggest hurdle to meeting competency requirements?</a:t>
            </a:r>
            <a:endParaRPr lang="en-US" sz="2800"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06669" y="1561699"/>
            <a:ext cx="4329764" cy="4329764"/>
          </a:xfrm>
          <a:prstGeom prst="rect">
            <a:avLst/>
          </a:prstGeom>
        </p:spPr>
      </p:pic>
    </p:spTree>
    <p:extLst>
      <p:ext uri="{BB962C8B-B14F-4D97-AF65-F5344CB8AC3E}">
        <p14:creationId xmlns:p14="http://schemas.microsoft.com/office/powerpoint/2010/main" val="27472949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idx="1"/>
          </p:nvPr>
        </p:nvSpPr>
        <p:spPr>
          <a:xfrm>
            <a:off x="1094510" y="1194955"/>
            <a:ext cx="10289770" cy="2455159"/>
          </a:xfrm>
          <a:prstGeom prst="rect">
            <a:avLst/>
          </a:prstGeom>
        </p:spPr>
        <p:txBody>
          <a:bodyPr wrap="square">
            <a:spAutoFit/>
          </a:bodyPr>
          <a:lstStyle/>
          <a:p>
            <a:pPr>
              <a:spcAft>
                <a:spcPts val="600"/>
              </a:spcAft>
            </a:pPr>
            <a:r>
              <a:rPr lang="en-US" sz="2400" dirty="0"/>
              <a:t>• To schedule a time to meet with DSPs once they have received training, to talk about the specific topics </a:t>
            </a:r>
          </a:p>
          <a:p>
            <a:pPr>
              <a:spcAft>
                <a:spcPts val="600"/>
              </a:spcAft>
            </a:pPr>
            <a:endParaRPr lang="en-US" sz="2400" dirty="0"/>
          </a:p>
          <a:p>
            <a:pPr>
              <a:spcAft>
                <a:spcPts val="600"/>
              </a:spcAft>
            </a:pPr>
            <a:r>
              <a:rPr lang="en-US" sz="2400" dirty="0"/>
              <a:t>• To be prepared to answer questions and explain how principles and values are supported by your agency and the work they will be doing </a:t>
            </a:r>
          </a:p>
          <a:p>
            <a:endParaRPr lang="en-US" sz="2454" dirty="0"/>
          </a:p>
        </p:txBody>
      </p:sp>
      <p:pic>
        <p:nvPicPr>
          <p:cNvPr id="2" name="Picture 1"/>
          <p:cNvPicPr>
            <a:picLocks noChangeAspect="1"/>
          </p:cNvPicPr>
          <p:nvPr/>
        </p:nvPicPr>
        <p:blipFill>
          <a:blip r:embed="rId3"/>
          <a:stretch>
            <a:fillRect/>
          </a:stretch>
        </p:blipFill>
        <p:spPr>
          <a:xfrm>
            <a:off x="2960161" y="3255818"/>
            <a:ext cx="5883563" cy="3602182"/>
          </a:xfrm>
          <a:prstGeom prst="rect">
            <a:avLst/>
          </a:prstGeom>
          <a:ln w="12700">
            <a:noFill/>
          </a:ln>
          <a:effectLst/>
        </p:spPr>
      </p:pic>
      <p:sp>
        <p:nvSpPr>
          <p:cNvPr id="6" name="Title 3"/>
          <p:cNvSpPr>
            <a:spLocks noGrp="1"/>
          </p:cNvSpPr>
          <p:nvPr>
            <p:ph type="title"/>
          </p:nvPr>
        </p:nvSpPr>
        <p:spPr>
          <a:xfrm>
            <a:off x="626348" y="301727"/>
            <a:ext cx="8217376" cy="629596"/>
          </a:xfrm>
          <a:prstGeom prst="rect">
            <a:avLst/>
          </a:prstGeom>
        </p:spPr>
        <p:txBody>
          <a:bodyPr wrap="square">
            <a:spAutoFit/>
          </a:bodyPr>
          <a:lstStyle/>
          <a:p>
            <a:pPr>
              <a:lnSpc>
                <a:spcPct val="125000"/>
              </a:lnSpc>
            </a:pPr>
            <a:r>
              <a:rPr lang="en-US" sz="3273" dirty="0">
                <a:latin typeface="Calibri" panose="020F0502020204030204" pitchFamily="34" charset="0"/>
              </a:rPr>
              <a:t>What are expectations of a supervisor?</a:t>
            </a:r>
          </a:p>
        </p:txBody>
      </p:sp>
    </p:spTree>
    <p:extLst>
      <p:ext uri="{BB962C8B-B14F-4D97-AF65-F5344CB8AC3E}">
        <p14:creationId xmlns:p14="http://schemas.microsoft.com/office/powerpoint/2010/main" val="11203744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animEffect transition="in" filter="fade">
                                      <p:cBhvr>
                                        <p:cTn id="12"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idx="1"/>
          </p:nvPr>
        </p:nvSpPr>
        <p:spPr>
          <a:xfrm>
            <a:off x="1343892" y="1194954"/>
            <a:ext cx="9919854" cy="2378215"/>
          </a:xfrm>
          <a:prstGeom prst="rect">
            <a:avLst/>
          </a:prstGeom>
        </p:spPr>
        <p:txBody>
          <a:bodyPr wrap="square">
            <a:spAutoFit/>
          </a:bodyPr>
          <a:lstStyle/>
          <a:p>
            <a:pPr>
              <a:spcAft>
                <a:spcPts val="600"/>
              </a:spcAft>
            </a:pPr>
            <a:r>
              <a:rPr lang="en-US" sz="2400" dirty="0"/>
              <a:t>• </a:t>
            </a:r>
            <a:r>
              <a:rPr lang="en-US" sz="2400" b="1" dirty="0"/>
              <a:t>In DBHDS Licensed Services </a:t>
            </a:r>
            <a:r>
              <a:rPr lang="en-US" sz="2400" b="1" u="sng" dirty="0"/>
              <a:t>only</a:t>
            </a:r>
            <a:r>
              <a:rPr lang="en-US" sz="2400" b="1" dirty="0"/>
              <a:t>:</a:t>
            </a:r>
          </a:p>
          <a:p>
            <a:pPr>
              <a:spcAft>
                <a:spcPts val="600"/>
              </a:spcAft>
            </a:pPr>
            <a:r>
              <a:rPr lang="en-US" sz="2400" dirty="0" smtClean="0"/>
              <a:t>	-</a:t>
            </a:r>
            <a:r>
              <a:rPr lang="en-US" sz="2400" dirty="0"/>
              <a:t>Complete and maintain a copy of the required </a:t>
            </a:r>
            <a:r>
              <a:rPr lang="en-US" sz="2400" dirty="0" smtClean="0"/>
              <a:t>Advanced 	Competencies </a:t>
            </a:r>
            <a:r>
              <a:rPr lang="en-US" sz="2400" dirty="0"/>
              <a:t>documents signed by the </a:t>
            </a:r>
            <a:r>
              <a:rPr lang="en-US" sz="2400" dirty="0" smtClean="0"/>
              <a:t>agency </a:t>
            </a:r>
            <a:r>
              <a:rPr lang="en-US" sz="2400" dirty="0"/>
              <a:t>director or </a:t>
            </a:r>
            <a:r>
              <a:rPr lang="en-US" sz="2400" dirty="0" smtClean="0"/>
              <a:t>	designee </a:t>
            </a:r>
            <a:r>
              <a:rPr lang="en-US" sz="2400" dirty="0"/>
              <a:t>for individuals assigned </a:t>
            </a:r>
            <a:r>
              <a:rPr lang="en-US" sz="2400" dirty="0" smtClean="0"/>
              <a:t>a tier </a:t>
            </a:r>
            <a:r>
              <a:rPr lang="en-US" sz="2400" dirty="0"/>
              <a:t>4 based on their </a:t>
            </a:r>
            <a:r>
              <a:rPr lang="en-US" sz="2400" dirty="0" smtClean="0"/>
              <a:t>Supports 	Intensity </a:t>
            </a:r>
            <a:r>
              <a:rPr lang="en-US" sz="2400" dirty="0"/>
              <a:t>Scale SIS© </a:t>
            </a:r>
          </a:p>
          <a:p>
            <a:endParaRPr lang="en-US" sz="2454" dirty="0"/>
          </a:p>
        </p:txBody>
      </p:sp>
      <p:sp>
        <p:nvSpPr>
          <p:cNvPr id="6" name="Title 3"/>
          <p:cNvSpPr>
            <a:spLocks noGrp="1"/>
          </p:cNvSpPr>
          <p:nvPr>
            <p:ph type="title"/>
          </p:nvPr>
        </p:nvSpPr>
        <p:spPr>
          <a:xfrm>
            <a:off x="626348" y="301727"/>
            <a:ext cx="8217376" cy="629596"/>
          </a:xfrm>
          <a:prstGeom prst="rect">
            <a:avLst/>
          </a:prstGeom>
        </p:spPr>
        <p:txBody>
          <a:bodyPr wrap="square">
            <a:spAutoFit/>
          </a:bodyPr>
          <a:lstStyle/>
          <a:p>
            <a:pPr>
              <a:lnSpc>
                <a:spcPct val="125000"/>
              </a:lnSpc>
            </a:pPr>
            <a:r>
              <a:rPr lang="en-US" sz="3273" dirty="0">
                <a:latin typeface="Calibri" panose="020F0502020204030204" pitchFamily="34" charset="0"/>
              </a:rPr>
              <a:t>What are expectations of a supervisor?</a:t>
            </a: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08602" y="3241312"/>
            <a:ext cx="5035122" cy="3353451"/>
          </a:xfrm>
          <a:prstGeom prst="rect">
            <a:avLst/>
          </a:prstGeom>
          <a:ln w="12700">
            <a:solidFill>
              <a:schemeClr val="tx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763601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1510" y="438887"/>
            <a:ext cx="9237172" cy="503664"/>
          </a:xfrm>
        </p:spPr>
        <p:txBody>
          <a:bodyPr/>
          <a:lstStyle/>
          <a:p>
            <a:r>
              <a:rPr lang="en-US" sz="3273" dirty="0"/>
              <a:t>Orientation Manual and Training Slides</a:t>
            </a:r>
          </a:p>
        </p:txBody>
      </p:sp>
      <p:sp>
        <p:nvSpPr>
          <p:cNvPr id="3" name="Text Placeholder 2"/>
          <p:cNvSpPr>
            <a:spLocks noGrp="1"/>
          </p:cNvSpPr>
          <p:nvPr>
            <p:ph type="body" idx="1"/>
          </p:nvPr>
        </p:nvSpPr>
        <p:spPr>
          <a:xfrm>
            <a:off x="651510" y="1194955"/>
            <a:ext cx="10847763" cy="4708981"/>
          </a:xfrm>
        </p:spPr>
        <p:txBody>
          <a:bodyPr/>
          <a:lstStyle/>
          <a:p>
            <a:r>
              <a:rPr lang="en-US" sz="2400" dirty="0"/>
              <a:t>The Orientation Manual was designed: </a:t>
            </a:r>
            <a:endParaRPr lang="en-US" sz="2400" dirty="0" smtClean="0"/>
          </a:p>
          <a:p>
            <a:endParaRPr lang="en-US" sz="2400" dirty="0"/>
          </a:p>
          <a:p>
            <a:pPr marL="389649" indent="-389649">
              <a:buFont typeface="Arial" panose="020B0604020202020204" pitchFamily="34" charset="0"/>
              <a:buChar char="•"/>
            </a:pPr>
            <a:r>
              <a:rPr lang="en-US" sz="2400" dirty="0"/>
              <a:t>To outline the current values and best practices associated with providing Developmental Disability Waiver services and supports </a:t>
            </a:r>
          </a:p>
          <a:p>
            <a:endParaRPr lang="en-US" sz="2400" dirty="0"/>
          </a:p>
          <a:p>
            <a:pPr marL="389649" indent="-389649">
              <a:buFont typeface="Arial" panose="020B0604020202020204" pitchFamily="34" charset="0"/>
              <a:buChar char="•"/>
            </a:pPr>
            <a:r>
              <a:rPr lang="en-US" sz="2400" dirty="0"/>
              <a:t>To provide DSPs and supervisors with practical tips on how to apply these values and better support individuals with intellectual and other disabilities </a:t>
            </a:r>
          </a:p>
          <a:p>
            <a:endParaRPr lang="en-US" sz="2400" dirty="0"/>
          </a:p>
          <a:p>
            <a:pPr marL="389649" indent="-389649">
              <a:buFont typeface="Arial" panose="020B0604020202020204" pitchFamily="34" charset="0"/>
              <a:buChar char="•"/>
            </a:pPr>
            <a:r>
              <a:rPr lang="en-US" sz="2400" dirty="0"/>
              <a:t>To prepare DSPs and supervisors who come with varying degrees of experience, for the work ahead of them </a:t>
            </a:r>
          </a:p>
          <a:p>
            <a:endParaRPr lang="en-US" sz="2400" dirty="0"/>
          </a:p>
          <a:p>
            <a:pPr marL="389649" indent="-389649">
              <a:buFont typeface="Arial" panose="020B0604020202020204" pitchFamily="34" charset="0"/>
              <a:buChar char="•"/>
            </a:pPr>
            <a:r>
              <a:rPr lang="en-US" sz="2400" dirty="0"/>
              <a:t>To promote person-centered service delivery </a:t>
            </a:r>
          </a:p>
          <a:p>
            <a:endParaRPr lang="en-US" dirty="0"/>
          </a:p>
        </p:txBody>
      </p:sp>
      <p:sp>
        <p:nvSpPr>
          <p:cNvPr id="4" name="TextBox 3"/>
          <p:cNvSpPr txBox="1"/>
          <p:nvPr/>
        </p:nvSpPr>
        <p:spPr>
          <a:xfrm>
            <a:off x="1816597" y="5808854"/>
            <a:ext cx="8517588" cy="523220"/>
          </a:xfrm>
          <a:prstGeom prst="rect">
            <a:avLst/>
          </a:prstGeom>
          <a:noFill/>
        </p:spPr>
        <p:txBody>
          <a:bodyPr wrap="none" rtlCol="0">
            <a:spAutoFit/>
          </a:bodyPr>
          <a:lstStyle/>
          <a:p>
            <a:r>
              <a:rPr lang="en-US" sz="2800" dirty="0">
                <a:solidFill>
                  <a:srgbClr val="000000"/>
                </a:solidFill>
                <a:latin typeface="Calibri" panose="020F0502020204030204" pitchFamily="34" charset="0"/>
                <a:hlinkClick r:id="rId3"/>
              </a:rPr>
              <a:t>https://partnership.vcu.edu/DSP_orientation/index.html </a:t>
            </a:r>
            <a:endParaRPr lang="en-US" sz="2800" dirty="0">
              <a:solidFill>
                <a:srgbClr val="000000"/>
              </a:solidFill>
              <a:latin typeface="Calibri" panose="020F0502020204030204" pitchFamily="34" charset="0"/>
            </a:endParaRPr>
          </a:p>
        </p:txBody>
      </p:sp>
    </p:spTree>
    <p:extLst>
      <p:ext uri="{BB962C8B-B14F-4D97-AF65-F5344CB8AC3E}">
        <p14:creationId xmlns:p14="http://schemas.microsoft.com/office/powerpoint/2010/main" val="27780716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1" y="438887"/>
            <a:ext cx="9260031" cy="503664"/>
          </a:xfrm>
        </p:spPr>
        <p:txBody>
          <a:bodyPr/>
          <a:lstStyle/>
          <a:p>
            <a:r>
              <a:rPr lang="en-US" sz="3273" dirty="0"/>
              <a:t>Orientation Manual and Training Slides</a:t>
            </a:r>
          </a:p>
        </p:txBody>
      </p:sp>
      <p:sp>
        <p:nvSpPr>
          <p:cNvPr id="3" name="Text Placeholder 2"/>
          <p:cNvSpPr>
            <a:spLocks noGrp="1"/>
          </p:cNvSpPr>
          <p:nvPr>
            <p:ph type="body" idx="1"/>
          </p:nvPr>
        </p:nvSpPr>
        <p:spPr>
          <a:xfrm>
            <a:off x="628651" y="1194955"/>
            <a:ext cx="10039350" cy="3339376"/>
          </a:xfrm>
        </p:spPr>
        <p:txBody>
          <a:bodyPr/>
          <a:lstStyle/>
          <a:p>
            <a:r>
              <a:rPr lang="en-US" sz="2400" dirty="0"/>
              <a:t>The Orientation Manual Test is divided across the six areas contained in the DSP Orientation Manual: </a:t>
            </a:r>
          </a:p>
          <a:p>
            <a:endParaRPr lang="en-US" sz="2400" dirty="0"/>
          </a:p>
          <a:p>
            <a:pPr marL="389649" indent="-389649">
              <a:spcAft>
                <a:spcPts val="600"/>
              </a:spcAft>
              <a:buFont typeface="Arial" panose="020B0604020202020204" pitchFamily="34" charset="0"/>
              <a:buChar char="•"/>
            </a:pPr>
            <a:r>
              <a:rPr lang="en-US" sz="2000" dirty="0"/>
              <a:t>Section I: The Values that Support Life in the Community </a:t>
            </a:r>
          </a:p>
          <a:p>
            <a:pPr marL="389649" indent="-389649">
              <a:spcAft>
                <a:spcPts val="600"/>
              </a:spcAft>
              <a:buFont typeface="Arial" panose="020B0604020202020204" pitchFamily="34" charset="0"/>
              <a:buChar char="•"/>
            </a:pPr>
            <a:r>
              <a:rPr lang="en-US" sz="2000" dirty="0"/>
              <a:t>Section II: Introduction to Developmental Disabilities </a:t>
            </a:r>
          </a:p>
          <a:p>
            <a:pPr marL="389649" indent="-389649">
              <a:spcAft>
                <a:spcPts val="600"/>
              </a:spcAft>
              <a:buFont typeface="Arial" panose="020B0604020202020204" pitchFamily="34" charset="0"/>
              <a:buChar char="•"/>
            </a:pPr>
            <a:r>
              <a:rPr lang="en-US" sz="2000" dirty="0"/>
              <a:t>Section III: Waivers for People with Developmental Disabilities </a:t>
            </a:r>
          </a:p>
          <a:p>
            <a:pPr marL="389649" indent="-389649">
              <a:spcAft>
                <a:spcPts val="600"/>
              </a:spcAft>
              <a:buFont typeface="Arial" panose="020B0604020202020204" pitchFamily="34" charset="0"/>
              <a:buChar char="•"/>
            </a:pPr>
            <a:r>
              <a:rPr lang="en-US" sz="2000" dirty="0"/>
              <a:t>Section IV: Communication </a:t>
            </a:r>
          </a:p>
          <a:p>
            <a:pPr marL="389649" indent="-389649">
              <a:spcAft>
                <a:spcPts val="600"/>
              </a:spcAft>
              <a:buFont typeface="Arial" panose="020B0604020202020204" pitchFamily="34" charset="0"/>
              <a:buChar char="•"/>
            </a:pPr>
            <a:r>
              <a:rPr lang="en-US" sz="2000" dirty="0"/>
              <a:t>Section V: Positive Behavioral </a:t>
            </a:r>
            <a:r>
              <a:rPr lang="en-US" sz="2000" dirty="0" smtClean="0"/>
              <a:t>Support </a:t>
            </a:r>
            <a:endParaRPr lang="en-US" sz="2000" dirty="0"/>
          </a:p>
          <a:p>
            <a:pPr marL="389649" indent="-389649">
              <a:spcAft>
                <a:spcPts val="600"/>
              </a:spcAft>
              <a:buFont typeface="Arial" panose="020B0604020202020204" pitchFamily="34" charset="0"/>
              <a:buChar char="•"/>
            </a:pPr>
            <a:r>
              <a:rPr lang="en-US" sz="2000" dirty="0"/>
              <a:t>Section VI: Health and Safety </a:t>
            </a:r>
          </a:p>
        </p:txBody>
      </p:sp>
      <p:pic>
        <p:nvPicPr>
          <p:cNvPr id="4" name="Picture 3"/>
          <p:cNvPicPr>
            <a:picLocks noChangeAspect="1"/>
          </p:cNvPicPr>
          <p:nvPr/>
        </p:nvPicPr>
        <p:blipFill>
          <a:blip r:embed="rId3"/>
          <a:stretch>
            <a:fillRect/>
          </a:stretch>
        </p:blipFill>
        <p:spPr>
          <a:xfrm>
            <a:off x="7347429" y="3380509"/>
            <a:ext cx="4785244" cy="3343421"/>
          </a:xfrm>
          <a:prstGeom prst="rect">
            <a:avLst/>
          </a:prstGeom>
          <a:ln w="19050">
            <a:solidFill>
              <a:schemeClr val="tx1"/>
            </a:solidFill>
          </a:ln>
          <a:effectLst>
            <a:reflection blurRad="6350" stA="52000" endA="300" endPos="35000" dir="5400000" sy="-100000" algn="bl" rotWithShape="0"/>
          </a:effectLst>
        </p:spPr>
      </p:pic>
      <p:sp>
        <p:nvSpPr>
          <p:cNvPr id="6" name="TextBox 5"/>
          <p:cNvSpPr txBox="1"/>
          <p:nvPr/>
        </p:nvSpPr>
        <p:spPr>
          <a:xfrm>
            <a:off x="30939" y="5398298"/>
            <a:ext cx="7316490" cy="461665"/>
          </a:xfrm>
          <a:prstGeom prst="rect">
            <a:avLst/>
          </a:prstGeom>
          <a:noFill/>
        </p:spPr>
        <p:txBody>
          <a:bodyPr wrap="none" rtlCol="0">
            <a:spAutoFit/>
          </a:bodyPr>
          <a:lstStyle/>
          <a:p>
            <a:r>
              <a:rPr lang="en-US" sz="2400" dirty="0">
                <a:solidFill>
                  <a:srgbClr val="000000"/>
                </a:solidFill>
                <a:latin typeface="Calibri" panose="020F0502020204030204" pitchFamily="34" charset="0"/>
                <a:hlinkClick r:id="rId4"/>
              </a:rPr>
              <a:t>https://partnership.vcu.edu/DSP_orientation/index.html </a:t>
            </a:r>
            <a:endParaRPr lang="en-US" sz="2400" dirty="0">
              <a:solidFill>
                <a:srgbClr val="000000"/>
              </a:solidFill>
              <a:latin typeface="Calibri" panose="020F0502020204030204" pitchFamily="34" charset="0"/>
            </a:endParaRPr>
          </a:p>
        </p:txBody>
      </p:sp>
    </p:spTree>
    <p:extLst>
      <p:ext uri="{BB962C8B-B14F-4D97-AF65-F5344CB8AC3E}">
        <p14:creationId xmlns:p14="http://schemas.microsoft.com/office/powerpoint/2010/main" val="34799560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Assurances</a:t>
            </a:r>
            <a:endParaRPr lang="en-US" dirty="0"/>
          </a:p>
        </p:txBody>
      </p:sp>
      <p:sp>
        <p:nvSpPr>
          <p:cNvPr id="3" name="Text Placeholder 2"/>
          <p:cNvSpPr>
            <a:spLocks noGrp="1"/>
          </p:cNvSpPr>
          <p:nvPr>
            <p:ph type="body" idx="1"/>
          </p:nvPr>
        </p:nvSpPr>
        <p:spPr>
          <a:xfrm>
            <a:off x="900544" y="1194954"/>
            <a:ext cx="10321637" cy="3847207"/>
          </a:xfrm>
        </p:spPr>
        <p:txBody>
          <a:bodyPr/>
          <a:lstStyle/>
          <a:p>
            <a:pPr marL="389649" indent="-389649">
              <a:spcAft>
                <a:spcPts val="600"/>
              </a:spcAft>
              <a:buFont typeface="Wingdings" panose="05000000000000000000" pitchFamily="2" charset="2"/>
              <a:buChar char="ü"/>
            </a:pPr>
            <a:r>
              <a:rPr lang="en-US" sz="2400" dirty="0"/>
              <a:t>Confirms that DSP and DSP Supervisor have met the competency-based requirements and passed the Orientation Manual Test with at least 80% success prior to providing reimbursable supports in the absence of other staff who have met requirements.</a:t>
            </a:r>
          </a:p>
          <a:p>
            <a:pPr>
              <a:spcAft>
                <a:spcPts val="600"/>
              </a:spcAft>
            </a:pPr>
            <a:endParaRPr lang="en-US" sz="2400" dirty="0"/>
          </a:p>
          <a:p>
            <a:pPr marL="389649" indent="-389649">
              <a:spcAft>
                <a:spcPts val="600"/>
              </a:spcAft>
              <a:buFont typeface="Wingdings" panose="05000000000000000000" pitchFamily="2" charset="2"/>
              <a:buChar char="ü"/>
            </a:pPr>
            <a:r>
              <a:rPr lang="en-US" sz="2400" kern="1200" dirty="0">
                <a:solidFill>
                  <a:schemeClr val="tx1"/>
                </a:solidFill>
              </a:rPr>
              <a:t>Confirms the receipt of instruction in the characteristics of developmental disabilities and Virginia’s DD Waivers, person-centeredness, positive behavioral supports, effective communication, DBHDS-identified health risks and the appropriate interventions, and best practices in the support of individuals with developmental disabilities. </a:t>
            </a:r>
            <a:endParaRPr lang="en-US" sz="2400" dirty="0"/>
          </a:p>
        </p:txBody>
      </p:sp>
      <p:sp>
        <p:nvSpPr>
          <p:cNvPr id="4" name="TextBox 3"/>
          <p:cNvSpPr txBox="1"/>
          <p:nvPr/>
        </p:nvSpPr>
        <p:spPr>
          <a:xfrm>
            <a:off x="457200" y="5388410"/>
            <a:ext cx="10972800" cy="461665"/>
          </a:xfrm>
          <a:prstGeom prst="rect">
            <a:avLst/>
          </a:prstGeom>
          <a:noFill/>
        </p:spPr>
        <p:txBody>
          <a:bodyPr wrap="square" rtlCol="0">
            <a:spAutoFit/>
          </a:bodyPr>
          <a:lstStyle/>
          <a:p>
            <a:pPr algn="ctr"/>
            <a:r>
              <a:rPr lang="en-US" sz="2400" dirty="0">
                <a:hlinkClick r:id="rId3"/>
              </a:rPr>
              <a:t>https://partnership.vcu.edu/DSP_orientation/Competencies-Assurances-Tests.html</a:t>
            </a:r>
            <a:endParaRPr lang="en-US" sz="2400" dirty="0"/>
          </a:p>
        </p:txBody>
      </p:sp>
    </p:spTree>
    <p:extLst>
      <p:ext uri="{BB962C8B-B14F-4D97-AF65-F5344CB8AC3E}">
        <p14:creationId xmlns:p14="http://schemas.microsoft.com/office/powerpoint/2010/main" val="40796490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Assurances</a:t>
            </a:r>
            <a:endParaRPr lang="en-US" dirty="0"/>
          </a:p>
        </p:txBody>
      </p:sp>
      <p:sp>
        <p:nvSpPr>
          <p:cNvPr id="3" name="Text Placeholder 2"/>
          <p:cNvSpPr>
            <a:spLocks noGrp="1"/>
          </p:cNvSpPr>
          <p:nvPr>
            <p:ph type="body" idx="1"/>
          </p:nvPr>
        </p:nvSpPr>
        <p:spPr>
          <a:xfrm>
            <a:off x="1025236" y="1194955"/>
            <a:ext cx="10169237" cy="1133002"/>
          </a:xfrm>
        </p:spPr>
        <p:txBody>
          <a:bodyPr/>
          <a:lstStyle/>
          <a:p>
            <a:pPr marL="194824" indent="-194824">
              <a:buFont typeface="Arial" panose="020B0604020202020204" pitchFamily="34" charset="0"/>
              <a:buChar char="•"/>
            </a:pPr>
            <a:r>
              <a:rPr lang="en-US" sz="2400" kern="1200" dirty="0">
                <a:solidFill>
                  <a:schemeClr val="tx1"/>
                </a:solidFill>
              </a:rPr>
              <a:t>Assurance documents are specific to agency role. There are two versions and DSPs and DSP supervisors complete the version that matches their role within the organization. </a:t>
            </a:r>
            <a:endParaRPr lang="en-US" sz="2400" dirty="0"/>
          </a:p>
        </p:txBody>
      </p:sp>
      <p:pic>
        <p:nvPicPr>
          <p:cNvPr id="4" name="Picture 3"/>
          <p:cNvPicPr>
            <a:picLocks noChangeAspect="1"/>
          </p:cNvPicPr>
          <p:nvPr/>
        </p:nvPicPr>
        <p:blipFill>
          <a:blip r:embed="rId3"/>
          <a:stretch>
            <a:fillRect/>
          </a:stretch>
        </p:blipFill>
        <p:spPr>
          <a:xfrm>
            <a:off x="0" y="2571791"/>
            <a:ext cx="3306754" cy="4017165"/>
          </a:xfrm>
          <a:prstGeom prst="rect">
            <a:avLst/>
          </a:prstGeom>
          <a:ln w="12700">
            <a:solidFill>
              <a:schemeClr val="tx1"/>
            </a:solidFill>
          </a:ln>
          <a:effectLst>
            <a:outerShdw blurRad="76200" dir="13500000" sy="23000" kx="1200000" algn="br" rotWithShape="0">
              <a:prstClr val="black">
                <a:alpha val="20000"/>
              </a:prstClr>
            </a:outerShdw>
            <a:reflection blurRad="6350" stA="50000" endA="275" endPos="40000" dist="101600" dir="5400000" sy="-100000" algn="bl" rotWithShape="0"/>
          </a:effectLst>
          <a:scene3d>
            <a:camera prst="perspectiveContrastingRightFacing"/>
            <a:lightRig rig="threePt" dir="t"/>
          </a:scene3d>
          <a:sp3d>
            <a:bevelT/>
          </a:sp3d>
        </p:spPr>
      </p:pic>
      <p:pic>
        <p:nvPicPr>
          <p:cNvPr id="5" name="Picture 4"/>
          <p:cNvPicPr>
            <a:picLocks noChangeAspect="1"/>
          </p:cNvPicPr>
          <p:nvPr/>
        </p:nvPicPr>
        <p:blipFill>
          <a:blip r:embed="rId4"/>
          <a:stretch>
            <a:fillRect/>
          </a:stretch>
        </p:blipFill>
        <p:spPr>
          <a:xfrm>
            <a:off x="8718991" y="2571790"/>
            <a:ext cx="3473009" cy="4017165"/>
          </a:xfrm>
          <a:prstGeom prst="rect">
            <a:avLst/>
          </a:prstGeom>
          <a:ln w="12700">
            <a:solidFill>
              <a:schemeClr val="tx1"/>
            </a:solidFill>
          </a:ln>
          <a:effectLst>
            <a:outerShdw blurRad="76200" dir="18900000" sy="23000" kx="-1200000" algn="bl" rotWithShape="0">
              <a:prstClr val="black">
                <a:alpha val="20000"/>
              </a:prstClr>
            </a:outerShdw>
            <a:reflection blurRad="6350" stA="50000" endA="275" endPos="40000" dist="101600" dir="5400000" sy="-100000" algn="bl" rotWithShape="0"/>
          </a:effectLst>
          <a:scene3d>
            <a:camera prst="perspectiveContrastingLeftFacing"/>
            <a:lightRig rig="threePt" dir="t"/>
          </a:scene3d>
          <a:sp3d>
            <a:bevelT/>
          </a:sp3d>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999715" y="2909455"/>
            <a:ext cx="4267751" cy="2847390"/>
          </a:xfrm>
          <a:prstGeom prst="rect">
            <a:avLst/>
          </a:prstGeom>
        </p:spPr>
      </p:pic>
      <p:sp>
        <p:nvSpPr>
          <p:cNvPr id="7" name="TextBox 6"/>
          <p:cNvSpPr txBox="1"/>
          <p:nvPr/>
        </p:nvSpPr>
        <p:spPr>
          <a:xfrm>
            <a:off x="1967344" y="1958625"/>
            <a:ext cx="10972800" cy="369332"/>
          </a:xfrm>
          <a:prstGeom prst="rect">
            <a:avLst/>
          </a:prstGeom>
          <a:noFill/>
        </p:spPr>
        <p:txBody>
          <a:bodyPr wrap="square" rtlCol="0">
            <a:spAutoFit/>
          </a:bodyPr>
          <a:lstStyle/>
          <a:p>
            <a:pPr algn="ctr"/>
            <a:r>
              <a:rPr lang="en-US" dirty="0">
                <a:hlinkClick r:id="rId6"/>
              </a:rPr>
              <a:t>https://partnership.vcu.edu/DSP_orientation/Competencies-Assurances-Tests.html</a:t>
            </a:r>
            <a:endParaRPr lang="en-US" dirty="0"/>
          </a:p>
        </p:txBody>
      </p:sp>
    </p:spTree>
    <p:extLst>
      <p:ext uri="{BB962C8B-B14F-4D97-AF65-F5344CB8AC3E}">
        <p14:creationId xmlns:p14="http://schemas.microsoft.com/office/powerpoint/2010/main" val="2467296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Basic Competency Checklist</a:t>
            </a:r>
            <a:endParaRPr lang="en-US" dirty="0"/>
          </a:p>
        </p:txBody>
      </p:sp>
      <p:sp>
        <p:nvSpPr>
          <p:cNvPr id="3" name="Text Placeholder 2"/>
          <p:cNvSpPr>
            <a:spLocks noGrp="1"/>
          </p:cNvSpPr>
          <p:nvPr>
            <p:ph type="body" idx="1"/>
          </p:nvPr>
        </p:nvSpPr>
        <p:spPr>
          <a:xfrm>
            <a:off x="601450" y="1140091"/>
            <a:ext cx="11161058" cy="5047536"/>
          </a:xfrm>
        </p:spPr>
        <p:txBody>
          <a:bodyPr/>
          <a:lstStyle/>
          <a:p>
            <a:pPr>
              <a:spcAft>
                <a:spcPts val="600"/>
              </a:spcAft>
            </a:pPr>
            <a:r>
              <a:rPr lang="en-US" sz="2400" dirty="0"/>
              <a:t>All DSPs and DSP Supervisors providing the services described previously </a:t>
            </a:r>
            <a:r>
              <a:rPr lang="en-US" sz="2400" dirty="0" smtClean="0"/>
              <a:t>must:</a:t>
            </a:r>
          </a:p>
          <a:p>
            <a:pPr marL="654619" lvl="1" indent="-342900">
              <a:spcAft>
                <a:spcPts val="600"/>
              </a:spcAft>
              <a:buFont typeface="Arial" panose="020B0604020202020204" pitchFamily="34" charset="0"/>
              <a:buChar char="•"/>
            </a:pPr>
            <a:r>
              <a:rPr lang="en-US" sz="2400" dirty="0"/>
              <a:t>C</a:t>
            </a:r>
            <a:r>
              <a:rPr lang="en-US" sz="2400" dirty="0" smtClean="0"/>
              <a:t>omplete </a:t>
            </a:r>
            <a:r>
              <a:rPr lang="en-US" sz="2400" dirty="0"/>
              <a:t>an observed competency checklist </a:t>
            </a:r>
            <a:endParaRPr lang="en-US" sz="2400" dirty="0" smtClean="0"/>
          </a:p>
          <a:p>
            <a:pPr marL="654619" lvl="1" indent="-342900">
              <a:spcAft>
                <a:spcPts val="600"/>
              </a:spcAft>
              <a:buFont typeface="Arial" panose="020B0604020202020204" pitchFamily="34" charset="0"/>
              <a:buChar char="•"/>
            </a:pPr>
            <a:r>
              <a:rPr lang="en-US" sz="2400" dirty="0" smtClean="0"/>
              <a:t>Be </a:t>
            </a:r>
            <a:r>
              <a:rPr lang="en-US" sz="2400" dirty="0"/>
              <a:t>observed and documented within 180 days of </a:t>
            </a:r>
            <a:r>
              <a:rPr lang="en-US" sz="2400" dirty="0" smtClean="0"/>
              <a:t>hire</a:t>
            </a:r>
          </a:p>
          <a:p>
            <a:pPr marL="654619" lvl="1" indent="-342900">
              <a:spcAft>
                <a:spcPts val="600"/>
              </a:spcAft>
              <a:buFont typeface="Arial" panose="020B0604020202020204" pitchFamily="34" charset="0"/>
              <a:buChar char="•"/>
            </a:pPr>
            <a:r>
              <a:rPr lang="en-US" sz="2400" dirty="0" smtClean="0"/>
              <a:t>Be confirmed </a:t>
            </a:r>
            <a:r>
              <a:rPr lang="en-US" sz="2400" dirty="0"/>
              <a:t>annually </a:t>
            </a:r>
            <a:endParaRPr lang="en-US" sz="2400" dirty="0" smtClean="0"/>
          </a:p>
          <a:p>
            <a:pPr marL="654619" lvl="1" indent="-342900">
              <a:spcAft>
                <a:spcPts val="600"/>
              </a:spcAft>
              <a:buFont typeface="Arial" panose="020B0604020202020204" pitchFamily="34" charset="0"/>
              <a:buChar char="•"/>
            </a:pPr>
            <a:r>
              <a:rPr lang="en-US" sz="2400" dirty="0" smtClean="0"/>
              <a:t>Have a new </a:t>
            </a:r>
            <a:r>
              <a:rPr lang="en-US" sz="2400" dirty="0"/>
              <a:t>checklist every 5</a:t>
            </a:r>
            <a:r>
              <a:rPr lang="en-US" sz="2400" baseline="30000" dirty="0"/>
              <a:t>th</a:t>
            </a:r>
            <a:r>
              <a:rPr lang="en-US" sz="2400" dirty="0"/>
              <a:t> </a:t>
            </a:r>
            <a:r>
              <a:rPr lang="en-US" sz="2400" dirty="0" smtClean="0"/>
              <a:t>year</a:t>
            </a:r>
          </a:p>
          <a:p>
            <a:pPr lvl="1">
              <a:spcAft>
                <a:spcPts val="600"/>
              </a:spcAft>
            </a:pPr>
            <a:r>
              <a:rPr lang="en-US" sz="2400" dirty="0" smtClean="0">
                <a:solidFill>
                  <a:srgbClr val="FF0000"/>
                </a:solidFill>
              </a:rPr>
              <a:t>*Pending regulations: DSP Orientation must be completed and staff must be confirmed “competent” with Competency 3 prior to providing these supports in absence of “proficient” staff</a:t>
            </a:r>
            <a:endParaRPr lang="en-US" sz="2400" dirty="0">
              <a:solidFill>
                <a:srgbClr val="FF0000"/>
              </a:solidFill>
            </a:endParaRPr>
          </a:p>
          <a:p>
            <a:pPr>
              <a:spcAft>
                <a:spcPts val="600"/>
              </a:spcAft>
            </a:pPr>
            <a:r>
              <a:rPr lang="en-US" sz="2400" dirty="0" smtClean="0"/>
              <a:t>	1</a:t>
            </a:r>
            <a:r>
              <a:rPr lang="en-US" sz="2400" dirty="0"/>
              <a:t>. Demonstrates person-centered skills, values and </a:t>
            </a:r>
            <a:r>
              <a:rPr lang="en-US" sz="2400" dirty="0" smtClean="0"/>
              <a:t>attitudes; </a:t>
            </a:r>
            <a:endParaRPr lang="en-US" sz="2400" dirty="0"/>
          </a:p>
          <a:p>
            <a:pPr>
              <a:spcAft>
                <a:spcPts val="600"/>
              </a:spcAft>
            </a:pPr>
            <a:r>
              <a:rPr lang="en-US" sz="2400" dirty="0" smtClean="0"/>
              <a:t>	2</a:t>
            </a:r>
            <a:r>
              <a:rPr lang="en-US" sz="2400" dirty="0"/>
              <a:t>. Understands and follows service </a:t>
            </a:r>
            <a:r>
              <a:rPr lang="en-US" sz="2400" dirty="0" smtClean="0"/>
              <a:t>requirements; </a:t>
            </a:r>
            <a:r>
              <a:rPr lang="en-US" sz="2400" dirty="0"/>
              <a:t>and </a:t>
            </a:r>
          </a:p>
          <a:p>
            <a:pPr>
              <a:spcAft>
                <a:spcPts val="600"/>
              </a:spcAft>
            </a:pPr>
            <a:r>
              <a:rPr lang="en-US" sz="2400" dirty="0" smtClean="0"/>
              <a:t>	</a:t>
            </a:r>
            <a:r>
              <a:rPr lang="en-US" sz="2400" dirty="0" smtClean="0">
                <a:solidFill>
                  <a:srgbClr val="FF0000"/>
                </a:solidFill>
              </a:rPr>
              <a:t>3</a:t>
            </a:r>
            <a:r>
              <a:rPr lang="en-US" sz="2400" dirty="0">
                <a:solidFill>
                  <a:srgbClr val="FF0000"/>
                </a:solidFill>
              </a:rPr>
              <a:t>. Demonstrates abilities that improve or maintain the health and wellness of </a:t>
            </a:r>
            <a:r>
              <a:rPr lang="en-US" sz="2400" dirty="0" smtClean="0">
                <a:solidFill>
                  <a:srgbClr val="FF0000"/>
                </a:solidFill>
              </a:rPr>
              <a:t>	those they support</a:t>
            </a:r>
            <a:endParaRPr lang="en-US" sz="2400" dirty="0">
              <a:solidFill>
                <a:srgbClr val="FF0000"/>
              </a:solidFill>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856240" y="1500723"/>
            <a:ext cx="2906268" cy="1937512"/>
          </a:xfrm>
          <a:prstGeom prst="rect">
            <a:avLst/>
          </a:prstGeom>
        </p:spPr>
      </p:pic>
    </p:spTree>
    <p:extLst>
      <p:ext uri="{BB962C8B-B14F-4D97-AF65-F5344CB8AC3E}">
        <p14:creationId xmlns:p14="http://schemas.microsoft.com/office/powerpoint/2010/main" val="16579163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5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fade">
                                      <p:cBhvr>
                                        <p:cTn id="27" dur="500"/>
                                        <p:tgtEl>
                                          <p:spTgt spid="3">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6" end="6"/>
                                            </p:txEl>
                                          </p:spTgt>
                                        </p:tgtEl>
                                        <p:attrNameLst>
                                          <p:attrName>style.visibility</p:attrName>
                                        </p:attrNameLst>
                                      </p:cBhvr>
                                      <p:to>
                                        <p:strVal val="visible"/>
                                      </p:to>
                                    </p:set>
                                    <p:animEffect transition="in" filter="fade">
                                      <p:cBhvr>
                                        <p:cTn id="32" dur="500"/>
                                        <p:tgtEl>
                                          <p:spTgt spid="3">
                                            <p:txEl>
                                              <p:pRg st="6" end="6"/>
                                            </p:txEl>
                                          </p:spTgt>
                                        </p:tgtEl>
                                      </p:cBhvr>
                                    </p:animEffect>
                                  </p:childTnLst>
                                </p:cTn>
                              </p:par>
                              <p:par>
                                <p:cTn id="33" presetID="10" presetClass="entr" presetSubtype="0" fill="hold" nodeType="with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animEffect transition="in" filter="fade">
                                      <p:cBhvr>
                                        <p:cTn id="35" dur="500"/>
                                        <p:tgtEl>
                                          <p:spTgt spid="3">
                                            <p:txEl>
                                              <p:pRg st="7" end="7"/>
                                            </p:txEl>
                                          </p:spTgt>
                                        </p:tgtEl>
                                      </p:cBhvr>
                                    </p:animEffect>
                                  </p:childTnLst>
                                </p:cTn>
                              </p:par>
                              <p:par>
                                <p:cTn id="36" presetID="10" presetClass="entr" presetSubtype="0" fill="hold" nodeType="withEffect">
                                  <p:stCondLst>
                                    <p:cond delay="0"/>
                                  </p:stCondLst>
                                  <p:childTnLst>
                                    <p:set>
                                      <p:cBhvr>
                                        <p:cTn id="37" dur="1" fill="hold">
                                          <p:stCondLst>
                                            <p:cond delay="0"/>
                                          </p:stCondLst>
                                        </p:cTn>
                                        <p:tgtEl>
                                          <p:spTgt spid="3">
                                            <p:txEl>
                                              <p:pRg st="8" end="8"/>
                                            </p:txEl>
                                          </p:spTgt>
                                        </p:tgtEl>
                                        <p:attrNameLst>
                                          <p:attrName>style.visibility</p:attrName>
                                        </p:attrNameLst>
                                      </p:cBhvr>
                                      <p:to>
                                        <p:strVal val="visible"/>
                                      </p:to>
                                    </p:set>
                                    <p:animEffect transition="in" filter="fade">
                                      <p:cBhvr>
                                        <p:cTn id="38"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Basic Competency Checklist</a:t>
            </a:r>
            <a:endParaRPr lang="en-US" dirty="0"/>
          </a:p>
        </p:txBody>
      </p:sp>
      <p:sp>
        <p:nvSpPr>
          <p:cNvPr id="3" name="Text Placeholder 2"/>
          <p:cNvSpPr>
            <a:spLocks noGrp="1"/>
          </p:cNvSpPr>
          <p:nvPr>
            <p:ph type="body" idx="1"/>
          </p:nvPr>
        </p:nvSpPr>
        <p:spPr>
          <a:xfrm>
            <a:off x="601450" y="1194955"/>
            <a:ext cx="10786985" cy="1664558"/>
          </a:xfrm>
        </p:spPr>
        <p:txBody>
          <a:bodyPr/>
          <a:lstStyle/>
          <a:p>
            <a:pPr marL="389649" indent="-389649">
              <a:spcAft>
                <a:spcPts val="600"/>
              </a:spcAft>
              <a:buFont typeface="Arial" panose="020B0604020202020204" pitchFamily="34" charset="0"/>
              <a:buChar char="•"/>
            </a:pPr>
            <a:r>
              <a:rPr lang="en-US" sz="2454" dirty="0"/>
              <a:t>These competencies and the type of related training are documented on the standard checklist (DMAS #P241a).  </a:t>
            </a:r>
          </a:p>
          <a:p>
            <a:pPr marL="389649" indent="-389649">
              <a:spcAft>
                <a:spcPts val="600"/>
              </a:spcAft>
              <a:buFont typeface="Arial" panose="020B0604020202020204" pitchFamily="34" charset="0"/>
              <a:buChar char="•"/>
            </a:pPr>
            <a:r>
              <a:rPr lang="en-US" sz="2454" dirty="0"/>
              <a:t>DSPs </a:t>
            </a:r>
            <a:r>
              <a:rPr lang="en-US" sz="2454" dirty="0" smtClean="0"/>
              <a:t>are </a:t>
            </a:r>
            <a:r>
              <a:rPr lang="en-US" sz="2454" dirty="0"/>
              <a:t>observed by DSP </a:t>
            </a:r>
            <a:r>
              <a:rPr lang="en-US" sz="2454" dirty="0" smtClean="0"/>
              <a:t>Supervisors</a:t>
            </a:r>
          </a:p>
          <a:p>
            <a:pPr marL="389649" indent="-389649">
              <a:spcAft>
                <a:spcPts val="600"/>
              </a:spcAft>
              <a:buFont typeface="Arial" panose="020B0604020202020204" pitchFamily="34" charset="0"/>
              <a:buChar char="•"/>
            </a:pPr>
            <a:r>
              <a:rPr lang="en-US" sz="2454" dirty="0" smtClean="0"/>
              <a:t>DSP Supervisors </a:t>
            </a:r>
            <a:r>
              <a:rPr lang="en-US" sz="2454" dirty="0"/>
              <a:t>are observed by the Agency Director or designee.</a:t>
            </a:r>
          </a:p>
        </p:txBody>
      </p:sp>
      <p:pic>
        <p:nvPicPr>
          <p:cNvPr id="4" name="Picture 3"/>
          <p:cNvPicPr>
            <a:picLocks noChangeAspect="1"/>
          </p:cNvPicPr>
          <p:nvPr/>
        </p:nvPicPr>
        <p:blipFill>
          <a:blip r:embed="rId3"/>
          <a:stretch>
            <a:fillRect/>
          </a:stretch>
        </p:blipFill>
        <p:spPr>
          <a:xfrm>
            <a:off x="1726809" y="3311236"/>
            <a:ext cx="8445891" cy="3546764"/>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sp>
        <p:nvSpPr>
          <p:cNvPr id="5" name="TextBox 4"/>
          <p:cNvSpPr txBox="1"/>
          <p:nvPr/>
        </p:nvSpPr>
        <p:spPr>
          <a:xfrm>
            <a:off x="374235" y="2972682"/>
            <a:ext cx="11817765" cy="338554"/>
          </a:xfrm>
          <a:prstGeom prst="rect">
            <a:avLst/>
          </a:prstGeom>
          <a:noFill/>
        </p:spPr>
        <p:txBody>
          <a:bodyPr wrap="square" rtlCol="0">
            <a:spAutoFit/>
          </a:bodyPr>
          <a:lstStyle/>
          <a:p>
            <a:r>
              <a:rPr lang="en-US" sz="1600" dirty="0">
                <a:solidFill>
                  <a:srgbClr val="FF0000"/>
                </a:solidFill>
              </a:rPr>
              <a:t>The current </a:t>
            </a:r>
            <a:r>
              <a:rPr lang="en-US" sz="1600" dirty="0" smtClean="0">
                <a:solidFill>
                  <a:srgbClr val="FF0000"/>
                </a:solidFill>
              </a:rPr>
              <a:t>forms (2016) </a:t>
            </a:r>
            <a:r>
              <a:rPr lang="en-US" sz="1600" dirty="0">
                <a:solidFill>
                  <a:srgbClr val="FF0000"/>
                </a:solidFill>
              </a:rPr>
              <a:t>are available on the DMAS website.  The March 2020 checklist is optional for use until regulations are finalized.</a:t>
            </a:r>
          </a:p>
        </p:txBody>
      </p:sp>
    </p:spTree>
    <p:extLst>
      <p:ext uri="{BB962C8B-B14F-4D97-AF65-F5344CB8AC3E}">
        <p14:creationId xmlns:p14="http://schemas.microsoft.com/office/powerpoint/2010/main" val="41521254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Basic Competency Checklist</a:t>
            </a:r>
            <a:endParaRPr lang="en-US" dirty="0"/>
          </a:p>
        </p:txBody>
      </p:sp>
      <p:sp>
        <p:nvSpPr>
          <p:cNvPr id="3" name="Text Placeholder 2"/>
          <p:cNvSpPr>
            <a:spLocks noGrp="1"/>
          </p:cNvSpPr>
          <p:nvPr>
            <p:ph type="body" idx="1"/>
          </p:nvPr>
        </p:nvSpPr>
        <p:spPr>
          <a:xfrm>
            <a:off x="601450" y="1144021"/>
            <a:ext cx="10856259" cy="5229445"/>
          </a:xfrm>
        </p:spPr>
        <p:txBody>
          <a:bodyPr/>
          <a:lstStyle/>
          <a:p>
            <a:r>
              <a:rPr lang="en-US" sz="2400" b="1" dirty="0"/>
              <a:t>Levels of ability recorded on the checklist are defined as follows: </a:t>
            </a:r>
          </a:p>
          <a:p>
            <a:endParaRPr lang="en-US" sz="2182" b="1" dirty="0"/>
          </a:p>
          <a:p>
            <a:pPr>
              <a:spcAft>
                <a:spcPts val="1200"/>
              </a:spcAft>
            </a:pPr>
            <a:r>
              <a:rPr lang="en-US" sz="2400" dirty="0"/>
              <a:t>• </a:t>
            </a:r>
            <a:r>
              <a:rPr lang="en-US" sz="2400" b="1" u="sng" dirty="0"/>
              <a:t>Basic understanding</a:t>
            </a:r>
            <a:r>
              <a:rPr lang="en-US" sz="2400" b="1" dirty="0"/>
              <a:t>: </a:t>
            </a:r>
            <a:r>
              <a:rPr lang="en-US" sz="2400" dirty="0"/>
              <a:t>The individual is able to communicate a fundamental knowledge of the skill or action; high level of supervision needed. </a:t>
            </a:r>
          </a:p>
          <a:p>
            <a:pPr>
              <a:spcAft>
                <a:spcPts val="1200"/>
              </a:spcAft>
            </a:pPr>
            <a:r>
              <a:rPr lang="en-US" sz="2400" dirty="0"/>
              <a:t>• </a:t>
            </a:r>
            <a:r>
              <a:rPr lang="en-US" sz="2400" b="1" u="sng" dirty="0"/>
              <a:t>Developing</a:t>
            </a:r>
            <a:r>
              <a:rPr lang="en-US" sz="2400" b="1" dirty="0"/>
              <a:t>: </a:t>
            </a:r>
            <a:r>
              <a:rPr lang="en-US" sz="2400" dirty="0"/>
              <a:t>The individual is in the process of establishing the ability or is showing some, but not all, aspects of the skill or action in practice; moderate level of supervision needed. </a:t>
            </a:r>
          </a:p>
          <a:p>
            <a:pPr>
              <a:spcAft>
                <a:spcPts val="1200"/>
              </a:spcAft>
            </a:pPr>
            <a:r>
              <a:rPr lang="en-US" sz="2400" dirty="0"/>
              <a:t>• </a:t>
            </a:r>
            <a:r>
              <a:rPr lang="en-US" sz="2400" b="1" u="sng" dirty="0"/>
              <a:t>Competent</a:t>
            </a:r>
            <a:r>
              <a:rPr lang="en-US" sz="2400" b="1" dirty="0"/>
              <a:t>: </a:t>
            </a:r>
            <a:r>
              <a:rPr lang="en-US" sz="2400" dirty="0"/>
              <a:t>The individual demonstrates all applicable skills or actions in column two, but not on a routine basis as appropriate to the skill or action; low level of supervision needed. Competency refers to the minimum required for acceptability. </a:t>
            </a:r>
          </a:p>
          <a:p>
            <a:pPr>
              <a:spcAft>
                <a:spcPts val="1200"/>
              </a:spcAft>
            </a:pPr>
            <a:r>
              <a:rPr lang="en-US" sz="2400" dirty="0"/>
              <a:t>• </a:t>
            </a:r>
            <a:r>
              <a:rPr lang="en-US" sz="2400" b="1" u="sng" dirty="0"/>
              <a:t>Proficiency</a:t>
            </a:r>
            <a:r>
              <a:rPr lang="en-US" sz="2400" b="1" dirty="0"/>
              <a:t>: </a:t>
            </a:r>
            <a:r>
              <a:rPr lang="en-US" sz="2400" dirty="0"/>
              <a:t>The individual demonstrates all aspects of the skill or action on a routine basis in practice as appropriate to the skill or action; minimal supervision needed. Proficiency establishes an ongoing level of ability that is above the minimum. </a:t>
            </a:r>
          </a:p>
        </p:txBody>
      </p:sp>
    </p:spTree>
    <p:extLst>
      <p:ext uri="{BB962C8B-B14F-4D97-AF65-F5344CB8AC3E}">
        <p14:creationId xmlns:p14="http://schemas.microsoft.com/office/powerpoint/2010/main" val="34149046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5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fade">
                                      <p:cBhvr>
                                        <p:cTn id="12" dur="500"/>
                                        <p:tgtEl>
                                          <p:spTgt spid="3">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5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fade">
                                      <p:cBhvr>
                                        <p:cTn id="2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Basic Competency Checklist</a:t>
            </a:r>
            <a:endParaRPr lang="en-US" dirty="0"/>
          </a:p>
        </p:txBody>
      </p:sp>
      <p:sp>
        <p:nvSpPr>
          <p:cNvPr id="3" name="Text Placeholder 2"/>
          <p:cNvSpPr>
            <a:spLocks noGrp="1"/>
          </p:cNvSpPr>
          <p:nvPr>
            <p:ph type="body" idx="1"/>
          </p:nvPr>
        </p:nvSpPr>
        <p:spPr>
          <a:xfrm>
            <a:off x="601450" y="1577654"/>
            <a:ext cx="11011430" cy="3965060"/>
          </a:xfrm>
        </p:spPr>
        <p:txBody>
          <a:bodyPr/>
          <a:lstStyle/>
          <a:p>
            <a:r>
              <a:rPr lang="en-US" sz="2400" dirty="0" smtClean="0"/>
              <a:t>Other important information found in the checklist instructions:</a:t>
            </a:r>
            <a:endParaRPr lang="en-US" sz="2400" dirty="0"/>
          </a:p>
          <a:p>
            <a:endParaRPr lang="en-US" sz="1909" dirty="0"/>
          </a:p>
          <a:p>
            <a:pPr marL="194824" indent="-194824">
              <a:spcAft>
                <a:spcPts val="1200"/>
              </a:spcAft>
              <a:buFont typeface="Arial" panose="020B0604020202020204" pitchFamily="34" charset="0"/>
              <a:buChar char="•"/>
            </a:pPr>
            <a:r>
              <a:rPr lang="en-US" sz="2182" b="1" u="sng" dirty="0"/>
              <a:t>Proficiency</a:t>
            </a:r>
            <a:r>
              <a:rPr lang="en-US" sz="2182" dirty="0"/>
              <a:t> is established when the </a:t>
            </a:r>
            <a:r>
              <a:rPr lang="en-US" sz="2182" i="1" dirty="0"/>
              <a:t>skills are observed over time </a:t>
            </a:r>
            <a:r>
              <a:rPr lang="en-US" sz="2182" dirty="0"/>
              <a:t>and </a:t>
            </a:r>
            <a:r>
              <a:rPr lang="en-US" sz="2182" i="1" dirty="0"/>
              <a:t>each area must be confirmed as proficient within 180 days of hire</a:t>
            </a:r>
            <a:r>
              <a:rPr lang="en-US" sz="2182" dirty="0"/>
              <a:t>. </a:t>
            </a:r>
          </a:p>
          <a:p>
            <a:pPr marL="194824" indent="-194824">
              <a:spcAft>
                <a:spcPts val="1200"/>
              </a:spcAft>
              <a:buFont typeface="Arial" panose="020B0604020202020204" pitchFamily="34" charset="0"/>
              <a:buChar char="•"/>
            </a:pPr>
            <a:r>
              <a:rPr lang="en-US" sz="2182" b="1" u="sng" dirty="0"/>
              <a:t>Competency</a:t>
            </a:r>
            <a:r>
              <a:rPr lang="en-US" sz="2182" dirty="0"/>
              <a:t> refers to the </a:t>
            </a:r>
            <a:r>
              <a:rPr lang="en-US" sz="2182" b="1" i="1" u="sng" dirty="0" smtClean="0"/>
              <a:t>minimum </a:t>
            </a:r>
            <a:r>
              <a:rPr lang="en-US" sz="2182" b="1" i="1" u="sng" dirty="0"/>
              <a:t>required for acceptability</a:t>
            </a:r>
            <a:r>
              <a:rPr lang="en-US" sz="2182" dirty="0"/>
              <a:t> </a:t>
            </a:r>
            <a:endParaRPr lang="en-US" sz="2182" dirty="0" smtClean="0"/>
          </a:p>
          <a:p>
            <a:pPr marL="194824" indent="-194824">
              <a:spcAft>
                <a:spcPts val="1200"/>
              </a:spcAft>
              <a:buFont typeface="Arial" panose="020B0604020202020204" pitchFamily="34" charset="0"/>
              <a:buChar char="•"/>
            </a:pPr>
            <a:r>
              <a:rPr lang="en-US" sz="2182" b="1" u="sng" dirty="0" smtClean="0"/>
              <a:t>Proficiency</a:t>
            </a:r>
            <a:r>
              <a:rPr lang="en-US" sz="2182" dirty="0" smtClean="0"/>
              <a:t> </a:t>
            </a:r>
            <a:r>
              <a:rPr lang="en-US" sz="2182" dirty="0"/>
              <a:t>establishes an ongoing level of ability that is </a:t>
            </a:r>
            <a:r>
              <a:rPr lang="en-US" sz="2182" b="1" i="1" u="sng" dirty="0"/>
              <a:t>above the minimum</a:t>
            </a:r>
            <a:r>
              <a:rPr lang="en-US" sz="2182" dirty="0"/>
              <a:t>. </a:t>
            </a:r>
          </a:p>
          <a:p>
            <a:pPr marL="194824" indent="-194824">
              <a:spcAft>
                <a:spcPts val="1200"/>
              </a:spcAft>
              <a:buFont typeface="Arial" panose="020B0604020202020204" pitchFamily="34" charset="0"/>
              <a:buChar char="•"/>
            </a:pPr>
            <a:r>
              <a:rPr lang="en-US" sz="2182" dirty="0"/>
              <a:t>If at any time a DSP or DSP Supervisor is found to be </a:t>
            </a:r>
            <a:r>
              <a:rPr lang="en-US" sz="2182" b="1" dirty="0" smtClean="0"/>
              <a:t>deficient*</a:t>
            </a:r>
            <a:r>
              <a:rPr lang="en-US" sz="2182" dirty="0" smtClean="0"/>
              <a:t> </a:t>
            </a:r>
            <a:r>
              <a:rPr lang="en-US" sz="2182" dirty="0"/>
              <a:t>in any competency area, </a:t>
            </a:r>
            <a:r>
              <a:rPr lang="en-US" sz="2182" i="1" u="sng" dirty="0" smtClean="0"/>
              <a:t>certain actions must be taken to permit the continuation of billing related to those areas. </a:t>
            </a:r>
            <a:endParaRPr lang="en-US" sz="2182" i="1" u="sng" dirty="0"/>
          </a:p>
          <a:p>
            <a:pPr marL="194824" indent="-194824">
              <a:spcAft>
                <a:spcPts val="1200"/>
              </a:spcAft>
              <a:buFont typeface="Arial" panose="020B0604020202020204" pitchFamily="34" charset="0"/>
              <a:buChar char="•"/>
            </a:pPr>
            <a:r>
              <a:rPr lang="en-US" sz="2182" dirty="0"/>
              <a:t>The initial </a:t>
            </a:r>
            <a:r>
              <a:rPr lang="en-US" sz="2182" dirty="0" smtClean="0"/>
              <a:t>checklist </a:t>
            </a:r>
            <a:r>
              <a:rPr lang="en-US" sz="2182" dirty="0"/>
              <a:t>and annual updates, as well as confirmation of training, </a:t>
            </a:r>
            <a:r>
              <a:rPr lang="en-US" sz="2182" i="1" dirty="0"/>
              <a:t>must be maintained and available for review </a:t>
            </a:r>
            <a:r>
              <a:rPr lang="en-US" sz="2182" dirty="0"/>
              <a:t>by </a:t>
            </a:r>
            <a:r>
              <a:rPr lang="en-US" sz="2182" dirty="0" smtClean="0"/>
              <a:t>DBHDS, DMAS, </a:t>
            </a:r>
            <a:r>
              <a:rPr lang="en-US" sz="2182" dirty="0"/>
              <a:t>and other reviewers as required. </a:t>
            </a:r>
          </a:p>
        </p:txBody>
      </p:sp>
      <p:sp>
        <p:nvSpPr>
          <p:cNvPr id="4" name="TextBox 3"/>
          <p:cNvSpPr txBox="1"/>
          <p:nvPr/>
        </p:nvSpPr>
        <p:spPr>
          <a:xfrm>
            <a:off x="269990" y="5807115"/>
            <a:ext cx="10479728" cy="646331"/>
          </a:xfrm>
          <a:prstGeom prst="rect">
            <a:avLst/>
          </a:prstGeom>
          <a:noFill/>
        </p:spPr>
        <p:txBody>
          <a:bodyPr wrap="none" rtlCol="0">
            <a:spAutoFit/>
          </a:bodyPr>
          <a:lstStyle/>
          <a:p>
            <a:r>
              <a:rPr lang="en-US" b="1" i="1" u="sng" dirty="0" smtClean="0"/>
              <a:t>* </a:t>
            </a:r>
            <a:r>
              <a:rPr lang="en-US" b="1" i="1" u="sng" dirty="0"/>
              <a:t>“Deficient” is defined as an established pattern of inability to demonstrate one or more competency skills.</a:t>
            </a:r>
          </a:p>
          <a:p>
            <a:endParaRPr lang="en-US" b="1" i="1" u="sng" dirty="0"/>
          </a:p>
        </p:txBody>
      </p:sp>
    </p:spTree>
    <p:extLst>
      <p:ext uri="{BB962C8B-B14F-4D97-AF65-F5344CB8AC3E}">
        <p14:creationId xmlns:p14="http://schemas.microsoft.com/office/powerpoint/2010/main" val="32771055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5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fade">
                                      <p:cBhvr>
                                        <p:cTn id="12" dur="500"/>
                                        <p:tgtEl>
                                          <p:spTgt spid="3">
                                            <p:txEl>
                                              <p:pRg st="3" end="3"/>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animEffect transition="in" filter="fade">
                                      <p:cBhvr>
                                        <p:cTn id="15" dur="500"/>
                                        <p:tgtEl>
                                          <p:spTgt spid="3">
                                            <p:txEl>
                                              <p:pRg st="4" end="4"/>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3">
                                            <p:txEl>
                                              <p:pRg st="5" end="5"/>
                                            </p:txEl>
                                          </p:spTgt>
                                        </p:tgtEl>
                                        <p:attrNameLst>
                                          <p:attrName>style.visibility</p:attrName>
                                        </p:attrNameLst>
                                      </p:cBhvr>
                                      <p:to>
                                        <p:strVal val="visible"/>
                                      </p:to>
                                    </p:set>
                                    <p:animEffect transition="in" filter="fade">
                                      <p:cBhvr>
                                        <p:cTn id="20" dur="500"/>
                                        <p:tgtEl>
                                          <p:spTgt spid="3">
                                            <p:txEl>
                                              <p:pRg st="5" end="5"/>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animEffect transition="in" filter="fade">
                                      <p:cBhvr>
                                        <p:cTn id="25" dur="500"/>
                                        <p:tgtEl>
                                          <p:spTgt spid="3">
                                            <p:txEl>
                                              <p:pRg st="6" end="6"/>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4">
                                            <p:txEl>
                                              <p:pRg st="0" end="0"/>
                                            </p:txEl>
                                          </p:spTgt>
                                        </p:tgtEl>
                                        <p:attrNameLst>
                                          <p:attrName>style.visibility</p:attrName>
                                        </p:attrNameLst>
                                      </p:cBhvr>
                                      <p:to>
                                        <p:strVal val="visible"/>
                                      </p:to>
                                    </p:set>
                                    <p:animEffect transition="in" filter="fade">
                                      <p:cBhvr>
                                        <p:cTn id="30"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7730" name="Picture 7" descr="Anopheles punctipennis"/>
          <p:cNvPicPr>
            <a:picLocks noChangeAspect="1" noChangeArrowheads="1"/>
          </p:cNvPicPr>
          <p:nvPr/>
        </p:nvPicPr>
        <p:blipFill>
          <a:blip r:embed="rId3" cstate="print"/>
          <a:srcRect/>
          <a:stretch>
            <a:fillRect/>
          </a:stretch>
        </p:blipFill>
        <p:spPr bwMode="auto">
          <a:xfrm>
            <a:off x="1675811" y="5948366"/>
            <a:ext cx="1167974" cy="909637"/>
          </a:xfrm>
          <a:prstGeom prst="rect">
            <a:avLst/>
          </a:prstGeom>
          <a:noFill/>
          <a:ln w="12700">
            <a:solidFill>
              <a:schemeClr val="bg1"/>
            </a:solidFill>
            <a:miter lim="800000"/>
            <a:headEnd/>
            <a:tailEnd/>
          </a:ln>
        </p:spPr>
      </p:pic>
      <p:pic>
        <p:nvPicPr>
          <p:cNvPr id="457731" name="Picture 11" descr="Aedes trivittatus"/>
          <p:cNvPicPr>
            <a:picLocks noChangeAspect="1" noChangeArrowheads="1"/>
          </p:cNvPicPr>
          <p:nvPr/>
        </p:nvPicPr>
        <p:blipFill>
          <a:blip r:embed="rId4" cstate="print"/>
          <a:srcRect/>
          <a:stretch>
            <a:fillRect/>
          </a:stretch>
        </p:blipFill>
        <p:spPr bwMode="auto">
          <a:xfrm>
            <a:off x="9282223" y="0"/>
            <a:ext cx="1233969" cy="958850"/>
          </a:xfrm>
          <a:prstGeom prst="rect">
            <a:avLst/>
          </a:prstGeom>
          <a:noFill/>
          <a:ln w="12700">
            <a:solidFill>
              <a:schemeClr val="bg1"/>
            </a:solidFill>
            <a:miter lim="800000"/>
            <a:headEnd/>
            <a:tailEnd/>
          </a:ln>
        </p:spPr>
      </p:pic>
      <p:pic>
        <p:nvPicPr>
          <p:cNvPr id="457732" name="Picture 13" descr="Coquillettidia perturbans"/>
          <p:cNvPicPr>
            <a:picLocks noChangeAspect="1" noChangeArrowheads="1"/>
          </p:cNvPicPr>
          <p:nvPr/>
        </p:nvPicPr>
        <p:blipFill>
          <a:blip r:embed="rId5" cstate="print"/>
          <a:srcRect/>
          <a:stretch>
            <a:fillRect/>
          </a:stretch>
        </p:blipFill>
        <p:spPr bwMode="auto">
          <a:xfrm>
            <a:off x="9348220" y="5948366"/>
            <a:ext cx="1167973" cy="909637"/>
          </a:xfrm>
          <a:prstGeom prst="rect">
            <a:avLst/>
          </a:prstGeom>
          <a:noFill/>
          <a:ln w="12700">
            <a:solidFill>
              <a:schemeClr val="bg1"/>
            </a:solidFill>
            <a:miter lim="800000"/>
            <a:headEnd/>
            <a:tailEnd/>
          </a:ln>
        </p:spPr>
      </p:pic>
      <p:pic>
        <p:nvPicPr>
          <p:cNvPr id="457733" name="Picture 15" descr="Culiseta inornata"/>
          <p:cNvPicPr>
            <a:picLocks noChangeAspect="1" noChangeArrowheads="1"/>
          </p:cNvPicPr>
          <p:nvPr/>
        </p:nvPicPr>
        <p:blipFill>
          <a:blip r:embed="rId6" cstate="print"/>
          <a:srcRect/>
          <a:stretch>
            <a:fillRect/>
          </a:stretch>
        </p:blipFill>
        <p:spPr bwMode="auto">
          <a:xfrm>
            <a:off x="1675814" y="4"/>
            <a:ext cx="1194065" cy="930275"/>
          </a:xfrm>
          <a:prstGeom prst="rect">
            <a:avLst/>
          </a:prstGeom>
          <a:noFill/>
          <a:ln w="12700">
            <a:solidFill>
              <a:schemeClr val="bg1"/>
            </a:solidFill>
            <a:miter lim="800000"/>
            <a:headEnd/>
            <a:tailEnd/>
          </a:ln>
        </p:spPr>
      </p:pic>
      <p:sp>
        <p:nvSpPr>
          <p:cNvPr id="455682" name="Text Box 2"/>
          <p:cNvSpPr txBox="1">
            <a:spLocks noChangeArrowheads="1"/>
          </p:cNvSpPr>
          <p:nvPr/>
        </p:nvSpPr>
        <p:spPr bwMode="auto">
          <a:xfrm>
            <a:off x="2063117" y="1983097"/>
            <a:ext cx="8307808" cy="3066168"/>
          </a:xfrm>
          <a:prstGeom prst="rect">
            <a:avLst/>
          </a:prstGeom>
          <a:solidFill>
            <a:schemeClr val="bg1">
              <a:alpha val="58823"/>
            </a:schemeClr>
          </a:solidFill>
          <a:ln w="19050">
            <a:noFill/>
            <a:miter lim="800000"/>
            <a:headEnd/>
            <a:tailEnd/>
          </a:ln>
        </p:spPr>
        <p:txBody>
          <a:bodyPr lIns="89669" tIns="44835" rIns="89669" bIns="44835">
            <a:spAutoFit/>
          </a:bodyPr>
          <a:lstStyle/>
          <a:p>
            <a:pPr marL="102518" defTabSz="897386" fontAlgn="base">
              <a:spcBef>
                <a:spcPct val="0"/>
              </a:spcBef>
              <a:spcAft>
                <a:spcPct val="0"/>
              </a:spcAft>
              <a:tabLst>
                <a:tab pos="308960" algn="l"/>
              </a:tabLst>
              <a:defRPr/>
            </a:pPr>
            <a:endParaRPr lang="en-US" sz="723" dirty="0">
              <a:solidFill>
                <a:prstClr val="black"/>
              </a:solidFill>
              <a:latin typeface="Arial" pitchFamily="34" charset="0"/>
              <a:ea typeface="MS PGothic" pitchFamily="34" charset="-128"/>
              <a:cs typeface="Arial" pitchFamily="34" charset="0"/>
            </a:endParaRPr>
          </a:p>
          <a:p>
            <a:pPr marL="102518" defTabSz="897386" fontAlgn="base">
              <a:spcBef>
                <a:spcPct val="0"/>
              </a:spcBef>
              <a:spcAft>
                <a:spcPct val="0"/>
              </a:spcAft>
              <a:tabLst>
                <a:tab pos="308960" algn="l"/>
              </a:tabLst>
              <a:defRPr/>
            </a:pPr>
            <a:r>
              <a:rPr lang="en-US" sz="1988" dirty="0">
                <a:solidFill>
                  <a:prstClr val="black"/>
                </a:solidFill>
                <a:latin typeface="Arial" pitchFamily="34" charset="0"/>
                <a:ea typeface="MS PGothic" pitchFamily="34" charset="-128"/>
                <a:cs typeface="Arial" pitchFamily="34" charset="0"/>
              </a:rPr>
              <a:t>Imagine you have contracted a new disease from a mosquito bite.</a:t>
            </a:r>
          </a:p>
          <a:p>
            <a:pPr marL="102518" defTabSz="897386" fontAlgn="base">
              <a:spcBef>
                <a:spcPct val="0"/>
              </a:spcBef>
              <a:spcAft>
                <a:spcPct val="0"/>
              </a:spcAft>
              <a:tabLst>
                <a:tab pos="308960" algn="l"/>
              </a:tabLst>
              <a:defRPr/>
            </a:pPr>
            <a:endParaRPr lang="en-US" sz="1988" dirty="0">
              <a:solidFill>
                <a:prstClr val="black"/>
              </a:solidFill>
              <a:latin typeface="Arial" pitchFamily="34" charset="0"/>
              <a:ea typeface="MS PGothic" pitchFamily="34" charset="-128"/>
              <a:cs typeface="Arial" pitchFamily="34" charset="0"/>
            </a:endParaRPr>
          </a:p>
          <a:p>
            <a:pPr marL="102518" defTabSz="897386" fontAlgn="base">
              <a:spcBef>
                <a:spcPct val="0"/>
              </a:spcBef>
              <a:spcAft>
                <a:spcPct val="0"/>
              </a:spcAft>
              <a:buFontTx/>
              <a:buChar char="•"/>
              <a:tabLst>
                <a:tab pos="308960" algn="l"/>
              </a:tabLst>
              <a:defRPr/>
            </a:pPr>
            <a:r>
              <a:rPr lang="en-US" sz="1988" dirty="0">
                <a:solidFill>
                  <a:prstClr val="black"/>
                </a:solidFill>
                <a:latin typeface="Arial" pitchFamily="34" charset="0"/>
                <a:ea typeface="MS PGothic" pitchFamily="34" charset="-128"/>
                <a:cs typeface="Arial" pitchFamily="34" charset="0"/>
              </a:rPr>
              <a:t> 	The bite causes a rash and then 2 weeks of paralysis.</a:t>
            </a:r>
          </a:p>
          <a:p>
            <a:pPr marL="102518" defTabSz="897386" fontAlgn="base">
              <a:spcBef>
                <a:spcPct val="0"/>
              </a:spcBef>
              <a:spcAft>
                <a:spcPct val="0"/>
              </a:spcAft>
              <a:buFontTx/>
              <a:buChar char="•"/>
              <a:tabLst>
                <a:tab pos="308960" algn="l"/>
              </a:tabLst>
              <a:defRPr/>
            </a:pPr>
            <a:r>
              <a:rPr lang="en-US" sz="1988" dirty="0">
                <a:solidFill>
                  <a:prstClr val="black"/>
                </a:solidFill>
                <a:latin typeface="Arial" pitchFamily="34" charset="0"/>
                <a:ea typeface="MS PGothic" pitchFamily="34" charset="-128"/>
                <a:cs typeface="Arial" pitchFamily="34" charset="0"/>
              </a:rPr>
              <a:t> 	During the paralysis you will need personal care for everything.</a:t>
            </a:r>
          </a:p>
          <a:p>
            <a:pPr marL="102518" defTabSz="897386" fontAlgn="base">
              <a:spcBef>
                <a:spcPct val="0"/>
              </a:spcBef>
              <a:spcAft>
                <a:spcPct val="0"/>
              </a:spcAft>
              <a:buFontTx/>
              <a:buChar char="•"/>
              <a:tabLst>
                <a:tab pos="308960" algn="l"/>
              </a:tabLst>
              <a:defRPr/>
            </a:pPr>
            <a:endParaRPr lang="en-US" sz="1265" dirty="0">
              <a:solidFill>
                <a:prstClr val="black"/>
              </a:solidFill>
              <a:latin typeface="Arial" pitchFamily="34" charset="0"/>
              <a:ea typeface="MS PGothic" pitchFamily="34" charset="-128"/>
              <a:cs typeface="Arial" pitchFamily="34" charset="0"/>
            </a:endParaRPr>
          </a:p>
          <a:p>
            <a:pPr marL="102518" defTabSz="897386" fontAlgn="base">
              <a:spcBef>
                <a:spcPct val="0"/>
              </a:spcBef>
              <a:spcAft>
                <a:spcPct val="0"/>
              </a:spcAft>
              <a:buFontTx/>
              <a:buChar char="•"/>
              <a:tabLst>
                <a:tab pos="308960" algn="l"/>
              </a:tabLst>
              <a:defRPr/>
            </a:pPr>
            <a:endParaRPr lang="en-US" sz="1265" dirty="0">
              <a:solidFill>
                <a:prstClr val="black"/>
              </a:solidFill>
              <a:latin typeface="Arial" pitchFamily="34" charset="0"/>
              <a:ea typeface="MS PGothic" pitchFamily="34" charset="-128"/>
              <a:cs typeface="Arial" pitchFamily="34" charset="0"/>
            </a:endParaRPr>
          </a:p>
          <a:p>
            <a:pPr marL="102518" defTabSz="897386" fontAlgn="base">
              <a:spcBef>
                <a:spcPct val="0"/>
              </a:spcBef>
              <a:spcAft>
                <a:spcPct val="0"/>
              </a:spcAft>
              <a:tabLst>
                <a:tab pos="308960" algn="l"/>
              </a:tabLst>
              <a:defRPr/>
            </a:pPr>
            <a:endParaRPr lang="en-US" sz="1265" dirty="0">
              <a:solidFill>
                <a:prstClr val="black"/>
              </a:solidFill>
              <a:latin typeface="Arial" pitchFamily="34" charset="0"/>
              <a:ea typeface="MS PGothic" pitchFamily="34" charset="-128"/>
              <a:cs typeface="Arial" pitchFamily="34" charset="0"/>
            </a:endParaRPr>
          </a:p>
          <a:p>
            <a:pPr marL="102518" defTabSz="897386" fontAlgn="base">
              <a:spcBef>
                <a:spcPct val="0"/>
              </a:spcBef>
              <a:spcAft>
                <a:spcPct val="0"/>
              </a:spcAft>
              <a:tabLst>
                <a:tab pos="308960" algn="l"/>
              </a:tabLst>
              <a:defRPr/>
            </a:pPr>
            <a:r>
              <a:rPr lang="en-US" sz="1988" dirty="0">
                <a:solidFill>
                  <a:prstClr val="black"/>
                </a:solidFill>
                <a:latin typeface="Arial" pitchFamily="34" charset="0"/>
                <a:ea typeface="MS PGothic" pitchFamily="34" charset="-128"/>
                <a:cs typeface="Arial" pitchFamily="34" charset="0"/>
              </a:rPr>
              <a:t>You have contacted my organization to provide your care, we are on the phone reviewing what is important for you…</a:t>
            </a:r>
          </a:p>
          <a:p>
            <a:pPr marL="102518" defTabSz="897386" fontAlgn="base">
              <a:spcBef>
                <a:spcPct val="0"/>
              </a:spcBef>
              <a:spcAft>
                <a:spcPct val="0"/>
              </a:spcAft>
              <a:tabLst>
                <a:tab pos="308960" algn="l"/>
              </a:tabLst>
              <a:defRPr/>
            </a:pPr>
            <a:endParaRPr lang="en-US" sz="1265" dirty="0">
              <a:solidFill>
                <a:prstClr val="black"/>
              </a:solidFill>
              <a:latin typeface="Arial" pitchFamily="34" charset="0"/>
              <a:ea typeface="MS PGothic" pitchFamily="34" charset="-128"/>
              <a:cs typeface="Arial" pitchFamily="34" charset="0"/>
            </a:endParaRPr>
          </a:p>
          <a:p>
            <a:pPr marL="334742" indent="-233541" defTabSz="897386" fontAlgn="base">
              <a:spcBef>
                <a:spcPct val="0"/>
              </a:spcBef>
              <a:spcAft>
                <a:spcPct val="0"/>
              </a:spcAft>
              <a:buFontTx/>
              <a:buChar char="•"/>
              <a:tabLst>
                <a:tab pos="308960" algn="l"/>
              </a:tabLst>
              <a:defRPr/>
            </a:pPr>
            <a:endParaRPr lang="en-US" sz="1626" dirty="0">
              <a:solidFill>
                <a:prstClr val="black"/>
              </a:solidFill>
              <a:latin typeface="Arial" pitchFamily="34" charset="0"/>
              <a:ea typeface="MS PGothic" pitchFamily="34" charset="-128"/>
              <a:cs typeface="Arial" pitchFamily="34" charset="0"/>
            </a:endParaRPr>
          </a:p>
        </p:txBody>
      </p:sp>
      <p:sp>
        <p:nvSpPr>
          <p:cNvPr id="10" name="Title 2"/>
          <p:cNvSpPr txBox="1">
            <a:spLocks/>
          </p:cNvSpPr>
          <p:nvPr/>
        </p:nvSpPr>
        <p:spPr bwMode="auto">
          <a:xfrm>
            <a:off x="2117830" y="228603"/>
            <a:ext cx="7956342" cy="762000"/>
          </a:xfrm>
          <a:prstGeom prst="rect">
            <a:avLst/>
          </a:prstGeom>
          <a:noFill/>
          <a:ln w="9525">
            <a:noFill/>
            <a:miter lim="800000"/>
            <a:headEnd/>
            <a:tailEnd/>
          </a:ln>
        </p:spPr>
        <p:txBody>
          <a:bodyPr lIns="89677" tIns="44840" rIns="89677" bIns="44840"/>
          <a:lstStyle/>
          <a:p>
            <a:pPr marL="336299" indent="-336299" algn="ctr" defTabSz="826252" eaLnBrk="0" fontAlgn="base" hangingPunct="0">
              <a:spcBef>
                <a:spcPct val="20000"/>
              </a:spcBef>
              <a:spcAft>
                <a:spcPct val="0"/>
              </a:spcAft>
              <a:defRPr/>
            </a:pPr>
            <a:r>
              <a:rPr lang="en-US" sz="3885" dirty="0">
                <a:solidFill>
                  <a:srgbClr val="0070C0"/>
                </a:solidFill>
                <a:latin typeface="Calibri"/>
                <a:ea typeface="MS PGothic" pitchFamily="34" charset="-128"/>
                <a:cs typeface="Arial" charset="0"/>
              </a:rPr>
              <a:t>Friends and Family Picnic</a:t>
            </a:r>
          </a:p>
        </p:txBody>
      </p:sp>
      <p:sp>
        <p:nvSpPr>
          <p:cNvPr id="9" name="Footer Placeholder 8"/>
          <p:cNvSpPr>
            <a:spLocks noGrp="1"/>
          </p:cNvSpPr>
          <p:nvPr>
            <p:ph type="ftr" sz="quarter" idx="11"/>
          </p:nvPr>
        </p:nvSpPr>
        <p:spPr/>
        <p:txBody>
          <a:bodyPr/>
          <a:lstStyle/>
          <a:p>
            <a:pPr defTabSz="826252">
              <a:defRPr/>
            </a:pPr>
            <a:r>
              <a:rPr lang="en-US">
                <a:latin typeface="Calibri"/>
              </a:rPr>
              <a:t>TLC-PCP 2013 www.learningcommunity.us</a:t>
            </a:r>
          </a:p>
        </p:txBody>
      </p:sp>
    </p:spTree>
    <p:extLst>
      <p:ext uri="{BB962C8B-B14F-4D97-AF65-F5344CB8AC3E}">
        <p14:creationId xmlns:p14="http://schemas.microsoft.com/office/powerpoint/2010/main" val="1661079622"/>
      </p:ext>
    </p:extLst>
  </p:cSld>
  <p:clrMapOvr>
    <a:masterClrMapping/>
  </p:clrMapOvr>
  <p:transition>
    <p:fad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1450" y="438887"/>
            <a:ext cx="7823994" cy="1133259"/>
          </a:xfrm>
        </p:spPr>
        <p:txBody>
          <a:bodyPr/>
          <a:lstStyle/>
          <a:p>
            <a:r>
              <a:rPr lang="en-US" dirty="0"/>
              <a:t>Pending </a:t>
            </a:r>
            <a:r>
              <a:rPr lang="en-US" dirty="0" smtClean="0"/>
              <a:t>Regulation 12VAC30-122-180</a:t>
            </a:r>
            <a:r>
              <a:rPr lang="en-US" dirty="0"/>
              <a:t>:</a:t>
            </a:r>
            <a:br>
              <a:rPr lang="en-US" dirty="0"/>
            </a:br>
            <a:endParaRPr lang="en-US" dirty="0"/>
          </a:p>
        </p:txBody>
      </p:sp>
      <p:sp>
        <p:nvSpPr>
          <p:cNvPr id="3" name="Text Placeholder 2"/>
          <p:cNvSpPr>
            <a:spLocks noGrp="1"/>
          </p:cNvSpPr>
          <p:nvPr>
            <p:ph type="body" idx="1"/>
          </p:nvPr>
        </p:nvSpPr>
        <p:spPr>
          <a:xfrm>
            <a:off x="601450" y="1197601"/>
            <a:ext cx="11045118" cy="5570756"/>
          </a:xfrm>
        </p:spPr>
        <p:txBody>
          <a:bodyPr/>
          <a:lstStyle/>
          <a:p>
            <a:pPr>
              <a:spcAft>
                <a:spcPts val="1200"/>
              </a:spcAft>
            </a:pPr>
            <a:r>
              <a:rPr lang="en-US" sz="2400" dirty="0" smtClean="0"/>
              <a:t>Actions to permit continued billing when a DSP or DSP Supervisor is deemed “deficient:”</a:t>
            </a:r>
          </a:p>
          <a:p>
            <a:pPr marL="342900" indent="-342900">
              <a:spcAft>
                <a:spcPts val="1200"/>
              </a:spcAft>
              <a:buFont typeface="Arial" panose="020B0604020202020204" pitchFamily="34" charset="0"/>
              <a:buChar char="•"/>
            </a:pPr>
            <a:r>
              <a:rPr lang="en-US" sz="2400" dirty="0" smtClean="0"/>
              <a:t>7 days from discovery to begin remediation of identified skills and document actions taken to confirm proficiency (1</a:t>
            </a:r>
            <a:r>
              <a:rPr lang="en-US" sz="2400" baseline="30000" dirty="0" smtClean="0"/>
              <a:t>st</a:t>
            </a:r>
            <a:r>
              <a:rPr lang="en-US" sz="2400" dirty="0" smtClean="0"/>
              <a:t> episode).</a:t>
            </a:r>
          </a:p>
          <a:p>
            <a:pPr marL="342900" indent="-342900">
              <a:spcAft>
                <a:spcPts val="1200"/>
              </a:spcAft>
              <a:buFont typeface="Arial" panose="020B0604020202020204" pitchFamily="34" charset="0"/>
              <a:buChar char="•"/>
            </a:pPr>
            <a:r>
              <a:rPr lang="en-US" sz="2400" dirty="0" smtClean="0"/>
              <a:t>If proficiency not reconfirmed within 7 days of discovering a 2</a:t>
            </a:r>
            <a:r>
              <a:rPr lang="en-US" sz="2400" baseline="30000" dirty="0" smtClean="0"/>
              <a:t>nd</a:t>
            </a:r>
            <a:r>
              <a:rPr lang="en-US" sz="2400" dirty="0" smtClean="0"/>
              <a:t> episode occurring within 3 months, the skills shall only be performed under direct supervision, observation, and guidance of qualified staff who document these supports.</a:t>
            </a:r>
          </a:p>
          <a:p>
            <a:pPr marL="342900" indent="-342900">
              <a:spcAft>
                <a:spcPts val="1200"/>
              </a:spcAft>
              <a:buFont typeface="Arial" panose="020B0604020202020204" pitchFamily="34" charset="0"/>
              <a:buChar char="•"/>
            </a:pPr>
            <a:r>
              <a:rPr lang="en-US" sz="2400" dirty="0" smtClean="0"/>
              <a:t>Once proficiency is demonstrated, provider must maintain signed confirmation describing actions taken and is completed by the DSP Supervisor for DSPs and the Agency Director or designee for DSP Supervisors.</a:t>
            </a:r>
          </a:p>
          <a:p>
            <a:pPr marL="342900" indent="-342900">
              <a:spcAft>
                <a:spcPts val="1200"/>
              </a:spcAft>
              <a:buFont typeface="Arial" panose="020B0604020202020204" pitchFamily="34" charset="0"/>
              <a:buChar char="•"/>
            </a:pPr>
            <a:r>
              <a:rPr lang="en-US" sz="2400" dirty="0" smtClean="0"/>
              <a:t>Billing may resume from that date forward.</a:t>
            </a:r>
          </a:p>
          <a:p>
            <a:pPr marL="342900" indent="-342900">
              <a:buFont typeface="Arial" panose="020B0604020202020204" pitchFamily="34" charset="0"/>
              <a:buChar char="•"/>
            </a:pPr>
            <a:endParaRPr lang="en-US" sz="2400" dirty="0" smtClean="0"/>
          </a:p>
          <a:p>
            <a:pPr marL="342900" indent="-342900">
              <a:buFont typeface="Arial" panose="020B0604020202020204" pitchFamily="34" charset="0"/>
              <a:buChar char="•"/>
            </a:pPr>
            <a:endParaRPr lang="en-US" sz="2400" u="sng" dirty="0" smtClean="0"/>
          </a:p>
          <a:p>
            <a:endParaRPr lang="en-US" sz="2400" dirty="0"/>
          </a:p>
        </p:txBody>
      </p:sp>
      <p:sp>
        <p:nvSpPr>
          <p:cNvPr id="4" name="TextBox 3"/>
          <p:cNvSpPr txBox="1"/>
          <p:nvPr/>
        </p:nvSpPr>
        <p:spPr>
          <a:xfrm rot="21016062">
            <a:off x="8488287" y="5226576"/>
            <a:ext cx="3136628" cy="523220"/>
          </a:xfrm>
          <a:prstGeom prst="rect">
            <a:avLst/>
          </a:prstGeom>
          <a:noFill/>
        </p:spPr>
        <p:txBody>
          <a:bodyPr wrap="none" rtlCol="0">
            <a:spAutoFit/>
          </a:bodyPr>
          <a:lstStyle/>
          <a:p>
            <a:r>
              <a:rPr lang="en-US" sz="2800" dirty="0" smtClean="0">
                <a:solidFill>
                  <a:srgbClr val="C00000"/>
                </a:solidFill>
              </a:rPr>
              <a:t>Pending Regulations</a:t>
            </a:r>
            <a:endParaRPr lang="en-US" sz="2800" dirty="0">
              <a:solidFill>
                <a:srgbClr val="C00000"/>
              </a:solidFill>
            </a:endParaRPr>
          </a:p>
        </p:txBody>
      </p:sp>
    </p:spTree>
    <p:extLst>
      <p:ext uri="{BB962C8B-B14F-4D97-AF65-F5344CB8AC3E}">
        <p14:creationId xmlns:p14="http://schemas.microsoft.com/office/powerpoint/2010/main" val="12783925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75088" y="438888"/>
            <a:ext cx="7446003" cy="1028295"/>
          </a:xfrm>
        </p:spPr>
        <p:txBody>
          <a:bodyPr/>
          <a:lstStyle/>
          <a:p>
            <a:pPr algn="l"/>
            <a:r>
              <a:rPr lang="en-US" dirty="0" smtClean="0"/>
              <a:t>Advanced Competency Checklists </a:t>
            </a:r>
            <a:br>
              <a:rPr lang="en-US" dirty="0" smtClean="0"/>
            </a:br>
            <a:r>
              <a:rPr lang="en-US" sz="3000" i="1" u="sng" dirty="0"/>
              <a:t>DBHDS-Licensed Agencies Only</a:t>
            </a:r>
          </a:p>
        </p:txBody>
      </p:sp>
      <p:sp>
        <p:nvSpPr>
          <p:cNvPr id="3" name="Text Placeholder 2"/>
          <p:cNvSpPr>
            <a:spLocks noGrp="1"/>
          </p:cNvSpPr>
          <p:nvPr>
            <p:ph type="body" idx="1"/>
          </p:nvPr>
        </p:nvSpPr>
        <p:spPr>
          <a:xfrm>
            <a:off x="951955" y="1989984"/>
            <a:ext cx="10418619" cy="1846659"/>
          </a:xfrm>
        </p:spPr>
        <p:txBody>
          <a:bodyPr/>
          <a:lstStyle/>
          <a:p>
            <a:r>
              <a:rPr lang="en-US" sz="2400" dirty="0"/>
              <a:t>DD Waiver regulations (12VAC30-122-180) and the Medicaid Memo dated 9.1.16 require </a:t>
            </a:r>
            <a:r>
              <a:rPr lang="en-US" sz="2400" i="1" u="sng" dirty="0"/>
              <a:t>DBHDS-licensed providers </a:t>
            </a:r>
            <a:r>
              <a:rPr lang="en-US" sz="2400" dirty="0"/>
              <a:t>supporting individuals at </a:t>
            </a:r>
            <a:r>
              <a:rPr lang="en-US" sz="2400" i="1" u="sng" dirty="0"/>
              <a:t>SIS© </a:t>
            </a:r>
            <a:r>
              <a:rPr lang="en-US" sz="2400" i="1" u="sng" dirty="0" smtClean="0"/>
              <a:t>tier 4 </a:t>
            </a:r>
            <a:r>
              <a:rPr lang="en-US" sz="2400" dirty="0"/>
              <a:t>to complete training in the areas of </a:t>
            </a:r>
            <a:r>
              <a:rPr lang="en-US" sz="2400" i="1" dirty="0"/>
              <a:t>autism</a:t>
            </a:r>
            <a:r>
              <a:rPr lang="en-US" sz="2400" dirty="0"/>
              <a:t>, </a:t>
            </a:r>
            <a:r>
              <a:rPr lang="en-US" sz="2400" i="1" dirty="0"/>
              <a:t>complex health supports</a:t>
            </a:r>
            <a:r>
              <a:rPr lang="en-US" sz="2400" dirty="0"/>
              <a:t>, and </a:t>
            </a:r>
            <a:r>
              <a:rPr lang="en-US" sz="2400" i="1" dirty="0"/>
              <a:t>complex behavioral supports. </a:t>
            </a:r>
          </a:p>
        </p:txBody>
      </p:sp>
      <p:pic>
        <p:nvPicPr>
          <p:cNvPr id="5" name="Picture 4"/>
          <p:cNvPicPr>
            <a:picLocks noChangeAspect="1"/>
          </p:cNvPicPr>
          <p:nvPr/>
        </p:nvPicPr>
        <p:blipFill>
          <a:blip r:embed="rId3"/>
          <a:stretch>
            <a:fillRect/>
          </a:stretch>
        </p:blipFill>
        <p:spPr>
          <a:xfrm>
            <a:off x="2010776" y="3836643"/>
            <a:ext cx="8300978" cy="2439997"/>
          </a:xfrm>
          <a:prstGeom prst="rect">
            <a:avLst/>
          </a:prstGeom>
        </p:spPr>
      </p:pic>
    </p:spTree>
    <p:extLst>
      <p:ext uri="{BB962C8B-B14F-4D97-AF65-F5344CB8AC3E}">
        <p14:creationId xmlns:p14="http://schemas.microsoft.com/office/powerpoint/2010/main" val="8174075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75088" y="438888"/>
            <a:ext cx="7446003" cy="1028295"/>
          </a:xfrm>
        </p:spPr>
        <p:txBody>
          <a:bodyPr/>
          <a:lstStyle/>
          <a:p>
            <a:pPr algn="l"/>
            <a:r>
              <a:rPr lang="en-US" dirty="0" smtClean="0"/>
              <a:t>Advanced Competency Checklists </a:t>
            </a:r>
            <a:br>
              <a:rPr lang="en-US" dirty="0" smtClean="0"/>
            </a:br>
            <a:r>
              <a:rPr lang="en-US" sz="3000" i="1" u="sng" dirty="0"/>
              <a:t>DBHDS-Licensed Agencies Only</a:t>
            </a:r>
          </a:p>
        </p:txBody>
      </p:sp>
      <p:sp>
        <p:nvSpPr>
          <p:cNvPr id="3" name="Text Placeholder 2"/>
          <p:cNvSpPr>
            <a:spLocks noGrp="1"/>
          </p:cNvSpPr>
          <p:nvPr>
            <p:ph type="body" idx="1"/>
          </p:nvPr>
        </p:nvSpPr>
        <p:spPr>
          <a:xfrm>
            <a:off x="955965" y="1738167"/>
            <a:ext cx="10487890" cy="4666727"/>
          </a:xfrm>
        </p:spPr>
        <p:txBody>
          <a:bodyPr/>
          <a:lstStyle/>
          <a:p>
            <a:r>
              <a:rPr lang="en-US" sz="2400" dirty="0"/>
              <a:t>Training may be accessed through a variety of means as long as it is nationally recognized or developed or approved by a qualified professional in each competency area.*  </a:t>
            </a:r>
            <a:r>
              <a:rPr lang="en-US" sz="2400" dirty="0" smtClean="0"/>
              <a:t>This means your organization may develop and perform training as long as it is approved by a qualified professional.</a:t>
            </a:r>
            <a:endParaRPr lang="en-US" sz="2400" dirty="0"/>
          </a:p>
          <a:p>
            <a:endParaRPr lang="en-US" sz="2727" dirty="0"/>
          </a:p>
          <a:p>
            <a:endParaRPr lang="en-US" sz="2727" dirty="0"/>
          </a:p>
          <a:p>
            <a:endParaRPr lang="en-US" sz="2727" dirty="0"/>
          </a:p>
          <a:p>
            <a:endParaRPr lang="en-US" sz="2727" dirty="0"/>
          </a:p>
          <a:p>
            <a:endParaRPr lang="en-US" sz="2727" dirty="0"/>
          </a:p>
          <a:p>
            <a:endParaRPr lang="en-US" sz="2727" dirty="0"/>
          </a:p>
          <a:p>
            <a:pPr algn="ctr"/>
            <a:r>
              <a:rPr lang="en-US" sz="1636" dirty="0">
                <a:solidFill>
                  <a:srgbClr val="FF0000"/>
                </a:solidFill>
              </a:rPr>
              <a:t>*Refer to the March 6, 2020 Protocol for a full list of qualified professionals and training topics.</a:t>
            </a:r>
          </a:p>
          <a:p>
            <a:endParaRPr lang="en-US" sz="2727"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02768" y="3422293"/>
            <a:ext cx="3218484" cy="2145656"/>
          </a:xfrm>
          <a:prstGeom prst="rect">
            <a:avLst/>
          </a:prstGeom>
        </p:spPr>
      </p:pic>
      <p:sp>
        <p:nvSpPr>
          <p:cNvPr id="5" name="TextBox 4"/>
          <p:cNvSpPr txBox="1"/>
          <p:nvPr/>
        </p:nvSpPr>
        <p:spPr>
          <a:xfrm>
            <a:off x="569423" y="5943229"/>
            <a:ext cx="10972800" cy="461665"/>
          </a:xfrm>
          <a:prstGeom prst="rect">
            <a:avLst/>
          </a:prstGeom>
          <a:noFill/>
        </p:spPr>
        <p:txBody>
          <a:bodyPr wrap="square" rtlCol="0">
            <a:spAutoFit/>
          </a:bodyPr>
          <a:lstStyle/>
          <a:p>
            <a:pPr algn="ctr"/>
            <a:r>
              <a:rPr lang="en-US" sz="2400" dirty="0">
                <a:hlinkClick r:id="rId4"/>
              </a:rPr>
              <a:t>https://partnership.vcu.edu/DSP_orientation/Competencies-Assurances-Tests.html</a:t>
            </a:r>
            <a:endParaRPr lang="en-US" sz="2400" dirty="0"/>
          </a:p>
        </p:txBody>
      </p:sp>
    </p:spTree>
    <p:extLst>
      <p:ext uri="{BB962C8B-B14F-4D97-AF65-F5344CB8AC3E}">
        <p14:creationId xmlns:p14="http://schemas.microsoft.com/office/powerpoint/2010/main" val="5065953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75088" y="438888"/>
            <a:ext cx="7446003" cy="1028295"/>
          </a:xfrm>
        </p:spPr>
        <p:txBody>
          <a:bodyPr/>
          <a:lstStyle/>
          <a:p>
            <a:pPr algn="l"/>
            <a:r>
              <a:rPr lang="en-US" dirty="0" smtClean="0"/>
              <a:t>Advanced Competency Checklists </a:t>
            </a:r>
            <a:br>
              <a:rPr lang="en-US" dirty="0" smtClean="0"/>
            </a:br>
            <a:r>
              <a:rPr lang="en-US" sz="3000" i="1" u="sng" dirty="0"/>
              <a:t>DBHDS-Licensed Agencies Only</a:t>
            </a:r>
          </a:p>
        </p:txBody>
      </p:sp>
      <p:sp>
        <p:nvSpPr>
          <p:cNvPr id="3" name="Text Placeholder 2"/>
          <p:cNvSpPr>
            <a:spLocks noGrp="1"/>
          </p:cNvSpPr>
          <p:nvPr>
            <p:ph type="body" idx="1"/>
          </p:nvPr>
        </p:nvSpPr>
        <p:spPr>
          <a:xfrm>
            <a:off x="457201" y="1610591"/>
            <a:ext cx="11457708" cy="2518638"/>
          </a:xfrm>
        </p:spPr>
        <p:txBody>
          <a:bodyPr/>
          <a:lstStyle/>
          <a:p>
            <a:pPr>
              <a:lnSpc>
                <a:spcPct val="150000"/>
              </a:lnSpc>
            </a:pPr>
            <a:r>
              <a:rPr lang="en-US" sz="2182" dirty="0"/>
              <a:t>M</a:t>
            </a:r>
            <a:r>
              <a:rPr lang="en-US" sz="2182" dirty="0" smtClean="0"/>
              <a:t>ust </a:t>
            </a:r>
            <a:r>
              <a:rPr lang="en-US" sz="2182" dirty="0"/>
              <a:t>be initiated by DBHDS-licensed providers and DSPs and DSP supervisors confirmed as </a:t>
            </a:r>
            <a:r>
              <a:rPr lang="en-US" sz="2182" dirty="0" smtClean="0"/>
              <a:t>proficient:</a:t>
            </a:r>
          </a:p>
          <a:p>
            <a:pPr marL="342900" indent="-342900">
              <a:lnSpc>
                <a:spcPct val="150000"/>
              </a:lnSpc>
              <a:buFont typeface="Arial" panose="020B0604020202020204" pitchFamily="34" charset="0"/>
              <a:buChar char="•"/>
            </a:pPr>
            <a:r>
              <a:rPr lang="en-US" sz="2182" dirty="0" smtClean="0"/>
              <a:t>within </a:t>
            </a:r>
            <a:r>
              <a:rPr lang="en-US" sz="2182" dirty="0"/>
              <a:t>180 days of </a:t>
            </a:r>
            <a:r>
              <a:rPr lang="en-US" sz="2182" dirty="0" smtClean="0"/>
              <a:t>hire </a:t>
            </a:r>
            <a:r>
              <a:rPr lang="en-US" sz="2182" i="1" u="sng" dirty="0" smtClean="0"/>
              <a:t>or</a:t>
            </a:r>
          </a:p>
          <a:p>
            <a:pPr marL="342900" indent="-342900">
              <a:lnSpc>
                <a:spcPct val="150000"/>
              </a:lnSpc>
              <a:buFont typeface="Arial" panose="020B0604020202020204" pitchFamily="34" charset="0"/>
              <a:buChar char="•"/>
            </a:pPr>
            <a:r>
              <a:rPr lang="en-US" sz="2182" dirty="0" smtClean="0"/>
              <a:t>within </a:t>
            </a:r>
            <a:r>
              <a:rPr lang="en-US" sz="2182" dirty="0"/>
              <a:t>180 days of assisting a person with related SIS© tier 4</a:t>
            </a:r>
            <a:r>
              <a:rPr lang="en-US" sz="2182" dirty="0" smtClean="0"/>
              <a:t> </a:t>
            </a:r>
            <a:r>
              <a:rPr lang="en-US" sz="2182" dirty="0"/>
              <a:t>support needs </a:t>
            </a:r>
            <a:r>
              <a:rPr lang="en-US" sz="2182" dirty="0" smtClean="0"/>
              <a:t>(levels 5, 6, 7)--whether new to the program or receives a new </a:t>
            </a:r>
            <a:r>
              <a:rPr lang="en-US" sz="2182" dirty="0"/>
              <a:t>SIS© </a:t>
            </a:r>
            <a:r>
              <a:rPr lang="en-US" sz="2182" dirty="0" smtClean="0"/>
              <a:t>confirming tier 4.</a:t>
            </a:r>
          </a:p>
          <a:p>
            <a:pPr>
              <a:lnSpc>
                <a:spcPct val="150000"/>
              </a:lnSpc>
            </a:pPr>
            <a:endParaRPr lang="en-US" sz="2182" dirty="0"/>
          </a:p>
        </p:txBody>
      </p:sp>
      <p:pic>
        <p:nvPicPr>
          <p:cNvPr id="4" name="Picture 3"/>
          <p:cNvPicPr>
            <a:picLocks noChangeAspect="1"/>
          </p:cNvPicPr>
          <p:nvPr/>
        </p:nvPicPr>
        <p:blipFill>
          <a:blip r:embed="rId3"/>
          <a:stretch>
            <a:fillRect/>
          </a:stretch>
        </p:blipFill>
        <p:spPr>
          <a:xfrm>
            <a:off x="2330110" y="3603497"/>
            <a:ext cx="7325591" cy="2728030"/>
          </a:xfrm>
          <a:prstGeom prst="rect">
            <a:avLst/>
          </a:prstGeom>
        </p:spPr>
      </p:pic>
    </p:spTree>
    <p:extLst>
      <p:ext uri="{BB962C8B-B14F-4D97-AF65-F5344CB8AC3E}">
        <p14:creationId xmlns:p14="http://schemas.microsoft.com/office/powerpoint/2010/main" val="6804463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1510" y="438887"/>
            <a:ext cx="9237172" cy="503664"/>
          </a:xfrm>
        </p:spPr>
        <p:txBody>
          <a:bodyPr/>
          <a:lstStyle/>
          <a:p>
            <a:r>
              <a:rPr lang="en-US" sz="3273" dirty="0" smtClean="0"/>
              <a:t>Supervisory Requirements Timeline</a:t>
            </a:r>
            <a:endParaRPr lang="en-US" sz="3273" dirty="0"/>
          </a:p>
        </p:txBody>
      </p:sp>
      <p:sp>
        <p:nvSpPr>
          <p:cNvPr id="5" name="Rectangle 4"/>
          <p:cNvSpPr/>
          <p:nvPr/>
        </p:nvSpPr>
        <p:spPr>
          <a:xfrm>
            <a:off x="402336" y="1773936"/>
            <a:ext cx="11265408" cy="2560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Connector 6"/>
          <p:cNvCxnSpPr/>
          <p:nvPr/>
        </p:nvCxnSpPr>
        <p:spPr>
          <a:xfrm>
            <a:off x="804672" y="1901952"/>
            <a:ext cx="18288" cy="859536"/>
          </a:xfrm>
          <a:prstGeom prst="line">
            <a:avLst/>
          </a:prstGeom>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402336" y="2761488"/>
            <a:ext cx="3609578" cy="369332"/>
          </a:xfrm>
          <a:prstGeom prst="rect">
            <a:avLst/>
          </a:prstGeom>
          <a:noFill/>
        </p:spPr>
        <p:txBody>
          <a:bodyPr wrap="none" rtlCol="0">
            <a:spAutoFit/>
          </a:bodyPr>
          <a:lstStyle/>
          <a:p>
            <a:r>
              <a:rPr lang="en-US" dirty="0" smtClean="0"/>
              <a:t>Take online DSP Supervisor Training</a:t>
            </a:r>
            <a:endParaRPr lang="en-US" dirty="0"/>
          </a:p>
        </p:txBody>
      </p:sp>
      <p:sp>
        <p:nvSpPr>
          <p:cNvPr id="9" name="TextBox 8"/>
          <p:cNvSpPr txBox="1"/>
          <p:nvPr/>
        </p:nvSpPr>
        <p:spPr>
          <a:xfrm>
            <a:off x="402336" y="3123676"/>
            <a:ext cx="2085379" cy="369332"/>
          </a:xfrm>
          <a:prstGeom prst="rect">
            <a:avLst/>
          </a:prstGeom>
          <a:noFill/>
        </p:spPr>
        <p:txBody>
          <a:bodyPr wrap="none" rtlCol="0">
            <a:spAutoFit/>
          </a:bodyPr>
          <a:lstStyle/>
          <a:p>
            <a:r>
              <a:rPr lang="en-US" dirty="0" smtClean="0"/>
              <a:t>Take online DSP Test</a:t>
            </a:r>
            <a:endParaRPr lang="en-US" dirty="0"/>
          </a:p>
        </p:txBody>
      </p:sp>
      <p:sp>
        <p:nvSpPr>
          <p:cNvPr id="10" name="TextBox 9"/>
          <p:cNvSpPr txBox="1"/>
          <p:nvPr/>
        </p:nvSpPr>
        <p:spPr>
          <a:xfrm>
            <a:off x="402336" y="3420963"/>
            <a:ext cx="4578818" cy="369332"/>
          </a:xfrm>
          <a:prstGeom prst="rect">
            <a:avLst/>
          </a:prstGeom>
          <a:noFill/>
        </p:spPr>
        <p:txBody>
          <a:bodyPr wrap="none" rtlCol="0">
            <a:spAutoFit/>
          </a:bodyPr>
          <a:lstStyle/>
          <a:p>
            <a:r>
              <a:rPr lang="en-US" dirty="0" smtClean="0"/>
              <a:t>Obtain and file certificate from training/testing</a:t>
            </a:r>
            <a:endParaRPr lang="en-US" dirty="0"/>
          </a:p>
        </p:txBody>
      </p:sp>
      <p:cxnSp>
        <p:nvCxnSpPr>
          <p:cNvPr id="11" name="Straight Connector 10"/>
          <p:cNvCxnSpPr/>
          <p:nvPr/>
        </p:nvCxnSpPr>
        <p:spPr>
          <a:xfrm>
            <a:off x="5623365" y="2029226"/>
            <a:ext cx="18288" cy="2550962"/>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7579201" y="2057806"/>
            <a:ext cx="18288" cy="859536"/>
          </a:xfrm>
          <a:prstGeom prst="line">
            <a:avLst/>
          </a:prstGeom>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393192" y="3757379"/>
            <a:ext cx="3526863" cy="369332"/>
          </a:xfrm>
          <a:prstGeom prst="rect">
            <a:avLst/>
          </a:prstGeom>
          <a:noFill/>
        </p:spPr>
        <p:txBody>
          <a:bodyPr wrap="none" rtlCol="0">
            <a:spAutoFit/>
          </a:bodyPr>
          <a:lstStyle/>
          <a:p>
            <a:r>
              <a:rPr lang="en-US" dirty="0" smtClean="0"/>
              <a:t>Sign and file Supervisor’s Assurance</a:t>
            </a:r>
            <a:endParaRPr lang="en-US" dirty="0"/>
          </a:p>
        </p:txBody>
      </p:sp>
      <p:sp>
        <p:nvSpPr>
          <p:cNvPr id="15" name="TextBox 14"/>
          <p:cNvSpPr txBox="1"/>
          <p:nvPr/>
        </p:nvSpPr>
        <p:spPr>
          <a:xfrm>
            <a:off x="4528457" y="4138132"/>
            <a:ext cx="2394947" cy="923330"/>
          </a:xfrm>
          <a:prstGeom prst="rect">
            <a:avLst/>
          </a:prstGeom>
          <a:ln>
            <a:noFill/>
          </a:ln>
        </p:spPr>
        <p:style>
          <a:lnRef idx="2">
            <a:schemeClr val="accent6"/>
          </a:lnRef>
          <a:fillRef idx="1">
            <a:schemeClr val="lt1"/>
          </a:fillRef>
          <a:effectRef idx="0">
            <a:schemeClr val="accent6"/>
          </a:effectRef>
          <a:fontRef idx="minor">
            <a:schemeClr val="dk1"/>
          </a:fontRef>
        </p:style>
        <p:txBody>
          <a:bodyPr wrap="square" rtlCol="0">
            <a:spAutoFit/>
          </a:bodyPr>
          <a:lstStyle/>
          <a:p>
            <a:pPr algn="ctr"/>
            <a:r>
              <a:rPr lang="en-US" dirty="0" smtClean="0"/>
              <a:t>Demonstrate competence with Competency 3*</a:t>
            </a:r>
            <a:endParaRPr lang="en-US" dirty="0"/>
          </a:p>
        </p:txBody>
      </p:sp>
      <p:cxnSp>
        <p:nvCxnSpPr>
          <p:cNvPr id="16" name="Straight Connector 15"/>
          <p:cNvCxnSpPr/>
          <p:nvPr/>
        </p:nvCxnSpPr>
        <p:spPr>
          <a:xfrm flipH="1">
            <a:off x="9529172" y="1842535"/>
            <a:ext cx="6203" cy="3360313"/>
          </a:xfrm>
          <a:prstGeom prst="line">
            <a:avLst/>
          </a:prstGeom>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7015263" y="4758414"/>
            <a:ext cx="5006918" cy="1477328"/>
          </a:xfrm>
          <a:prstGeom prst="rect">
            <a:avLst/>
          </a:prstGeom>
          <a:ln>
            <a:noFill/>
          </a:ln>
        </p:spPr>
        <p:style>
          <a:lnRef idx="2">
            <a:schemeClr val="accent6"/>
          </a:lnRef>
          <a:fillRef idx="1">
            <a:schemeClr val="lt1"/>
          </a:fillRef>
          <a:effectRef idx="0">
            <a:schemeClr val="accent6"/>
          </a:effectRef>
          <a:fontRef idx="minor">
            <a:schemeClr val="dk1"/>
          </a:fontRef>
        </p:style>
        <p:txBody>
          <a:bodyPr wrap="square" rtlCol="0">
            <a:spAutoFit/>
          </a:bodyPr>
          <a:lstStyle/>
          <a:p>
            <a:pPr algn="ctr"/>
            <a:r>
              <a:rPr lang="en-US" dirty="0" smtClean="0"/>
              <a:t>Be confirmed as proficient w</a:t>
            </a:r>
            <a:r>
              <a:rPr lang="en-US" smtClean="0"/>
              <a:t>/ basic </a:t>
            </a:r>
            <a:r>
              <a:rPr lang="en-US" dirty="0" smtClean="0"/>
              <a:t>competencies </a:t>
            </a:r>
          </a:p>
          <a:p>
            <a:pPr algn="ctr"/>
            <a:r>
              <a:rPr lang="en-US" dirty="0" smtClean="0"/>
              <a:t>by Director with 180 days; if providing services in a licensed service setting, also demonstrate proficiency with advanced competencies based on people supported with 180 days</a:t>
            </a:r>
            <a:endParaRPr lang="en-US" dirty="0"/>
          </a:p>
        </p:txBody>
      </p:sp>
      <p:sp>
        <p:nvSpPr>
          <p:cNvPr id="20" name="TextBox 19"/>
          <p:cNvSpPr txBox="1"/>
          <p:nvPr/>
        </p:nvSpPr>
        <p:spPr>
          <a:xfrm>
            <a:off x="6617682" y="2861353"/>
            <a:ext cx="1991926" cy="1200329"/>
          </a:xfrm>
          <a:prstGeom prst="rect">
            <a:avLst/>
          </a:prstGeom>
          <a:noFill/>
        </p:spPr>
        <p:txBody>
          <a:bodyPr wrap="square" rtlCol="0">
            <a:spAutoFit/>
          </a:bodyPr>
          <a:lstStyle/>
          <a:p>
            <a:pPr algn="ctr"/>
            <a:r>
              <a:rPr lang="en-US" dirty="0" smtClean="0"/>
              <a:t>Begin providing support and training/observing DSPs</a:t>
            </a:r>
            <a:endParaRPr lang="en-US" dirty="0"/>
          </a:p>
        </p:txBody>
      </p:sp>
      <p:cxnSp>
        <p:nvCxnSpPr>
          <p:cNvPr id="21" name="Straight Connector 20"/>
          <p:cNvCxnSpPr/>
          <p:nvPr/>
        </p:nvCxnSpPr>
        <p:spPr>
          <a:xfrm>
            <a:off x="11026218" y="1940567"/>
            <a:ext cx="18288" cy="859536"/>
          </a:xfrm>
          <a:prstGeom prst="line">
            <a:avLst/>
          </a:prstGeom>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10030255" y="2778292"/>
            <a:ext cx="1991926" cy="1200329"/>
          </a:xfrm>
          <a:prstGeom prst="rect">
            <a:avLst/>
          </a:prstGeom>
          <a:noFill/>
        </p:spPr>
        <p:txBody>
          <a:bodyPr wrap="square" rtlCol="0">
            <a:spAutoFit/>
          </a:bodyPr>
          <a:lstStyle/>
          <a:p>
            <a:pPr algn="ctr"/>
            <a:r>
              <a:rPr lang="en-US" dirty="0" smtClean="0"/>
              <a:t>Receive annual updates to confirm competencies are still met</a:t>
            </a:r>
            <a:endParaRPr lang="en-US" dirty="0"/>
          </a:p>
        </p:txBody>
      </p:sp>
      <p:sp>
        <p:nvSpPr>
          <p:cNvPr id="24" name="TextBox 23"/>
          <p:cNvSpPr txBox="1"/>
          <p:nvPr/>
        </p:nvSpPr>
        <p:spPr>
          <a:xfrm>
            <a:off x="672117" y="1380870"/>
            <a:ext cx="340158" cy="461665"/>
          </a:xfrm>
          <a:prstGeom prst="rect">
            <a:avLst/>
          </a:prstGeom>
          <a:noFill/>
        </p:spPr>
        <p:txBody>
          <a:bodyPr wrap="none" rtlCol="0">
            <a:spAutoFit/>
          </a:bodyPr>
          <a:lstStyle/>
          <a:p>
            <a:r>
              <a:rPr lang="en-US" sz="2400" b="1" dirty="0"/>
              <a:t>1</a:t>
            </a:r>
          </a:p>
        </p:txBody>
      </p:sp>
      <p:sp>
        <p:nvSpPr>
          <p:cNvPr id="25" name="TextBox 24"/>
          <p:cNvSpPr txBox="1"/>
          <p:nvPr/>
        </p:nvSpPr>
        <p:spPr>
          <a:xfrm>
            <a:off x="5453286" y="1363044"/>
            <a:ext cx="340158" cy="461665"/>
          </a:xfrm>
          <a:prstGeom prst="rect">
            <a:avLst/>
          </a:prstGeom>
          <a:noFill/>
        </p:spPr>
        <p:txBody>
          <a:bodyPr wrap="none" rtlCol="0">
            <a:spAutoFit/>
          </a:bodyPr>
          <a:lstStyle/>
          <a:p>
            <a:r>
              <a:rPr lang="en-US" sz="2400" b="1" dirty="0" smtClean="0"/>
              <a:t>2</a:t>
            </a:r>
            <a:endParaRPr lang="en-US" sz="2400" b="1" dirty="0"/>
          </a:p>
        </p:txBody>
      </p:sp>
      <p:sp>
        <p:nvSpPr>
          <p:cNvPr id="26" name="TextBox 25"/>
          <p:cNvSpPr txBox="1"/>
          <p:nvPr/>
        </p:nvSpPr>
        <p:spPr>
          <a:xfrm>
            <a:off x="7443566" y="1376770"/>
            <a:ext cx="340158" cy="461665"/>
          </a:xfrm>
          <a:prstGeom prst="rect">
            <a:avLst/>
          </a:prstGeom>
          <a:noFill/>
        </p:spPr>
        <p:txBody>
          <a:bodyPr wrap="none" rtlCol="0">
            <a:spAutoFit/>
          </a:bodyPr>
          <a:lstStyle/>
          <a:p>
            <a:r>
              <a:rPr lang="en-US" sz="2400" b="1" dirty="0" smtClean="0"/>
              <a:t>3</a:t>
            </a:r>
            <a:endParaRPr lang="en-US" sz="2400" b="1" dirty="0"/>
          </a:p>
        </p:txBody>
      </p:sp>
      <p:sp>
        <p:nvSpPr>
          <p:cNvPr id="27" name="TextBox 26"/>
          <p:cNvSpPr txBox="1"/>
          <p:nvPr/>
        </p:nvSpPr>
        <p:spPr>
          <a:xfrm>
            <a:off x="9359093" y="1381001"/>
            <a:ext cx="340158" cy="461665"/>
          </a:xfrm>
          <a:prstGeom prst="rect">
            <a:avLst/>
          </a:prstGeom>
          <a:noFill/>
        </p:spPr>
        <p:txBody>
          <a:bodyPr wrap="none" rtlCol="0">
            <a:spAutoFit/>
          </a:bodyPr>
          <a:lstStyle/>
          <a:p>
            <a:r>
              <a:rPr lang="en-US" sz="2400" b="1" dirty="0" smtClean="0"/>
              <a:t>4</a:t>
            </a:r>
            <a:endParaRPr lang="en-US" sz="2400" b="1" dirty="0"/>
          </a:p>
        </p:txBody>
      </p:sp>
      <p:sp>
        <p:nvSpPr>
          <p:cNvPr id="28" name="TextBox 27"/>
          <p:cNvSpPr txBox="1"/>
          <p:nvPr/>
        </p:nvSpPr>
        <p:spPr>
          <a:xfrm>
            <a:off x="10856139" y="1346571"/>
            <a:ext cx="340158" cy="461665"/>
          </a:xfrm>
          <a:prstGeom prst="rect">
            <a:avLst/>
          </a:prstGeom>
          <a:noFill/>
        </p:spPr>
        <p:txBody>
          <a:bodyPr wrap="none" rtlCol="0">
            <a:spAutoFit/>
          </a:bodyPr>
          <a:lstStyle/>
          <a:p>
            <a:r>
              <a:rPr lang="en-US" sz="2400" b="1" dirty="0" smtClean="0"/>
              <a:t>5</a:t>
            </a:r>
            <a:endParaRPr lang="en-US" sz="2400" b="1" dirty="0"/>
          </a:p>
        </p:txBody>
      </p:sp>
      <p:sp>
        <p:nvSpPr>
          <p:cNvPr id="29" name="TextBox 28"/>
          <p:cNvSpPr txBox="1"/>
          <p:nvPr/>
        </p:nvSpPr>
        <p:spPr>
          <a:xfrm>
            <a:off x="162992" y="5996212"/>
            <a:ext cx="5107104" cy="369332"/>
          </a:xfrm>
          <a:prstGeom prst="rect">
            <a:avLst/>
          </a:prstGeom>
          <a:noFill/>
        </p:spPr>
        <p:txBody>
          <a:bodyPr wrap="none" rtlCol="0">
            <a:spAutoFit/>
          </a:bodyPr>
          <a:lstStyle/>
          <a:p>
            <a:r>
              <a:rPr lang="en-US" dirty="0" smtClean="0"/>
              <a:t>*required once DD Waiver Regulations are approved</a:t>
            </a:r>
            <a:endParaRPr lang="en-US" dirty="0"/>
          </a:p>
        </p:txBody>
      </p:sp>
    </p:spTree>
    <p:extLst>
      <p:ext uri="{BB962C8B-B14F-4D97-AF65-F5344CB8AC3E}">
        <p14:creationId xmlns:p14="http://schemas.microsoft.com/office/powerpoint/2010/main" val="30729504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4"/>
                                        </p:tgtEl>
                                        <p:attrNameLst>
                                          <p:attrName>style.visibility</p:attrName>
                                        </p:attrNameLst>
                                      </p:cBhvr>
                                      <p:to>
                                        <p:strVal val="visible"/>
                                      </p:to>
                                    </p:set>
                                    <p:animEffect transition="in" filter="fade">
                                      <p:cBhvr>
                                        <p:cTn id="16" dur="500"/>
                                        <p:tgtEl>
                                          <p:spTgt spid="24"/>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500"/>
                                        <p:tgtEl>
                                          <p:spTgt spid="10"/>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500"/>
                                        <p:tgtEl>
                                          <p:spTgt spid="11"/>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25"/>
                                        </p:tgtEl>
                                        <p:attrNameLst>
                                          <p:attrName>style.visibility</p:attrName>
                                        </p:attrNameLst>
                                      </p:cBhvr>
                                      <p:to>
                                        <p:strVal val="visible"/>
                                      </p:to>
                                    </p:set>
                                    <p:animEffect transition="in" filter="fade">
                                      <p:cBhvr>
                                        <p:cTn id="30" dur="500"/>
                                        <p:tgtEl>
                                          <p:spTgt spid="25"/>
                                        </p:tgtEl>
                                      </p:cBhvr>
                                    </p:animEffect>
                                  </p:childTnLst>
                                </p:cTn>
                              </p:par>
                              <p:par>
                                <p:cTn id="31" presetID="10" presetClass="entr" presetSubtype="0" fill="hold" nodeType="withEffect">
                                  <p:stCondLst>
                                    <p:cond delay="0"/>
                                  </p:stCondLst>
                                  <p:childTnLst>
                                    <p:set>
                                      <p:cBhvr>
                                        <p:cTn id="32" dur="1" fill="hold">
                                          <p:stCondLst>
                                            <p:cond delay="0"/>
                                          </p:stCondLst>
                                        </p:cTn>
                                        <p:tgtEl>
                                          <p:spTgt spid="15">
                                            <p:txEl>
                                              <p:pRg st="0" end="0"/>
                                            </p:txEl>
                                          </p:spTgt>
                                        </p:tgtEl>
                                        <p:attrNameLst>
                                          <p:attrName>style.visibility</p:attrName>
                                        </p:attrNameLst>
                                      </p:cBhvr>
                                      <p:to>
                                        <p:strVal val="visible"/>
                                      </p:to>
                                    </p:set>
                                    <p:animEffect transition="in" filter="fade">
                                      <p:cBhvr>
                                        <p:cTn id="33" dur="500"/>
                                        <p:tgtEl>
                                          <p:spTgt spid="15">
                                            <p:txEl>
                                              <p:pRg st="0" end="0"/>
                                            </p:txEl>
                                          </p:spTgt>
                                        </p:tgtEl>
                                      </p:cBhvr>
                                    </p:animEffect>
                                  </p:childTnLst>
                                </p:cTn>
                              </p:par>
                              <p:par>
                                <p:cTn id="34" presetID="10" presetClass="entr" presetSubtype="0" fill="hold" nodeType="withEffect">
                                  <p:stCondLst>
                                    <p:cond delay="0"/>
                                  </p:stCondLst>
                                  <p:childTnLst>
                                    <p:set>
                                      <p:cBhvr>
                                        <p:cTn id="35" dur="1" fill="hold">
                                          <p:stCondLst>
                                            <p:cond delay="0"/>
                                          </p:stCondLst>
                                        </p:cTn>
                                        <p:tgtEl>
                                          <p:spTgt spid="29">
                                            <p:txEl>
                                              <p:pRg st="0" end="0"/>
                                            </p:txEl>
                                          </p:spTgt>
                                        </p:tgtEl>
                                        <p:attrNameLst>
                                          <p:attrName>style.visibility</p:attrName>
                                        </p:attrNameLst>
                                      </p:cBhvr>
                                      <p:to>
                                        <p:strVal val="visible"/>
                                      </p:to>
                                    </p:set>
                                    <p:animEffect transition="in" filter="fade">
                                      <p:cBhvr>
                                        <p:cTn id="36" dur="500"/>
                                        <p:tgtEl>
                                          <p:spTgt spid="29">
                                            <p:txEl>
                                              <p:pRg st="0" end="0"/>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20">
                                            <p:txEl>
                                              <p:pRg st="0" end="0"/>
                                            </p:txEl>
                                          </p:spTgt>
                                        </p:tgtEl>
                                        <p:attrNameLst>
                                          <p:attrName>style.visibility</p:attrName>
                                        </p:attrNameLst>
                                      </p:cBhvr>
                                      <p:to>
                                        <p:strVal val="visible"/>
                                      </p:to>
                                    </p:set>
                                    <p:animEffect transition="in" filter="fade">
                                      <p:cBhvr>
                                        <p:cTn id="41" dur="500"/>
                                        <p:tgtEl>
                                          <p:spTgt spid="20">
                                            <p:txEl>
                                              <p:pRg st="0" end="0"/>
                                            </p:txEl>
                                          </p:spTgt>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26"/>
                                        </p:tgtEl>
                                        <p:attrNameLst>
                                          <p:attrName>style.visibility</p:attrName>
                                        </p:attrNameLst>
                                      </p:cBhvr>
                                      <p:to>
                                        <p:strVal val="visible"/>
                                      </p:to>
                                    </p:set>
                                    <p:animEffect transition="in" filter="fade">
                                      <p:cBhvr>
                                        <p:cTn id="44" dur="500"/>
                                        <p:tgtEl>
                                          <p:spTgt spid="26"/>
                                        </p:tgtEl>
                                      </p:cBhvr>
                                    </p:animEffect>
                                  </p:childTnLst>
                                </p:cTn>
                              </p:par>
                              <p:par>
                                <p:cTn id="45" presetID="10" presetClass="entr" presetSubtype="0" fill="hold" nodeType="withEffect">
                                  <p:stCondLst>
                                    <p:cond delay="0"/>
                                  </p:stCondLst>
                                  <p:childTnLst>
                                    <p:set>
                                      <p:cBhvr>
                                        <p:cTn id="46" dur="1" fill="hold">
                                          <p:stCondLst>
                                            <p:cond delay="0"/>
                                          </p:stCondLst>
                                        </p:cTn>
                                        <p:tgtEl>
                                          <p:spTgt spid="13"/>
                                        </p:tgtEl>
                                        <p:attrNameLst>
                                          <p:attrName>style.visibility</p:attrName>
                                        </p:attrNameLst>
                                      </p:cBhvr>
                                      <p:to>
                                        <p:strVal val="visible"/>
                                      </p:to>
                                    </p:set>
                                    <p:animEffect transition="in" filter="fade">
                                      <p:cBhvr>
                                        <p:cTn id="47" dur="500"/>
                                        <p:tgtEl>
                                          <p:spTgt spid="13"/>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18">
                                            <p:txEl>
                                              <p:pRg st="0" end="0"/>
                                            </p:txEl>
                                          </p:spTgt>
                                        </p:tgtEl>
                                        <p:attrNameLst>
                                          <p:attrName>style.visibility</p:attrName>
                                        </p:attrNameLst>
                                      </p:cBhvr>
                                      <p:to>
                                        <p:strVal val="visible"/>
                                      </p:to>
                                    </p:set>
                                    <p:animEffect transition="in" filter="fade">
                                      <p:cBhvr>
                                        <p:cTn id="52" dur="500"/>
                                        <p:tgtEl>
                                          <p:spTgt spid="18">
                                            <p:txEl>
                                              <p:pRg st="0" end="0"/>
                                            </p:txEl>
                                          </p:spTgt>
                                        </p:tgtEl>
                                      </p:cBhvr>
                                    </p:animEffect>
                                  </p:childTnLst>
                                </p:cTn>
                              </p:par>
                              <p:par>
                                <p:cTn id="53" presetID="10" presetClass="entr" presetSubtype="0" fill="hold" nodeType="withEffect">
                                  <p:stCondLst>
                                    <p:cond delay="0"/>
                                  </p:stCondLst>
                                  <p:childTnLst>
                                    <p:set>
                                      <p:cBhvr>
                                        <p:cTn id="54" dur="1" fill="hold">
                                          <p:stCondLst>
                                            <p:cond delay="0"/>
                                          </p:stCondLst>
                                        </p:cTn>
                                        <p:tgtEl>
                                          <p:spTgt spid="18">
                                            <p:txEl>
                                              <p:pRg st="1" end="1"/>
                                            </p:txEl>
                                          </p:spTgt>
                                        </p:tgtEl>
                                        <p:attrNameLst>
                                          <p:attrName>style.visibility</p:attrName>
                                        </p:attrNameLst>
                                      </p:cBhvr>
                                      <p:to>
                                        <p:strVal val="visible"/>
                                      </p:to>
                                    </p:set>
                                    <p:animEffect transition="in" filter="fade">
                                      <p:cBhvr>
                                        <p:cTn id="55" dur="500"/>
                                        <p:tgtEl>
                                          <p:spTgt spid="18">
                                            <p:txEl>
                                              <p:pRg st="1" end="1"/>
                                            </p:txEl>
                                          </p:spTgt>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27"/>
                                        </p:tgtEl>
                                        <p:attrNameLst>
                                          <p:attrName>style.visibility</p:attrName>
                                        </p:attrNameLst>
                                      </p:cBhvr>
                                      <p:to>
                                        <p:strVal val="visible"/>
                                      </p:to>
                                    </p:set>
                                    <p:animEffect transition="in" filter="fade">
                                      <p:cBhvr>
                                        <p:cTn id="58" dur="500"/>
                                        <p:tgtEl>
                                          <p:spTgt spid="27"/>
                                        </p:tgtEl>
                                      </p:cBhvr>
                                    </p:animEffect>
                                  </p:childTnLst>
                                </p:cTn>
                              </p:par>
                              <p:par>
                                <p:cTn id="59" presetID="10" presetClass="entr" presetSubtype="0" fill="hold" nodeType="withEffect">
                                  <p:stCondLst>
                                    <p:cond delay="0"/>
                                  </p:stCondLst>
                                  <p:childTnLst>
                                    <p:set>
                                      <p:cBhvr>
                                        <p:cTn id="60" dur="1" fill="hold">
                                          <p:stCondLst>
                                            <p:cond delay="0"/>
                                          </p:stCondLst>
                                        </p:cTn>
                                        <p:tgtEl>
                                          <p:spTgt spid="16"/>
                                        </p:tgtEl>
                                        <p:attrNameLst>
                                          <p:attrName>style.visibility</p:attrName>
                                        </p:attrNameLst>
                                      </p:cBhvr>
                                      <p:to>
                                        <p:strVal val="visible"/>
                                      </p:to>
                                    </p:set>
                                    <p:animEffect transition="in" filter="fade">
                                      <p:cBhvr>
                                        <p:cTn id="61" dur="500"/>
                                        <p:tgtEl>
                                          <p:spTgt spid="16"/>
                                        </p:tgtEl>
                                      </p:cBhvr>
                                    </p:animEffect>
                                  </p:childTnLst>
                                </p:cTn>
                              </p:par>
                            </p:childTnLst>
                          </p:cTn>
                        </p:par>
                      </p:childTnLst>
                    </p:cTn>
                  </p:par>
                  <p:par>
                    <p:cTn id="62" fill="hold">
                      <p:stCondLst>
                        <p:cond delay="indefinite"/>
                      </p:stCondLst>
                      <p:childTnLst>
                        <p:par>
                          <p:cTn id="63" fill="hold">
                            <p:stCondLst>
                              <p:cond delay="0"/>
                            </p:stCondLst>
                            <p:childTnLst>
                              <p:par>
                                <p:cTn id="64" presetID="10" presetClass="entr" presetSubtype="0" fill="hold" nodeType="clickEffect">
                                  <p:stCondLst>
                                    <p:cond delay="0"/>
                                  </p:stCondLst>
                                  <p:childTnLst>
                                    <p:set>
                                      <p:cBhvr>
                                        <p:cTn id="65" dur="1" fill="hold">
                                          <p:stCondLst>
                                            <p:cond delay="0"/>
                                          </p:stCondLst>
                                        </p:cTn>
                                        <p:tgtEl>
                                          <p:spTgt spid="23">
                                            <p:txEl>
                                              <p:pRg st="0" end="0"/>
                                            </p:txEl>
                                          </p:spTgt>
                                        </p:tgtEl>
                                        <p:attrNameLst>
                                          <p:attrName>style.visibility</p:attrName>
                                        </p:attrNameLst>
                                      </p:cBhvr>
                                      <p:to>
                                        <p:strVal val="visible"/>
                                      </p:to>
                                    </p:set>
                                    <p:animEffect transition="in" filter="fade">
                                      <p:cBhvr>
                                        <p:cTn id="66" dur="500"/>
                                        <p:tgtEl>
                                          <p:spTgt spid="23">
                                            <p:txEl>
                                              <p:pRg st="0" end="0"/>
                                            </p:txEl>
                                          </p:spTgt>
                                        </p:tgtEl>
                                      </p:cBhvr>
                                    </p:animEffect>
                                  </p:childTnLst>
                                </p:cTn>
                              </p:par>
                              <p:par>
                                <p:cTn id="67" presetID="10" presetClass="entr" presetSubtype="0" fill="hold" grpId="0" nodeType="withEffect">
                                  <p:stCondLst>
                                    <p:cond delay="0"/>
                                  </p:stCondLst>
                                  <p:childTnLst>
                                    <p:set>
                                      <p:cBhvr>
                                        <p:cTn id="68" dur="1" fill="hold">
                                          <p:stCondLst>
                                            <p:cond delay="0"/>
                                          </p:stCondLst>
                                        </p:cTn>
                                        <p:tgtEl>
                                          <p:spTgt spid="28"/>
                                        </p:tgtEl>
                                        <p:attrNameLst>
                                          <p:attrName>style.visibility</p:attrName>
                                        </p:attrNameLst>
                                      </p:cBhvr>
                                      <p:to>
                                        <p:strVal val="visible"/>
                                      </p:to>
                                    </p:set>
                                    <p:animEffect transition="in" filter="fade">
                                      <p:cBhvr>
                                        <p:cTn id="69" dur="500"/>
                                        <p:tgtEl>
                                          <p:spTgt spid="28"/>
                                        </p:tgtEl>
                                      </p:cBhvr>
                                    </p:animEffect>
                                  </p:childTnLst>
                                </p:cTn>
                              </p:par>
                              <p:par>
                                <p:cTn id="70" presetID="10" presetClass="entr" presetSubtype="0" fill="hold" nodeType="withEffect">
                                  <p:stCondLst>
                                    <p:cond delay="0"/>
                                  </p:stCondLst>
                                  <p:childTnLst>
                                    <p:set>
                                      <p:cBhvr>
                                        <p:cTn id="71" dur="1" fill="hold">
                                          <p:stCondLst>
                                            <p:cond delay="0"/>
                                          </p:stCondLst>
                                        </p:cTn>
                                        <p:tgtEl>
                                          <p:spTgt spid="21"/>
                                        </p:tgtEl>
                                        <p:attrNameLst>
                                          <p:attrName>style.visibility</p:attrName>
                                        </p:attrNameLst>
                                      </p:cBhvr>
                                      <p:to>
                                        <p:strVal val="visible"/>
                                      </p:to>
                                    </p:set>
                                    <p:animEffect transition="in" filter="fade">
                                      <p:cBhvr>
                                        <p:cTn id="72"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4" grpId="0"/>
      <p:bldP spid="24" grpId="0"/>
      <p:bldP spid="25" grpId="0"/>
      <p:bldP spid="26" grpId="0"/>
      <p:bldP spid="27" grpId="0"/>
      <p:bldP spid="28"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1510" y="438887"/>
            <a:ext cx="9237172" cy="503664"/>
          </a:xfrm>
        </p:spPr>
        <p:txBody>
          <a:bodyPr/>
          <a:lstStyle/>
          <a:p>
            <a:r>
              <a:rPr lang="en-US" sz="3273" dirty="0" smtClean="0"/>
              <a:t>DSP Requirements Timeline</a:t>
            </a:r>
            <a:endParaRPr lang="en-US" sz="3273" dirty="0"/>
          </a:p>
        </p:txBody>
      </p:sp>
      <p:sp>
        <p:nvSpPr>
          <p:cNvPr id="5" name="Rectangle 4"/>
          <p:cNvSpPr/>
          <p:nvPr/>
        </p:nvSpPr>
        <p:spPr>
          <a:xfrm>
            <a:off x="402336" y="1773936"/>
            <a:ext cx="11265408" cy="2560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Connector 6"/>
          <p:cNvCxnSpPr/>
          <p:nvPr/>
        </p:nvCxnSpPr>
        <p:spPr>
          <a:xfrm>
            <a:off x="804672" y="1901952"/>
            <a:ext cx="18288" cy="859536"/>
          </a:xfrm>
          <a:prstGeom prst="line">
            <a:avLst/>
          </a:prstGeom>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353102" y="3817115"/>
            <a:ext cx="1498680" cy="369332"/>
          </a:xfrm>
          <a:prstGeom prst="rect">
            <a:avLst/>
          </a:prstGeom>
          <a:noFill/>
        </p:spPr>
        <p:txBody>
          <a:bodyPr wrap="none" rtlCol="0">
            <a:spAutoFit/>
          </a:bodyPr>
          <a:lstStyle/>
          <a:p>
            <a:r>
              <a:rPr lang="en-US" dirty="0" smtClean="0"/>
              <a:t>Take DSP Test</a:t>
            </a:r>
            <a:endParaRPr lang="en-US" dirty="0"/>
          </a:p>
        </p:txBody>
      </p:sp>
      <p:sp>
        <p:nvSpPr>
          <p:cNvPr id="10" name="TextBox 9"/>
          <p:cNvSpPr txBox="1"/>
          <p:nvPr/>
        </p:nvSpPr>
        <p:spPr>
          <a:xfrm>
            <a:off x="367256" y="4111497"/>
            <a:ext cx="3020250" cy="369332"/>
          </a:xfrm>
          <a:prstGeom prst="rect">
            <a:avLst/>
          </a:prstGeom>
          <a:noFill/>
        </p:spPr>
        <p:txBody>
          <a:bodyPr wrap="none" rtlCol="0">
            <a:spAutoFit/>
          </a:bodyPr>
          <a:lstStyle/>
          <a:p>
            <a:r>
              <a:rPr lang="en-US" dirty="0" smtClean="0"/>
              <a:t>Pass with at least 80% correct.</a:t>
            </a:r>
            <a:endParaRPr lang="en-US" dirty="0"/>
          </a:p>
        </p:txBody>
      </p:sp>
      <p:cxnSp>
        <p:nvCxnSpPr>
          <p:cNvPr id="11" name="Straight Connector 10"/>
          <p:cNvCxnSpPr/>
          <p:nvPr/>
        </p:nvCxnSpPr>
        <p:spPr>
          <a:xfrm>
            <a:off x="4379283" y="2048835"/>
            <a:ext cx="18288" cy="2550962"/>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6072059" y="2048835"/>
            <a:ext cx="18288" cy="859536"/>
          </a:xfrm>
          <a:prstGeom prst="line">
            <a:avLst/>
          </a:prstGeom>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396357" y="4390093"/>
            <a:ext cx="2002536" cy="369332"/>
          </a:xfrm>
          <a:prstGeom prst="rect">
            <a:avLst/>
          </a:prstGeom>
          <a:noFill/>
        </p:spPr>
        <p:txBody>
          <a:bodyPr wrap="none" rtlCol="0">
            <a:spAutoFit/>
          </a:bodyPr>
          <a:lstStyle/>
          <a:p>
            <a:r>
              <a:rPr lang="en-US" dirty="0" smtClean="0"/>
              <a:t>Sign DSP Assurance</a:t>
            </a:r>
            <a:endParaRPr lang="en-US" dirty="0"/>
          </a:p>
        </p:txBody>
      </p:sp>
      <p:sp>
        <p:nvSpPr>
          <p:cNvPr id="15" name="TextBox 14"/>
          <p:cNvSpPr txBox="1"/>
          <p:nvPr/>
        </p:nvSpPr>
        <p:spPr>
          <a:xfrm>
            <a:off x="3181809" y="4585659"/>
            <a:ext cx="2394947" cy="923330"/>
          </a:xfrm>
          <a:prstGeom prst="rect">
            <a:avLst/>
          </a:prstGeom>
          <a:ln>
            <a:noFill/>
          </a:ln>
        </p:spPr>
        <p:style>
          <a:lnRef idx="2">
            <a:schemeClr val="accent6"/>
          </a:lnRef>
          <a:fillRef idx="1">
            <a:schemeClr val="lt1"/>
          </a:fillRef>
          <a:effectRef idx="0">
            <a:schemeClr val="accent6"/>
          </a:effectRef>
          <a:fontRef idx="minor">
            <a:schemeClr val="dk1"/>
          </a:fontRef>
        </p:style>
        <p:txBody>
          <a:bodyPr wrap="square" rtlCol="0">
            <a:spAutoFit/>
          </a:bodyPr>
          <a:lstStyle/>
          <a:p>
            <a:pPr algn="ctr"/>
            <a:r>
              <a:rPr lang="en-US" dirty="0" smtClean="0"/>
              <a:t>Demonstrate competence with Competency 3*</a:t>
            </a:r>
            <a:endParaRPr lang="en-US" dirty="0"/>
          </a:p>
        </p:txBody>
      </p:sp>
      <p:cxnSp>
        <p:nvCxnSpPr>
          <p:cNvPr id="16" name="Straight Connector 15"/>
          <p:cNvCxnSpPr/>
          <p:nvPr/>
        </p:nvCxnSpPr>
        <p:spPr>
          <a:xfrm flipH="1">
            <a:off x="8056830" y="1787782"/>
            <a:ext cx="6203" cy="3360313"/>
          </a:xfrm>
          <a:prstGeom prst="line">
            <a:avLst/>
          </a:prstGeom>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5723450" y="4759425"/>
            <a:ext cx="5006918" cy="1477328"/>
          </a:xfrm>
          <a:prstGeom prst="rect">
            <a:avLst/>
          </a:prstGeom>
          <a:ln>
            <a:noFill/>
          </a:ln>
        </p:spPr>
        <p:style>
          <a:lnRef idx="2">
            <a:schemeClr val="accent6"/>
          </a:lnRef>
          <a:fillRef idx="1">
            <a:schemeClr val="lt1"/>
          </a:fillRef>
          <a:effectRef idx="0">
            <a:schemeClr val="accent6"/>
          </a:effectRef>
          <a:fontRef idx="minor">
            <a:schemeClr val="dk1"/>
          </a:fontRef>
        </p:style>
        <p:txBody>
          <a:bodyPr wrap="square" rtlCol="0">
            <a:spAutoFit/>
          </a:bodyPr>
          <a:lstStyle/>
          <a:p>
            <a:pPr algn="ctr"/>
            <a:r>
              <a:rPr lang="en-US" dirty="0" smtClean="0"/>
              <a:t>Be confirmed as proficient w/ basic competencies </a:t>
            </a:r>
          </a:p>
          <a:p>
            <a:pPr algn="ctr"/>
            <a:r>
              <a:rPr lang="en-US" dirty="0" smtClean="0"/>
              <a:t>by Supervisor within 180 days; if providing services in a licensed service setting, also demonstrate proficiency with advanced competencies based on people supported within 180 days</a:t>
            </a:r>
            <a:endParaRPr lang="en-US" dirty="0"/>
          </a:p>
        </p:txBody>
      </p:sp>
      <p:sp>
        <p:nvSpPr>
          <p:cNvPr id="20" name="TextBox 19"/>
          <p:cNvSpPr txBox="1"/>
          <p:nvPr/>
        </p:nvSpPr>
        <p:spPr>
          <a:xfrm>
            <a:off x="5202269" y="3013201"/>
            <a:ext cx="1991926" cy="646331"/>
          </a:xfrm>
          <a:prstGeom prst="rect">
            <a:avLst/>
          </a:prstGeom>
          <a:noFill/>
        </p:spPr>
        <p:txBody>
          <a:bodyPr wrap="square" rtlCol="0">
            <a:spAutoFit/>
          </a:bodyPr>
          <a:lstStyle/>
          <a:p>
            <a:pPr algn="ctr"/>
            <a:r>
              <a:rPr lang="en-US" dirty="0" smtClean="0"/>
              <a:t>Begin providing support </a:t>
            </a:r>
            <a:endParaRPr lang="en-US" dirty="0"/>
          </a:p>
        </p:txBody>
      </p:sp>
      <p:cxnSp>
        <p:nvCxnSpPr>
          <p:cNvPr id="21" name="Straight Connector 20"/>
          <p:cNvCxnSpPr/>
          <p:nvPr/>
        </p:nvCxnSpPr>
        <p:spPr>
          <a:xfrm>
            <a:off x="10717185" y="1993266"/>
            <a:ext cx="18288" cy="859536"/>
          </a:xfrm>
          <a:prstGeom prst="line">
            <a:avLst/>
          </a:prstGeom>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9730366" y="2843412"/>
            <a:ext cx="1991926" cy="1200329"/>
          </a:xfrm>
          <a:prstGeom prst="rect">
            <a:avLst/>
          </a:prstGeom>
          <a:noFill/>
        </p:spPr>
        <p:txBody>
          <a:bodyPr wrap="square" rtlCol="0">
            <a:spAutoFit/>
          </a:bodyPr>
          <a:lstStyle/>
          <a:p>
            <a:pPr algn="ctr"/>
            <a:r>
              <a:rPr lang="en-US" dirty="0" smtClean="0"/>
              <a:t>Receive annual updates to confirm competencies are still met</a:t>
            </a:r>
            <a:endParaRPr lang="en-US" dirty="0"/>
          </a:p>
        </p:txBody>
      </p:sp>
      <p:sp>
        <p:nvSpPr>
          <p:cNvPr id="24" name="TextBox 23"/>
          <p:cNvSpPr txBox="1"/>
          <p:nvPr/>
        </p:nvSpPr>
        <p:spPr>
          <a:xfrm>
            <a:off x="672117" y="1380870"/>
            <a:ext cx="340158" cy="461665"/>
          </a:xfrm>
          <a:prstGeom prst="rect">
            <a:avLst/>
          </a:prstGeom>
          <a:noFill/>
        </p:spPr>
        <p:txBody>
          <a:bodyPr wrap="none" rtlCol="0">
            <a:spAutoFit/>
          </a:bodyPr>
          <a:lstStyle/>
          <a:p>
            <a:r>
              <a:rPr lang="en-US" sz="2400" b="1" dirty="0"/>
              <a:t>1</a:t>
            </a:r>
          </a:p>
        </p:txBody>
      </p:sp>
      <p:sp>
        <p:nvSpPr>
          <p:cNvPr id="25" name="TextBox 24"/>
          <p:cNvSpPr txBox="1"/>
          <p:nvPr/>
        </p:nvSpPr>
        <p:spPr>
          <a:xfrm>
            <a:off x="4218348" y="1367724"/>
            <a:ext cx="340158" cy="461665"/>
          </a:xfrm>
          <a:prstGeom prst="rect">
            <a:avLst/>
          </a:prstGeom>
          <a:noFill/>
        </p:spPr>
        <p:txBody>
          <a:bodyPr wrap="none" rtlCol="0">
            <a:spAutoFit/>
          </a:bodyPr>
          <a:lstStyle/>
          <a:p>
            <a:r>
              <a:rPr lang="en-US" sz="2400" b="1" dirty="0" smtClean="0"/>
              <a:t>2</a:t>
            </a:r>
            <a:endParaRPr lang="en-US" sz="2400" b="1" dirty="0"/>
          </a:p>
        </p:txBody>
      </p:sp>
      <p:sp>
        <p:nvSpPr>
          <p:cNvPr id="26" name="TextBox 25"/>
          <p:cNvSpPr txBox="1"/>
          <p:nvPr/>
        </p:nvSpPr>
        <p:spPr>
          <a:xfrm>
            <a:off x="5864961" y="1380869"/>
            <a:ext cx="340158" cy="461665"/>
          </a:xfrm>
          <a:prstGeom prst="rect">
            <a:avLst/>
          </a:prstGeom>
          <a:noFill/>
        </p:spPr>
        <p:txBody>
          <a:bodyPr wrap="none" rtlCol="0">
            <a:spAutoFit/>
          </a:bodyPr>
          <a:lstStyle/>
          <a:p>
            <a:r>
              <a:rPr lang="en-US" sz="2400" b="1" dirty="0" smtClean="0"/>
              <a:t>3</a:t>
            </a:r>
            <a:endParaRPr lang="en-US" sz="2400" b="1" dirty="0"/>
          </a:p>
        </p:txBody>
      </p:sp>
      <p:sp>
        <p:nvSpPr>
          <p:cNvPr id="27" name="TextBox 26"/>
          <p:cNvSpPr txBox="1"/>
          <p:nvPr/>
        </p:nvSpPr>
        <p:spPr>
          <a:xfrm>
            <a:off x="7886751" y="1380869"/>
            <a:ext cx="340158" cy="461665"/>
          </a:xfrm>
          <a:prstGeom prst="rect">
            <a:avLst/>
          </a:prstGeom>
          <a:noFill/>
        </p:spPr>
        <p:txBody>
          <a:bodyPr wrap="none" rtlCol="0">
            <a:spAutoFit/>
          </a:bodyPr>
          <a:lstStyle/>
          <a:p>
            <a:r>
              <a:rPr lang="en-US" sz="2400" b="1" dirty="0" smtClean="0"/>
              <a:t>4</a:t>
            </a:r>
            <a:endParaRPr lang="en-US" sz="2400" b="1" dirty="0"/>
          </a:p>
        </p:txBody>
      </p:sp>
      <p:sp>
        <p:nvSpPr>
          <p:cNvPr id="28" name="TextBox 27"/>
          <p:cNvSpPr txBox="1"/>
          <p:nvPr/>
        </p:nvSpPr>
        <p:spPr>
          <a:xfrm>
            <a:off x="10536904" y="1380869"/>
            <a:ext cx="340158" cy="461665"/>
          </a:xfrm>
          <a:prstGeom prst="rect">
            <a:avLst/>
          </a:prstGeom>
          <a:noFill/>
        </p:spPr>
        <p:txBody>
          <a:bodyPr wrap="none" rtlCol="0">
            <a:spAutoFit/>
          </a:bodyPr>
          <a:lstStyle/>
          <a:p>
            <a:r>
              <a:rPr lang="en-US" sz="2400" b="1" dirty="0" smtClean="0"/>
              <a:t>5</a:t>
            </a:r>
            <a:endParaRPr lang="en-US" sz="2400" b="1" dirty="0"/>
          </a:p>
        </p:txBody>
      </p:sp>
      <p:sp>
        <p:nvSpPr>
          <p:cNvPr id="29" name="TextBox 28"/>
          <p:cNvSpPr txBox="1"/>
          <p:nvPr/>
        </p:nvSpPr>
        <p:spPr>
          <a:xfrm>
            <a:off x="162992" y="5996212"/>
            <a:ext cx="5107104" cy="369332"/>
          </a:xfrm>
          <a:prstGeom prst="rect">
            <a:avLst/>
          </a:prstGeom>
          <a:noFill/>
        </p:spPr>
        <p:txBody>
          <a:bodyPr wrap="none" rtlCol="0">
            <a:spAutoFit/>
          </a:bodyPr>
          <a:lstStyle/>
          <a:p>
            <a:r>
              <a:rPr lang="en-US" dirty="0" smtClean="0"/>
              <a:t>*required once DD Waiver Regulations are approved</a:t>
            </a:r>
            <a:endParaRPr lang="en-US" dirty="0"/>
          </a:p>
        </p:txBody>
      </p:sp>
      <p:sp>
        <p:nvSpPr>
          <p:cNvPr id="3" name="TextBox 2"/>
          <p:cNvSpPr txBox="1"/>
          <p:nvPr/>
        </p:nvSpPr>
        <p:spPr>
          <a:xfrm>
            <a:off x="367256" y="2882490"/>
            <a:ext cx="2753703" cy="369332"/>
          </a:xfrm>
          <a:prstGeom prst="rect">
            <a:avLst/>
          </a:prstGeom>
          <a:noFill/>
        </p:spPr>
        <p:txBody>
          <a:bodyPr wrap="none" rtlCol="0">
            <a:spAutoFit/>
          </a:bodyPr>
          <a:lstStyle/>
          <a:p>
            <a:r>
              <a:rPr lang="en-US" dirty="0" smtClean="0"/>
              <a:t>Review Orientation Manual</a:t>
            </a:r>
            <a:endParaRPr lang="en-US" dirty="0"/>
          </a:p>
        </p:txBody>
      </p:sp>
      <p:sp>
        <p:nvSpPr>
          <p:cNvPr id="4" name="TextBox 3"/>
          <p:cNvSpPr txBox="1"/>
          <p:nvPr/>
        </p:nvSpPr>
        <p:spPr>
          <a:xfrm>
            <a:off x="367256" y="3216152"/>
            <a:ext cx="3367268" cy="646331"/>
          </a:xfrm>
          <a:prstGeom prst="rect">
            <a:avLst/>
          </a:prstGeom>
          <a:noFill/>
        </p:spPr>
        <p:txBody>
          <a:bodyPr wrap="none" rtlCol="0">
            <a:spAutoFit/>
          </a:bodyPr>
          <a:lstStyle/>
          <a:p>
            <a:r>
              <a:rPr lang="en-US" dirty="0" smtClean="0"/>
              <a:t>Receive Orientation training from </a:t>
            </a:r>
          </a:p>
          <a:p>
            <a:r>
              <a:rPr lang="en-US" dirty="0" smtClean="0"/>
              <a:t>Supervisor</a:t>
            </a:r>
            <a:endParaRPr lang="en-US" dirty="0"/>
          </a:p>
        </p:txBody>
      </p:sp>
    </p:spTree>
    <p:extLst>
      <p:ext uri="{BB962C8B-B14F-4D97-AF65-F5344CB8AC3E}">
        <p14:creationId xmlns:p14="http://schemas.microsoft.com/office/powerpoint/2010/main" val="3666083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fade">
                                      <p:cBhvr>
                                        <p:cTn id="16" dur="500"/>
                                        <p:tgtEl>
                                          <p:spTgt spid="14"/>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24"/>
                                        </p:tgtEl>
                                        <p:attrNameLst>
                                          <p:attrName>style.visibility</p:attrName>
                                        </p:attrNameLst>
                                      </p:cBhvr>
                                      <p:to>
                                        <p:strVal val="visible"/>
                                      </p:to>
                                    </p:set>
                                    <p:animEffect transition="in" filter="fade">
                                      <p:cBhvr>
                                        <p:cTn id="19" dur="500"/>
                                        <p:tgtEl>
                                          <p:spTgt spid="24"/>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500"/>
                                        <p:tgtEl>
                                          <p:spTgt spid="3"/>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fade">
                                      <p:cBhvr>
                                        <p:cTn id="25" dur="500"/>
                                        <p:tgtEl>
                                          <p:spTgt spid="4"/>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fade">
                                      <p:cBhvr>
                                        <p:cTn id="30" dur="500"/>
                                        <p:tgtEl>
                                          <p:spTgt spid="11"/>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25"/>
                                        </p:tgtEl>
                                        <p:attrNameLst>
                                          <p:attrName>style.visibility</p:attrName>
                                        </p:attrNameLst>
                                      </p:cBhvr>
                                      <p:to>
                                        <p:strVal val="visible"/>
                                      </p:to>
                                    </p:set>
                                    <p:animEffect transition="in" filter="fade">
                                      <p:cBhvr>
                                        <p:cTn id="33" dur="500"/>
                                        <p:tgtEl>
                                          <p:spTgt spid="25"/>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fade">
                                      <p:cBhvr>
                                        <p:cTn id="36" dur="500"/>
                                        <p:tgtEl>
                                          <p:spTgt spid="15"/>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29"/>
                                        </p:tgtEl>
                                        <p:attrNameLst>
                                          <p:attrName>style.visibility</p:attrName>
                                        </p:attrNameLst>
                                      </p:cBhvr>
                                      <p:to>
                                        <p:strVal val="visible"/>
                                      </p:to>
                                    </p:set>
                                    <p:animEffect transition="in" filter="fade">
                                      <p:cBhvr>
                                        <p:cTn id="39" dur="500"/>
                                        <p:tgtEl>
                                          <p:spTgt spid="29"/>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13"/>
                                        </p:tgtEl>
                                        <p:attrNameLst>
                                          <p:attrName>style.visibility</p:attrName>
                                        </p:attrNameLst>
                                      </p:cBhvr>
                                      <p:to>
                                        <p:strVal val="visible"/>
                                      </p:to>
                                    </p:set>
                                    <p:animEffect transition="in" filter="fade">
                                      <p:cBhvr>
                                        <p:cTn id="44" dur="500"/>
                                        <p:tgtEl>
                                          <p:spTgt spid="13"/>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20"/>
                                        </p:tgtEl>
                                        <p:attrNameLst>
                                          <p:attrName>style.visibility</p:attrName>
                                        </p:attrNameLst>
                                      </p:cBhvr>
                                      <p:to>
                                        <p:strVal val="visible"/>
                                      </p:to>
                                    </p:set>
                                    <p:animEffect transition="in" filter="fade">
                                      <p:cBhvr>
                                        <p:cTn id="47" dur="500"/>
                                        <p:tgtEl>
                                          <p:spTgt spid="20"/>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26"/>
                                        </p:tgtEl>
                                        <p:attrNameLst>
                                          <p:attrName>style.visibility</p:attrName>
                                        </p:attrNameLst>
                                      </p:cBhvr>
                                      <p:to>
                                        <p:strVal val="visible"/>
                                      </p:to>
                                    </p:set>
                                    <p:animEffect transition="in" filter="fade">
                                      <p:cBhvr>
                                        <p:cTn id="50" dur="500"/>
                                        <p:tgtEl>
                                          <p:spTgt spid="26"/>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nodeType="clickEffect">
                                  <p:stCondLst>
                                    <p:cond delay="0"/>
                                  </p:stCondLst>
                                  <p:childTnLst>
                                    <p:set>
                                      <p:cBhvr>
                                        <p:cTn id="54" dur="1" fill="hold">
                                          <p:stCondLst>
                                            <p:cond delay="0"/>
                                          </p:stCondLst>
                                        </p:cTn>
                                        <p:tgtEl>
                                          <p:spTgt spid="16"/>
                                        </p:tgtEl>
                                        <p:attrNameLst>
                                          <p:attrName>style.visibility</p:attrName>
                                        </p:attrNameLst>
                                      </p:cBhvr>
                                      <p:to>
                                        <p:strVal val="visible"/>
                                      </p:to>
                                    </p:set>
                                    <p:animEffect transition="in" filter="fade">
                                      <p:cBhvr>
                                        <p:cTn id="55" dur="500"/>
                                        <p:tgtEl>
                                          <p:spTgt spid="16"/>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27"/>
                                        </p:tgtEl>
                                        <p:attrNameLst>
                                          <p:attrName>style.visibility</p:attrName>
                                        </p:attrNameLst>
                                      </p:cBhvr>
                                      <p:to>
                                        <p:strVal val="visible"/>
                                      </p:to>
                                    </p:set>
                                    <p:animEffect transition="in" filter="fade">
                                      <p:cBhvr>
                                        <p:cTn id="58" dur="500"/>
                                        <p:tgtEl>
                                          <p:spTgt spid="27"/>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18"/>
                                        </p:tgtEl>
                                        <p:attrNameLst>
                                          <p:attrName>style.visibility</p:attrName>
                                        </p:attrNameLst>
                                      </p:cBhvr>
                                      <p:to>
                                        <p:strVal val="visible"/>
                                      </p:to>
                                    </p:set>
                                    <p:animEffect transition="in" filter="fade">
                                      <p:cBhvr>
                                        <p:cTn id="61" dur="500"/>
                                        <p:tgtEl>
                                          <p:spTgt spid="18"/>
                                        </p:tgtEl>
                                      </p:cBhvr>
                                    </p:animEffect>
                                  </p:childTnLst>
                                </p:cTn>
                              </p:par>
                            </p:childTnLst>
                          </p:cTn>
                        </p:par>
                      </p:childTnLst>
                    </p:cTn>
                  </p:par>
                  <p:par>
                    <p:cTn id="62" fill="hold">
                      <p:stCondLst>
                        <p:cond delay="indefinite"/>
                      </p:stCondLst>
                      <p:childTnLst>
                        <p:par>
                          <p:cTn id="63" fill="hold">
                            <p:stCondLst>
                              <p:cond delay="0"/>
                            </p:stCondLst>
                            <p:childTnLst>
                              <p:par>
                                <p:cTn id="64" presetID="10" presetClass="entr" presetSubtype="0" fill="hold" nodeType="clickEffect">
                                  <p:stCondLst>
                                    <p:cond delay="0"/>
                                  </p:stCondLst>
                                  <p:childTnLst>
                                    <p:set>
                                      <p:cBhvr>
                                        <p:cTn id="65" dur="1" fill="hold">
                                          <p:stCondLst>
                                            <p:cond delay="0"/>
                                          </p:stCondLst>
                                        </p:cTn>
                                        <p:tgtEl>
                                          <p:spTgt spid="21"/>
                                        </p:tgtEl>
                                        <p:attrNameLst>
                                          <p:attrName>style.visibility</p:attrName>
                                        </p:attrNameLst>
                                      </p:cBhvr>
                                      <p:to>
                                        <p:strVal val="visible"/>
                                      </p:to>
                                    </p:set>
                                    <p:animEffect transition="in" filter="fade">
                                      <p:cBhvr>
                                        <p:cTn id="66" dur="500"/>
                                        <p:tgtEl>
                                          <p:spTgt spid="21"/>
                                        </p:tgtEl>
                                      </p:cBhvr>
                                    </p:animEffect>
                                  </p:childTnLst>
                                </p:cTn>
                              </p:par>
                              <p:par>
                                <p:cTn id="67" presetID="10" presetClass="entr" presetSubtype="0" fill="hold" grpId="0" nodeType="withEffect">
                                  <p:stCondLst>
                                    <p:cond delay="0"/>
                                  </p:stCondLst>
                                  <p:childTnLst>
                                    <p:set>
                                      <p:cBhvr>
                                        <p:cTn id="68" dur="1" fill="hold">
                                          <p:stCondLst>
                                            <p:cond delay="0"/>
                                          </p:stCondLst>
                                        </p:cTn>
                                        <p:tgtEl>
                                          <p:spTgt spid="23"/>
                                        </p:tgtEl>
                                        <p:attrNameLst>
                                          <p:attrName>style.visibility</p:attrName>
                                        </p:attrNameLst>
                                      </p:cBhvr>
                                      <p:to>
                                        <p:strVal val="visible"/>
                                      </p:to>
                                    </p:set>
                                    <p:animEffect transition="in" filter="fade">
                                      <p:cBhvr>
                                        <p:cTn id="69" dur="500"/>
                                        <p:tgtEl>
                                          <p:spTgt spid="23"/>
                                        </p:tgtEl>
                                      </p:cBhvr>
                                    </p:animEffect>
                                  </p:childTnLst>
                                </p:cTn>
                              </p:par>
                              <p:par>
                                <p:cTn id="70" presetID="10" presetClass="entr" presetSubtype="0" fill="hold" grpId="0" nodeType="withEffect">
                                  <p:stCondLst>
                                    <p:cond delay="0"/>
                                  </p:stCondLst>
                                  <p:childTnLst>
                                    <p:set>
                                      <p:cBhvr>
                                        <p:cTn id="71" dur="1" fill="hold">
                                          <p:stCondLst>
                                            <p:cond delay="0"/>
                                          </p:stCondLst>
                                        </p:cTn>
                                        <p:tgtEl>
                                          <p:spTgt spid="28"/>
                                        </p:tgtEl>
                                        <p:attrNameLst>
                                          <p:attrName>style.visibility</p:attrName>
                                        </p:attrNameLst>
                                      </p:cBhvr>
                                      <p:to>
                                        <p:strVal val="visible"/>
                                      </p:to>
                                    </p:set>
                                    <p:animEffect transition="in" filter="fade">
                                      <p:cBhvr>
                                        <p:cTn id="72"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4" grpId="0"/>
      <p:bldP spid="15" grpId="0" animBg="1"/>
      <p:bldP spid="18" grpId="0" animBg="1"/>
      <p:bldP spid="20" grpId="0"/>
      <p:bldP spid="23" grpId="0"/>
      <p:bldP spid="24" grpId="0"/>
      <p:bldP spid="25" grpId="0"/>
      <p:bldP spid="26" grpId="0"/>
      <p:bldP spid="27" grpId="0"/>
      <p:bldP spid="28" grpId="0"/>
      <p:bldP spid="29" grpId="0"/>
      <p:bldP spid="3" grpId="0"/>
      <p:bldP spid="4"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Compliance </a:t>
            </a:r>
            <a:endParaRPr lang="en-US" dirty="0"/>
          </a:p>
        </p:txBody>
      </p:sp>
      <p:sp>
        <p:nvSpPr>
          <p:cNvPr id="3" name="Text Placeholder 2"/>
          <p:cNvSpPr>
            <a:spLocks noGrp="1"/>
          </p:cNvSpPr>
          <p:nvPr>
            <p:ph type="body" idx="1"/>
          </p:nvPr>
        </p:nvSpPr>
        <p:spPr>
          <a:xfrm>
            <a:off x="601451" y="1369982"/>
            <a:ext cx="10953240" cy="3776675"/>
          </a:xfrm>
        </p:spPr>
        <p:txBody>
          <a:bodyPr/>
          <a:lstStyle/>
          <a:p>
            <a:pPr>
              <a:lnSpc>
                <a:spcPct val="150000"/>
              </a:lnSpc>
            </a:pPr>
            <a:r>
              <a:rPr lang="en-US" sz="2454" b="1" dirty="0" smtClean="0"/>
              <a:t>Not meeting these requirements may result in:</a:t>
            </a:r>
          </a:p>
          <a:p>
            <a:pPr marL="342900" indent="-342900">
              <a:lnSpc>
                <a:spcPct val="150000"/>
              </a:lnSpc>
              <a:buFont typeface="Arial" panose="020B0604020202020204" pitchFamily="34" charset="0"/>
              <a:buChar char="•"/>
            </a:pPr>
            <a:r>
              <a:rPr lang="en-US" sz="2454" i="1" dirty="0" smtClean="0"/>
              <a:t>Citation</a:t>
            </a:r>
            <a:r>
              <a:rPr lang="en-US" sz="2454" dirty="0" smtClean="0"/>
              <a:t> by DMAS Quality Management Review.</a:t>
            </a:r>
          </a:p>
          <a:p>
            <a:pPr marL="342900" indent="-342900">
              <a:lnSpc>
                <a:spcPct val="150000"/>
              </a:lnSpc>
              <a:buFont typeface="Arial" panose="020B0604020202020204" pitchFamily="34" charset="0"/>
              <a:buChar char="•"/>
            </a:pPr>
            <a:r>
              <a:rPr lang="en-US" sz="2454" i="1" dirty="0" smtClean="0"/>
              <a:t>Revocation</a:t>
            </a:r>
            <a:r>
              <a:rPr lang="en-US" sz="2454" dirty="0" smtClean="0"/>
              <a:t> or </a:t>
            </a:r>
            <a:r>
              <a:rPr lang="en-US" sz="2454" i="1" dirty="0" smtClean="0"/>
              <a:t>suspension</a:t>
            </a:r>
            <a:r>
              <a:rPr lang="en-US" sz="2454" dirty="0" smtClean="0"/>
              <a:t> of DMAS Participation Agreement.</a:t>
            </a:r>
          </a:p>
          <a:p>
            <a:pPr marL="342900" indent="-342900">
              <a:lnSpc>
                <a:spcPct val="150000"/>
              </a:lnSpc>
              <a:buFont typeface="Arial" panose="020B0604020202020204" pitchFamily="34" charset="0"/>
              <a:buChar char="•"/>
            </a:pPr>
            <a:r>
              <a:rPr lang="en-US" sz="2454" i="1" dirty="0" smtClean="0"/>
              <a:t>Revocation</a:t>
            </a:r>
            <a:r>
              <a:rPr lang="en-US" sz="2454" dirty="0" smtClean="0"/>
              <a:t> or </a:t>
            </a:r>
            <a:r>
              <a:rPr lang="en-US" sz="2454" i="1" dirty="0" smtClean="0"/>
              <a:t>suspension</a:t>
            </a:r>
            <a:r>
              <a:rPr lang="en-US" sz="2454" dirty="0" smtClean="0"/>
              <a:t> of DBHDS license.</a:t>
            </a:r>
          </a:p>
          <a:p>
            <a:pPr marL="342900" indent="-342900">
              <a:lnSpc>
                <a:spcPct val="150000"/>
              </a:lnSpc>
              <a:buFont typeface="Arial" panose="020B0604020202020204" pitchFamily="34" charset="0"/>
              <a:buChar char="•"/>
            </a:pPr>
            <a:r>
              <a:rPr lang="en-US" sz="2454" i="1" dirty="0" smtClean="0"/>
              <a:t>Payback</a:t>
            </a:r>
            <a:r>
              <a:rPr lang="en-US" sz="2454" dirty="0" smtClean="0"/>
              <a:t> for supports provided by DSPs who did not meet training and competency requirements.</a:t>
            </a:r>
            <a:endParaRPr lang="en-US" sz="2454" dirty="0"/>
          </a:p>
          <a:p>
            <a:endParaRPr lang="en-US" sz="2454" dirty="0"/>
          </a:p>
        </p:txBody>
      </p:sp>
      <p:pic>
        <p:nvPicPr>
          <p:cNvPr id="5" name="Picture 4"/>
          <p:cNvPicPr>
            <a:picLocks noChangeAspect="1"/>
          </p:cNvPicPr>
          <p:nvPr/>
        </p:nvPicPr>
        <p:blipFill>
          <a:blip r:embed="rId3"/>
          <a:stretch>
            <a:fillRect/>
          </a:stretch>
        </p:blipFill>
        <p:spPr>
          <a:xfrm>
            <a:off x="8562109" y="1162164"/>
            <a:ext cx="2784764" cy="2553854"/>
          </a:xfrm>
          <a:prstGeom prst="rect">
            <a:avLst/>
          </a:prstGeom>
        </p:spPr>
      </p:pic>
    </p:spTree>
    <p:extLst>
      <p:ext uri="{BB962C8B-B14F-4D97-AF65-F5344CB8AC3E}">
        <p14:creationId xmlns:p14="http://schemas.microsoft.com/office/powerpoint/2010/main" val="36861663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Portability</a:t>
            </a:r>
            <a:endParaRPr lang="en-US" dirty="0"/>
          </a:p>
        </p:txBody>
      </p:sp>
      <p:sp>
        <p:nvSpPr>
          <p:cNvPr id="3" name="Text Placeholder 2"/>
          <p:cNvSpPr>
            <a:spLocks noGrp="1"/>
          </p:cNvSpPr>
          <p:nvPr>
            <p:ph type="body" idx="1"/>
          </p:nvPr>
        </p:nvSpPr>
        <p:spPr>
          <a:xfrm>
            <a:off x="1205345" y="1369982"/>
            <a:ext cx="9892146" cy="4616007"/>
          </a:xfrm>
        </p:spPr>
        <p:txBody>
          <a:bodyPr/>
          <a:lstStyle/>
          <a:p>
            <a:r>
              <a:rPr lang="en-US" sz="2454" dirty="0"/>
              <a:t>DSPs who move employment from one agency to another and have </a:t>
            </a:r>
            <a:r>
              <a:rPr lang="en-US" sz="2454" i="1" u="sng" dirty="0"/>
              <a:t>documentation of having completed training and passed the 2016 Orientation Manual Test </a:t>
            </a:r>
            <a:r>
              <a:rPr lang="en-US" sz="2454" dirty="0" smtClean="0"/>
              <a:t>there do </a:t>
            </a:r>
            <a:r>
              <a:rPr lang="en-US" sz="2454" i="1" dirty="0" smtClean="0"/>
              <a:t>not</a:t>
            </a:r>
            <a:r>
              <a:rPr lang="en-US" sz="2454" dirty="0" smtClean="0"/>
              <a:t> have to be retrained, but:</a:t>
            </a:r>
          </a:p>
          <a:p>
            <a:endParaRPr lang="en-US" sz="2454" dirty="0" smtClean="0"/>
          </a:p>
          <a:p>
            <a:pPr marL="342900" indent="-342900">
              <a:spcAft>
                <a:spcPts val="1200"/>
              </a:spcAft>
              <a:buFont typeface="Arial" panose="020B0604020202020204" pitchFamily="34" charset="0"/>
              <a:buChar char="•"/>
            </a:pPr>
            <a:r>
              <a:rPr lang="en-US" sz="2454" dirty="0" smtClean="0"/>
              <a:t>Supervisors must still discuss </a:t>
            </a:r>
            <a:r>
              <a:rPr lang="en-US" sz="2454" dirty="0"/>
              <a:t>the </a:t>
            </a:r>
            <a:r>
              <a:rPr lang="en-US" sz="2454" i="1" u="sng" dirty="0"/>
              <a:t>values and concepts as they pertain to their agency’s policies </a:t>
            </a:r>
            <a:r>
              <a:rPr lang="en-US" sz="2454" dirty="0"/>
              <a:t>with the new </a:t>
            </a:r>
            <a:r>
              <a:rPr lang="en-US" sz="2454" dirty="0" smtClean="0"/>
              <a:t>employee,</a:t>
            </a:r>
          </a:p>
          <a:p>
            <a:pPr marL="342900" indent="-342900">
              <a:spcAft>
                <a:spcPts val="1200"/>
              </a:spcAft>
              <a:buFont typeface="Arial" panose="020B0604020202020204" pitchFamily="34" charset="0"/>
              <a:buChar char="•"/>
            </a:pPr>
            <a:r>
              <a:rPr lang="en-US" sz="2454" dirty="0" smtClean="0"/>
              <a:t>ensure </a:t>
            </a:r>
            <a:r>
              <a:rPr lang="en-US" sz="2454" dirty="0"/>
              <a:t>that receipt of a copy of the </a:t>
            </a:r>
            <a:r>
              <a:rPr lang="en-US" sz="2454" i="1" u="sng" dirty="0"/>
              <a:t>DSP’s scored test </a:t>
            </a:r>
            <a:r>
              <a:rPr lang="en-US" sz="2454" dirty="0"/>
              <a:t>or </a:t>
            </a:r>
            <a:r>
              <a:rPr lang="en-US" sz="2454" i="1" u="sng" dirty="0"/>
              <a:t>supervisor’s VLC certificate and </a:t>
            </a:r>
            <a:r>
              <a:rPr lang="en-US" sz="2454" i="1" u="sng" dirty="0" smtClean="0"/>
              <a:t>assurance</a:t>
            </a:r>
            <a:r>
              <a:rPr lang="en-US" sz="2454" dirty="0" smtClean="0"/>
              <a:t>, and</a:t>
            </a:r>
            <a:endParaRPr lang="en-US" sz="2454" dirty="0"/>
          </a:p>
          <a:p>
            <a:pPr marL="342900" indent="-342900">
              <a:spcAft>
                <a:spcPts val="1200"/>
              </a:spcAft>
              <a:buFont typeface="Arial" panose="020B0604020202020204" pitchFamily="34" charset="0"/>
              <a:buChar char="•"/>
            </a:pPr>
            <a:r>
              <a:rPr lang="en-US" sz="2454" dirty="0" smtClean="0"/>
              <a:t>keep </a:t>
            </a:r>
            <a:r>
              <a:rPr lang="en-US" sz="2454" dirty="0"/>
              <a:t>it on file. </a:t>
            </a:r>
            <a:endParaRPr lang="en-US" sz="2454" dirty="0" smtClean="0"/>
          </a:p>
          <a:p>
            <a:pPr marL="342900" indent="-342900">
              <a:spcAft>
                <a:spcPts val="1200"/>
              </a:spcAft>
              <a:buFont typeface="Arial" panose="020B0604020202020204" pitchFamily="34" charset="0"/>
              <a:buChar char="•"/>
            </a:pPr>
            <a:r>
              <a:rPr lang="en-US" sz="2454" dirty="0" smtClean="0"/>
              <a:t>Competencies must </a:t>
            </a:r>
            <a:r>
              <a:rPr lang="en-US" sz="2454" dirty="0"/>
              <a:t>be confirmed at </a:t>
            </a:r>
            <a:r>
              <a:rPr lang="en-US" sz="2454" dirty="0" smtClean="0"/>
              <a:t>the new agency within </a:t>
            </a:r>
            <a:r>
              <a:rPr lang="en-US" sz="2454" i="1" u="sng" dirty="0"/>
              <a:t>180 days of hire </a:t>
            </a:r>
            <a:r>
              <a:rPr lang="en-US" sz="2454" dirty="0"/>
              <a:t>and </a:t>
            </a:r>
            <a:r>
              <a:rPr lang="en-US" sz="2454" i="1" u="sng" dirty="0"/>
              <a:t>reconfirmed at least annually</a:t>
            </a:r>
            <a:r>
              <a:rPr lang="en-US" sz="2454" dirty="0"/>
              <a:t>.</a:t>
            </a:r>
          </a:p>
        </p:txBody>
      </p:sp>
    </p:spTree>
    <p:extLst>
      <p:ext uri="{BB962C8B-B14F-4D97-AF65-F5344CB8AC3E}">
        <p14:creationId xmlns:p14="http://schemas.microsoft.com/office/powerpoint/2010/main" val="36732018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5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fade">
                                      <p:cBhvr>
                                        <p:cTn id="12" dur="500"/>
                                        <p:tgtEl>
                                          <p:spTgt spid="3">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5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fade">
                                      <p:cBhvr>
                                        <p:cTn id="2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Q&amp;A</a:t>
            </a:r>
            <a:endParaRPr lang="en-US" dirty="0"/>
          </a:p>
        </p:txBody>
      </p:sp>
      <p:sp>
        <p:nvSpPr>
          <p:cNvPr id="3" name="Text Placeholder 2"/>
          <p:cNvSpPr>
            <a:spLocks noGrp="1"/>
          </p:cNvSpPr>
          <p:nvPr>
            <p:ph type="body" idx="1"/>
          </p:nvPr>
        </p:nvSpPr>
        <p:spPr>
          <a:xfrm>
            <a:off x="543722" y="1568179"/>
            <a:ext cx="10972800" cy="615553"/>
          </a:xfrm>
        </p:spPr>
        <p:txBody>
          <a:bodyPr/>
          <a:lstStyle/>
          <a:p>
            <a:pPr algn="ctr"/>
            <a:r>
              <a:rPr lang="en-US" sz="4000" dirty="0" smtClean="0"/>
              <a:t>Please post any questions you may have in chat.</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81203" y="2908662"/>
            <a:ext cx="7497837" cy="3006945"/>
          </a:xfrm>
          <a:prstGeom prst="rect">
            <a:avLst/>
          </a:prstGeom>
        </p:spPr>
      </p:pic>
    </p:spTree>
    <p:extLst>
      <p:ext uri="{BB962C8B-B14F-4D97-AF65-F5344CB8AC3E}">
        <p14:creationId xmlns:p14="http://schemas.microsoft.com/office/powerpoint/2010/main" val="9791217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REMINDER!!</a:t>
            </a:r>
            <a:endParaRPr lang="en-US" dirty="0"/>
          </a:p>
        </p:txBody>
      </p:sp>
      <p:sp>
        <p:nvSpPr>
          <p:cNvPr id="3" name="Text Placeholder 2"/>
          <p:cNvSpPr>
            <a:spLocks noGrp="1"/>
          </p:cNvSpPr>
          <p:nvPr>
            <p:ph type="body" idx="1"/>
          </p:nvPr>
        </p:nvSpPr>
        <p:spPr>
          <a:xfrm>
            <a:off x="520604" y="1214874"/>
            <a:ext cx="11065381" cy="1661993"/>
          </a:xfrm>
        </p:spPr>
        <p:txBody>
          <a:bodyPr/>
          <a:lstStyle/>
          <a:p>
            <a:pPr algn="ctr"/>
            <a:r>
              <a:rPr lang="en-US" sz="2400" dirty="0" smtClean="0"/>
              <a:t>Please don’t forget to register your organization for the provider search on the My Life, My Community Website so Individuals, Families, and Support Coordinators can find you!</a:t>
            </a:r>
          </a:p>
          <a:p>
            <a:endParaRPr lang="en-US" dirty="0"/>
          </a:p>
          <a:p>
            <a:pPr algn="ctr"/>
            <a:r>
              <a:rPr lang="en-US" sz="2400" dirty="0" smtClean="0">
                <a:hlinkClick r:id="rId3"/>
              </a:rPr>
              <a:t>http://mylifemycommunityvirginia.org/</a:t>
            </a:r>
            <a:r>
              <a:rPr lang="en-US" dirty="0" smtClean="0"/>
              <a:t/>
            </a:r>
            <a:br>
              <a:rPr lang="en-US" dirty="0" smtClean="0"/>
            </a:br>
            <a:endParaRPr lang="en-US" dirty="0"/>
          </a:p>
        </p:txBody>
      </p:sp>
      <p:pic>
        <p:nvPicPr>
          <p:cNvPr id="4" name="Picture 3"/>
          <p:cNvPicPr>
            <a:picLocks noChangeAspect="1"/>
          </p:cNvPicPr>
          <p:nvPr/>
        </p:nvPicPr>
        <p:blipFill>
          <a:blip r:embed="rId4"/>
          <a:stretch>
            <a:fillRect/>
          </a:stretch>
        </p:blipFill>
        <p:spPr>
          <a:xfrm>
            <a:off x="146258" y="2758861"/>
            <a:ext cx="5454495" cy="4077996"/>
          </a:xfrm>
          <a:prstGeom prst="rect">
            <a:avLst/>
          </a:prstGeom>
          <a:ln>
            <a:solidFill>
              <a:schemeClr val="tx1"/>
            </a:solidFill>
          </a:ln>
        </p:spPr>
      </p:pic>
      <p:pic>
        <p:nvPicPr>
          <p:cNvPr id="5" name="Picture 4"/>
          <p:cNvPicPr>
            <a:picLocks noChangeAspect="1"/>
          </p:cNvPicPr>
          <p:nvPr/>
        </p:nvPicPr>
        <p:blipFill>
          <a:blip r:embed="rId5"/>
          <a:stretch>
            <a:fillRect/>
          </a:stretch>
        </p:blipFill>
        <p:spPr>
          <a:xfrm>
            <a:off x="5728101" y="3162748"/>
            <a:ext cx="6463899" cy="3172407"/>
          </a:xfrm>
          <a:prstGeom prst="rect">
            <a:avLst/>
          </a:prstGeom>
        </p:spPr>
      </p:pic>
      <p:sp>
        <p:nvSpPr>
          <p:cNvPr id="6" name="Rectangle 5"/>
          <p:cNvSpPr/>
          <p:nvPr/>
        </p:nvSpPr>
        <p:spPr>
          <a:xfrm>
            <a:off x="4303522" y="3183673"/>
            <a:ext cx="967725" cy="463169"/>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10531736" y="4579793"/>
            <a:ext cx="1409251" cy="454236"/>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ight Arrow 8"/>
          <p:cNvSpPr/>
          <p:nvPr/>
        </p:nvSpPr>
        <p:spPr>
          <a:xfrm>
            <a:off x="3025106" y="3183673"/>
            <a:ext cx="1151068" cy="560577"/>
          </a:xfrm>
          <a:prstGeom prst="right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ight Arrow 10"/>
          <p:cNvSpPr/>
          <p:nvPr/>
        </p:nvSpPr>
        <p:spPr>
          <a:xfrm>
            <a:off x="9188774" y="4562234"/>
            <a:ext cx="1215614" cy="589255"/>
          </a:xfrm>
          <a:prstGeom prst="right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20379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1450" y="438887"/>
            <a:ext cx="10329786" cy="566630"/>
          </a:xfrm>
        </p:spPr>
        <p:txBody>
          <a:bodyPr/>
          <a:lstStyle/>
          <a:p>
            <a:r>
              <a:rPr lang="en-US" dirty="0" smtClean="0"/>
              <a:t>Would you want this person to support you?</a:t>
            </a:r>
            <a:endParaRPr lang="en-US" dirty="0"/>
          </a:p>
        </p:txBody>
      </p:sp>
      <p:sp>
        <p:nvSpPr>
          <p:cNvPr id="3" name="Text Placeholder 2"/>
          <p:cNvSpPr>
            <a:spLocks noGrp="1"/>
          </p:cNvSpPr>
          <p:nvPr>
            <p:ph type="body" idx="1"/>
          </p:nvPr>
        </p:nvSpPr>
        <p:spPr>
          <a:xfrm>
            <a:off x="601450" y="4952227"/>
            <a:ext cx="10972800" cy="984885"/>
          </a:xfrm>
        </p:spPr>
        <p:txBody>
          <a:bodyPr/>
          <a:lstStyle/>
          <a:p>
            <a:pPr algn="ctr"/>
            <a:r>
              <a:rPr lang="en-US" sz="3200" b="1" i="1" dirty="0" smtClean="0"/>
              <a:t>If we have competent staff, we can better assure the people we support have quality support to live good lives.</a:t>
            </a:r>
            <a:endParaRPr lang="en-US" sz="3200" b="1" i="1" dirty="0"/>
          </a:p>
        </p:txBody>
      </p:sp>
      <p:sp>
        <p:nvSpPr>
          <p:cNvPr id="4" name="TextBox 3"/>
          <p:cNvSpPr txBox="1"/>
          <p:nvPr/>
        </p:nvSpPr>
        <p:spPr>
          <a:xfrm>
            <a:off x="947814" y="2051861"/>
            <a:ext cx="10280072" cy="2308324"/>
          </a:xfrm>
          <a:prstGeom prst="rect">
            <a:avLst/>
          </a:prstGeom>
          <a:noFill/>
        </p:spPr>
        <p:txBody>
          <a:bodyPr wrap="square" rtlCol="0">
            <a:spAutoFit/>
          </a:bodyPr>
          <a:lstStyle/>
          <a:p>
            <a:pPr marL="342900" indent="-342900">
              <a:lnSpc>
                <a:spcPct val="150000"/>
              </a:lnSpc>
              <a:buAutoNum type="arabicPeriod"/>
            </a:pPr>
            <a:r>
              <a:rPr lang="en-US" sz="2400" dirty="0" smtClean="0"/>
              <a:t>Demonstrate person-centered skills, values, and attitudes?</a:t>
            </a:r>
          </a:p>
          <a:p>
            <a:pPr marL="342900" indent="-342900">
              <a:lnSpc>
                <a:spcPct val="150000"/>
              </a:lnSpc>
              <a:buAutoNum type="arabicPeriod"/>
            </a:pPr>
            <a:r>
              <a:rPr lang="en-US" sz="2400" dirty="0" smtClean="0"/>
              <a:t>Understand and follow service requirements?</a:t>
            </a:r>
          </a:p>
          <a:p>
            <a:pPr marL="342900" indent="-342900">
              <a:lnSpc>
                <a:spcPct val="150000"/>
              </a:lnSpc>
              <a:buAutoNum type="arabicPeriod"/>
            </a:pPr>
            <a:r>
              <a:rPr lang="en-US" sz="2400" dirty="0" smtClean="0">
                <a:latin typeface="Calibri" panose="020F0502020204030204" pitchFamily="34" charset="0"/>
                <a:ea typeface="Times New Roman" panose="02020603050405020304" pitchFamily="18" charset="0"/>
                <a:cs typeface="Calibri" panose="020F0502020204030204" pitchFamily="34" charset="0"/>
              </a:rPr>
              <a:t>Demonstrate </a:t>
            </a:r>
            <a:r>
              <a:rPr lang="en-US" sz="2400" dirty="0">
                <a:latin typeface="Calibri" panose="020F0502020204030204" pitchFamily="34" charset="0"/>
                <a:ea typeface="Times New Roman" panose="02020603050405020304" pitchFamily="18" charset="0"/>
                <a:cs typeface="Calibri" panose="020F0502020204030204" pitchFamily="34" charset="0"/>
              </a:rPr>
              <a:t>abilities that improve or maintain the health </a:t>
            </a:r>
          </a:p>
          <a:p>
            <a:pPr>
              <a:lnSpc>
                <a:spcPct val="150000"/>
              </a:lnSpc>
            </a:pPr>
            <a:r>
              <a:rPr lang="en-US" sz="2400" dirty="0">
                <a:latin typeface="Calibri" panose="020F0502020204030204" pitchFamily="34" charset="0"/>
                <a:ea typeface="Times New Roman" panose="02020603050405020304" pitchFamily="18" charset="0"/>
                <a:cs typeface="Calibri" panose="020F0502020204030204" pitchFamily="34" charset="0"/>
              </a:rPr>
              <a:t> </a:t>
            </a:r>
            <a:r>
              <a:rPr lang="en-US" sz="2400" dirty="0" smtClean="0">
                <a:latin typeface="Calibri" panose="020F0502020204030204" pitchFamily="34" charset="0"/>
                <a:ea typeface="Times New Roman" panose="02020603050405020304" pitchFamily="18" charset="0"/>
                <a:cs typeface="Calibri" panose="020F0502020204030204" pitchFamily="34" charset="0"/>
              </a:rPr>
              <a:t>    and </a:t>
            </a:r>
            <a:r>
              <a:rPr lang="en-US" sz="2400" dirty="0">
                <a:latin typeface="Calibri" panose="020F0502020204030204" pitchFamily="34" charset="0"/>
                <a:ea typeface="Times New Roman" panose="02020603050405020304" pitchFamily="18" charset="0"/>
                <a:cs typeface="Calibri" panose="020F0502020204030204" pitchFamily="34" charset="0"/>
              </a:rPr>
              <a:t>wellness of those they </a:t>
            </a:r>
            <a:r>
              <a:rPr lang="en-US" sz="2400" dirty="0" smtClean="0">
                <a:latin typeface="Calibri" panose="020F0502020204030204" pitchFamily="34" charset="0"/>
                <a:ea typeface="Times New Roman" panose="02020603050405020304" pitchFamily="18" charset="0"/>
                <a:cs typeface="Calibri" panose="020F0502020204030204" pitchFamily="34" charset="0"/>
              </a:rPr>
              <a:t>support?</a:t>
            </a:r>
            <a:endParaRPr lang="en-US" sz="2400" dirty="0">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5" name="TextBox 4"/>
          <p:cNvSpPr txBox="1"/>
          <p:nvPr/>
        </p:nvSpPr>
        <p:spPr>
          <a:xfrm>
            <a:off x="947814" y="1385791"/>
            <a:ext cx="1401666" cy="461665"/>
          </a:xfrm>
          <a:prstGeom prst="rect">
            <a:avLst/>
          </a:prstGeom>
          <a:noFill/>
        </p:spPr>
        <p:txBody>
          <a:bodyPr wrap="none" rtlCol="0">
            <a:spAutoFit/>
          </a:bodyPr>
          <a:lstStyle/>
          <a:p>
            <a:r>
              <a:rPr lang="en-US" sz="2400" b="1" dirty="0" smtClean="0"/>
              <a:t>Did they?</a:t>
            </a:r>
            <a:endParaRPr lang="en-US" sz="2400" b="1" dirty="0"/>
          </a:p>
        </p:txBody>
      </p:sp>
      <p:pic>
        <p:nvPicPr>
          <p:cNvPr id="7" name="Picture 6"/>
          <p:cNvPicPr>
            <a:picLocks noChangeAspect="1"/>
          </p:cNvPicPr>
          <p:nvPr/>
        </p:nvPicPr>
        <p:blipFill rotWithShape="1">
          <a:blip r:embed="rId3" cstate="print">
            <a:extLst>
              <a:ext uri="{28A0092B-C50C-407E-A947-70E740481C1C}">
                <a14:useLocalDpi xmlns:a14="http://schemas.microsoft.com/office/drawing/2010/main" val="0"/>
              </a:ext>
            </a:extLst>
          </a:blip>
          <a:srcRect l="39791"/>
          <a:stretch/>
        </p:blipFill>
        <p:spPr>
          <a:xfrm>
            <a:off x="8991599" y="1544405"/>
            <a:ext cx="2829097" cy="3132512"/>
          </a:xfrm>
          <a:prstGeom prst="rect">
            <a:avLst/>
          </a:prstGeom>
        </p:spPr>
      </p:pic>
    </p:spTree>
    <p:extLst>
      <p:ext uri="{BB962C8B-B14F-4D97-AF65-F5344CB8AC3E}">
        <p14:creationId xmlns:p14="http://schemas.microsoft.com/office/powerpoint/2010/main" val="5570042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animEffect transition="in" filter="fade">
                                      <p:cBhvr>
                                        <p:cTn id="11" dur="500"/>
                                        <p:tgtEl>
                                          <p:spTgt spid="4">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4">
                                            <p:txEl>
                                              <p:pRg st="1" end="1"/>
                                            </p:txEl>
                                          </p:spTgt>
                                        </p:tgtEl>
                                        <p:attrNameLst>
                                          <p:attrName>style.visibility</p:attrName>
                                        </p:attrNameLst>
                                      </p:cBhvr>
                                      <p:to>
                                        <p:strVal val="visible"/>
                                      </p:to>
                                    </p:set>
                                    <p:animEffect transition="in" filter="fade">
                                      <p:cBhvr>
                                        <p:cTn id="16" dur="500"/>
                                        <p:tgtEl>
                                          <p:spTgt spid="4">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4">
                                            <p:txEl>
                                              <p:pRg st="3" end="3"/>
                                            </p:txEl>
                                          </p:spTgt>
                                        </p:tgtEl>
                                        <p:attrNameLst>
                                          <p:attrName>style.visibility</p:attrName>
                                        </p:attrNameLst>
                                      </p:cBhvr>
                                      <p:to>
                                        <p:strVal val="visible"/>
                                      </p:to>
                                    </p:set>
                                    <p:animEffect transition="in" filter="fade">
                                      <p:cBhvr>
                                        <p:cTn id="21" dur="500"/>
                                        <p:tgtEl>
                                          <p:spTgt spid="4">
                                            <p:txEl>
                                              <p:pRg st="3" end="3"/>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4">
                                            <p:txEl>
                                              <p:pRg st="2" end="2"/>
                                            </p:txEl>
                                          </p:spTgt>
                                        </p:tgtEl>
                                        <p:attrNameLst>
                                          <p:attrName>style.visibility</p:attrName>
                                        </p:attrNameLst>
                                      </p:cBhvr>
                                      <p:to>
                                        <p:strVal val="visible"/>
                                      </p:to>
                                    </p:set>
                                    <p:animEffect transition="in" filter="fade">
                                      <p:cBhvr>
                                        <p:cTn id="24" dur="500"/>
                                        <p:tgtEl>
                                          <p:spTgt spid="4">
                                            <p:txEl>
                                              <p:pRg st="2" end="2"/>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Additional Questions?</a:t>
            </a:r>
            <a:endParaRPr lang="en-US" dirty="0"/>
          </a:p>
        </p:txBody>
      </p:sp>
      <p:sp>
        <p:nvSpPr>
          <p:cNvPr id="3" name="Text Placeholder 2"/>
          <p:cNvSpPr>
            <a:spLocks noGrp="1"/>
          </p:cNvSpPr>
          <p:nvPr>
            <p:ph type="body" idx="1"/>
          </p:nvPr>
        </p:nvSpPr>
        <p:spPr>
          <a:xfrm>
            <a:off x="601450" y="1316182"/>
            <a:ext cx="11105641" cy="1898073"/>
          </a:xfrm>
        </p:spPr>
        <p:txBody>
          <a:bodyPr/>
          <a:lstStyle/>
          <a:p>
            <a:pPr algn="ctr"/>
            <a:r>
              <a:rPr lang="en-US" sz="2400" dirty="0"/>
              <a:t>Questions about these requirements can be directed to your assigned </a:t>
            </a:r>
            <a:r>
              <a:rPr lang="en-US" sz="2400" dirty="0" smtClean="0"/>
              <a:t>Provider Team Community </a:t>
            </a:r>
            <a:r>
              <a:rPr lang="en-US" sz="2400" dirty="0"/>
              <a:t>Resource Consultant. A contact list and linked documents are available online at the DBHDS Provider Development Webpage</a:t>
            </a:r>
            <a:r>
              <a:rPr lang="en-US" sz="2400" dirty="0" smtClean="0"/>
              <a:t>:</a:t>
            </a:r>
            <a:endParaRPr lang="en-US" sz="3000" dirty="0"/>
          </a:p>
          <a:p>
            <a:pPr algn="ctr"/>
            <a:r>
              <a:rPr lang="en-US" sz="2400" dirty="0">
                <a:hlinkClick r:id="rId3"/>
              </a:rPr>
              <a:t>http://</a:t>
            </a:r>
            <a:r>
              <a:rPr lang="en-US" sz="2400" dirty="0" smtClean="0">
                <a:hlinkClick r:id="rId3"/>
              </a:rPr>
              <a:t>www.dbhds.virginia.gov/developmental-services/provider-development</a:t>
            </a:r>
            <a:endParaRPr lang="en-US" sz="2400" dirty="0" smtClean="0"/>
          </a:p>
          <a:p>
            <a:pPr algn="ctr"/>
            <a:endParaRPr lang="en-US" sz="2400" dirty="0"/>
          </a:p>
          <a:p>
            <a:pPr algn="ctr"/>
            <a:endParaRPr lang="en-US" sz="2400" dirty="0"/>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59381" y="3111830"/>
            <a:ext cx="4184073" cy="313805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5952321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1449" y="438887"/>
            <a:ext cx="10178845" cy="566630"/>
          </a:xfrm>
        </p:spPr>
        <p:txBody>
          <a:bodyPr/>
          <a:lstStyle/>
          <a:p>
            <a:r>
              <a:rPr lang="en-US" dirty="0" smtClean="0"/>
              <a:t>Why is it important to have competent DSPs?</a:t>
            </a:r>
            <a:endParaRPr lang="en-US" dirty="0"/>
          </a:p>
        </p:txBody>
      </p:sp>
      <p:sp>
        <p:nvSpPr>
          <p:cNvPr id="3" name="Text Placeholder 2"/>
          <p:cNvSpPr>
            <a:spLocks noGrp="1"/>
          </p:cNvSpPr>
          <p:nvPr>
            <p:ph type="body" idx="1"/>
          </p:nvPr>
        </p:nvSpPr>
        <p:spPr>
          <a:xfrm>
            <a:off x="601449" y="1929246"/>
            <a:ext cx="10972800" cy="3600986"/>
          </a:xfrm>
        </p:spPr>
        <p:txBody>
          <a:bodyPr/>
          <a:lstStyle/>
          <a:p>
            <a:pPr marL="342900" indent="-342900">
              <a:lnSpc>
                <a:spcPct val="150000"/>
              </a:lnSpc>
              <a:buAutoNum type="arabicPeriod"/>
            </a:pPr>
            <a:r>
              <a:rPr lang="en-US" sz="2400" dirty="0" smtClean="0"/>
              <a:t>The people we support deserve it.</a:t>
            </a:r>
          </a:p>
          <a:p>
            <a:pPr marL="342900" indent="-342900">
              <a:lnSpc>
                <a:spcPct val="150000"/>
              </a:lnSpc>
              <a:buAutoNum type="arabicPeriod"/>
            </a:pPr>
            <a:r>
              <a:rPr lang="en-US" sz="2400" dirty="0" smtClean="0"/>
              <a:t>It is the right thing to do.</a:t>
            </a:r>
          </a:p>
          <a:p>
            <a:pPr marL="342900" indent="-342900">
              <a:lnSpc>
                <a:spcPct val="150000"/>
              </a:lnSpc>
              <a:buAutoNum type="arabicPeriod"/>
            </a:pPr>
            <a:r>
              <a:rPr lang="en-US" sz="2400" dirty="0" smtClean="0"/>
              <a:t>Competent staff is the </a:t>
            </a:r>
            <a:r>
              <a:rPr lang="en-US" sz="2400" i="1" dirty="0" smtClean="0"/>
              <a:t>minimal</a:t>
            </a:r>
            <a:r>
              <a:rPr lang="en-US" sz="2400" dirty="0" smtClean="0"/>
              <a:t> standard.</a:t>
            </a:r>
          </a:p>
          <a:p>
            <a:pPr marL="342900" indent="-342900">
              <a:lnSpc>
                <a:spcPct val="150000"/>
              </a:lnSpc>
              <a:buAutoNum type="arabicPeriod"/>
            </a:pPr>
            <a:r>
              <a:rPr lang="en-US" sz="2400" dirty="0" smtClean="0"/>
              <a:t>Reduces risk and liability.</a:t>
            </a:r>
          </a:p>
          <a:p>
            <a:pPr marL="342900" indent="-342900">
              <a:lnSpc>
                <a:spcPct val="150000"/>
              </a:lnSpc>
              <a:buAutoNum type="arabicPeriod"/>
            </a:pPr>
            <a:r>
              <a:rPr lang="en-US" sz="2400" dirty="0" smtClean="0"/>
              <a:t>Required by DD Waiver regulations.</a:t>
            </a:r>
          </a:p>
          <a:p>
            <a:pPr marL="342900" indent="-342900">
              <a:lnSpc>
                <a:spcPct val="150000"/>
              </a:lnSpc>
              <a:buAutoNum type="arabicPeriod"/>
            </a:pPr>
            <a:r>
              <a:rPr lang="en-US" sz="2400" dirty="0" smtClean="0"/>
              <a:t>Required by Virginia’s Settlement Agreement.</a:t>
            </a:r>
          </a:p>
          <a:p>
            <a:pPr marL="342900" indent="-342900">
              <a:buAutoNum type="arabicPeriod"/>
            </a:pPr>
            <a:endParaRPr lang="en-US"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61347" y="1394260"/>
            <a:ext cx="4812902" cy="3205449"/>
          </a:xfrm>
          <a:prstGeom prst="rect">
            <a:avLst/>
          </a:prstGeom>
        </p:spPr>
      </p:pic>
    </p:spTree>
    <p:extLst>
      <p:ext uri="{BB962C8B-B14F-4D97-AF65-F5344CB8AC3E}">
        <p14:creationId xmlns:p14="http://schemas.microsoft.com/office/powerpoint/2010/main" val="18904486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1450" y="438887"/>
            <a:ext cx="9962276" cy="430887"/>
          </a:xfrm>
        </p:spPr>
        <p:txBody>
          <a:bodyPr/>
          <a:lstStyle/>
          <a:p>
            <a:r>
              <a:rPr lang="en-US" sz="2800" dirty="0" smtClean="0"/>
              <a:t>Progress with meeting expectations</a:t>
            </a:r>
            <a:endParaRPr lang="en-US" sz="2800" dirty="0"/>
          </a:p>
        </p:txBody>
      </p:sp>
      <p:pic>
        <p:nvPicPr>
          <p:cNvPr id="5" name="Picture 4"/>
          <p:cNvPicPr>
            <a:picLocks noChangeAspect="1"/>
          </p:cNvPicPr>
          <p:nvPr/>
        </p:nvPicPr>
        <p:blipFill>
          <a:blip r:embed="rId3"/>
          <a:stretch>
            <a:fillRect/>
          </a:stretch>
        </p:blipFill>
        <p:spPr>
          <a:xfrm>
            <a:off x="6336897" y="1960630"/>
            <a:ext cx="5215618" cy="3647652"/>
          </a:xfrm>
          <a:prstGeom prst="rect">
            <a:avLst/>
          </a:prstGeom>
        </p:spPr>
      </p:pic>
      <p:pic>
        <p:nvPicPr>
          <p:cNvPr id="6" name="Picture 5"/>
          <p:cNvPicPr>
            <a:picLocks noChangeAspect="1"/>
          </p:cNvPicPr>
          <p:nvPr/>
        </p:nvPicPr>
        <p:blipFill>
          <a:blip r:embed="rId4"/>
          <a:stretch>
            <a:fillRect/>
          </a:stretch>
        </p:blipFill>
        <p:spPr>
          <a:xfrm>
            <a:off x="824786" y="2271504"/>
            <a:ext cx="4201441" cy="2996705"/>
          </a:xfrm>
          <a:prstGeom prst="rect">
            <a:avLst/>
          </a:prstGeom>
        </p:spPr>
      </p:pic>
      <p:sp>
        <p:nvSpPr>
          <p:cNvPr id="3" name="Rectangle 2"/>
          <p:cNvSpPr/>
          <p:nvPr/>
        </p:nvSpPr>
        <p:spPr>
          <a:xfrm>
            <a:off x="824786" y="1348174"/>
            <a:ext cx="10727729" cy="646331"/>
          </a:xfrm>
          <a:prstGeom prst="rect">
            <a:avLst/>
          </a:prstGeom>
        </p:spPr>
        <p:txBody>
          <a:bodyPr wrap="square">
            <a:spAutoFit/>
          </a:bodyPr>
          <a:lstStyle/>
          <a:p>
            <a:r>
              <a:rPr lang="en-US" b="1" dirty="0">
                <a:latin typeface="TimesNewRomanPSMT"/>
              </a:rPr>
              <a:t>At least 95% of DSPs and their supervisors receive training and </a:t>
            </a:r>
            <a:r>
              <a:rPr lang="en-US" b="1" dirty="0" smtClean="0">
                <a:latin typeface="TimesNewRomanPSMT"/>
              </a:rPr>
              <a:t>competency testing </a:t>
            </a:r>
            <a:r>
              <a:rPr lang="en-US" b="1" dirty="0">
                <a:latin typeface="TimesNewRomanPSMT"/>
              </a:rPr>
              <a:t>per DMAS regulation 12VAC30-122-180</a:t>
            </a:r>
            <a:r>
              <a:rPr lang="en-US" b="1" dirty="0" smtClean="0">
                <a:latin typeface="TimesNewRomanPSMT"/>
              </a:rPr>
              <a:t>. </a:t>
            </a:r>
            <a:r>
              <a:rPr lang="en-US" sz="1600" i="1" dirty="0" smtClean="0">
                <a:latin typeface="TimesNewRomanPSMT"/>
              </a:rPr>
              <a:t>V.H.1.4</a:t>
            </a:r>
            <a:endParaRPr lang="en-US" sz="1600" i="1" dirty="0"/>
          </a:p>
        </p:txBody>
      </p:sp>
      <p:sp>
        <p:nvSpPr>
          <p:cNvPr id="7" name="Rectangle 6"/>
          <p:cNvSpPr/>
          <p:nvPr/>
        </p:nvSpPr>
        <p:spPr>
          <a:xfrm>
            <a:off x="1207476" y="5268209"/>
            <a:ext cx="4161693" cy="923330"/>
          </a:xfrm>
          <a:prstGeom prst="rect">
            <a:avLst/>
          </a:prstGeom>
        </p:spPr>
        <p:txBody>
          <a:bodyPr wrap="square">
            <a:spAutoFit/>
          </a:bodyPr>
          <a:lstStyle/>
          <a:p>
            <a:r>
              <a:rPr lang="en-US" b="1" i="1" dirty="0" smtClean="0">
                <a:solidFill>
                  <a:srgbClr val="C00000"/>
                </a:solidFill>
              </a:rPr>
              <a:t>83.6% </a:t>
            </a:r>
            <a:r>
              <a:rPr lang="en-US" i="1" dirty="0" smtClean="0"/>
              <a:t>for FY19 - provider </a:t>
            </a:r>
            <a:r>
              <a:rPr lang="en-US" i="1" dirty="0"/>
              <a:t>agency staff </a:t>
            </a:r>
            <a:r>
              <a:rPr lang="en-US" i="1" dirty="0" smtClean="0"/>
              <a:t>meeting </a:t>
            </a:r>
            <a:r>
              <a:rPr lang="en-US" i="1" dirty="0"/>
              <a:t>provider orientation training requirements</a:t>
            </a:r>
          </a:p>
        </p:txBody>
      </p:sp>
      <p:sp>
        <p:nvSpPr>
          <p:cNvPr id="8" name="Rectangle 7"/>
          <p:cNvSpPr/>
          <p:nvPr/>
        </p:nvSpPr>
        <p:spPr>
          <a:xfrm>
            <a:off x="6940062" y="5268209"/>
            <a:ext cx="4501661" cy="646331"/>
          </a:xfrm>
          <a:prstGeom prst="rect">
            <a:avLst/>
          </a:prstGeom>
        </p:spPr>
        <p:txBody>
          <a:bodyPr wrap="square">
            <a:spAutoFit/>
          </a:bodyPr>
          <a:lstStyle/>
          <a:p>
            <a:r>
              <a:rPr lang="en-US" b="1" i="1" dirty="0" smtClean="0">
                <a:solidFill>
                  <a:srgbClr val="C00000"/>
                </a:solidFill>
              </a:rPr>
              <a:t>55.89%</a:t>
            </a:r>
            <a:r>
              <a:rPr lang="en-US" b="1" i="1" dirty="0" smtClean="0"/>
              <a:t> </a:t>
            </a:r>
            <a:r>
              <a:rPr lang="en-US" i="1" dirty="0" smtClean="0"/>
              <a:t>for FY19 - provider </a:t>
            </a:r>
            <a:r>
              <a:rPr lang="en-US" i="1" dirty="0"/>
              <a:t>agency </a:t>
            </a:r>
            <a:r>
              <a:rPr lang="en-US" i="1" dirty="0" smtClean="0"/>
              <a:t>DSPs meeting </a:t>
            </a:r>
            <a:r>
              <a:rPr lang="en-US" i="1" dirty="0"/>
              <a:t>competency training requirements</a:t>
            </a:r>
          </a:p>
        </p:txBody>
      </p:sp>
    </p:spTree>
    <p:extLst>
      <p:ext uri="{BB962C8B-B14F-4D97-AF65-F5344CB8AC3E}">
        <p14:creationId xmlns:p14="http://schemas.microsoft.com/office/powerpoint/2010/main" val="14485633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743153" y="1350818"/>
            <a:ext cx="8915400" cy="630942"/>
          </a:xfrm>
          <a:prstGeom prst="rect">
            <a:avLst/>
          </a:prstGeom>
        </p:spPr>
        <p:txBody>
          <a:bodyPr wrap="square">
            <a:spAutoFit/>
          </a:bodyPr>
          <a:lstStyle/>
          <a:p>
            <a:pPr>
              <a:lnSpc>
                <a:spcPct val="125000"/>
              </a:lnSpc>
            </a:pPr>
            <a:endParaRPr lang="en-US" sz="2800" dirty="0">
              <a:latin typeface="Calibri" panose="020F0502020204030204" pitchFamily="34" charset="0"/>
            </a:endParaRPr>
          </a:p>
        </p:txBody>
      </p:sp>
      <p:sp>
        <p:nvSpPr>
          <p:cNvPr id="8" name="Title 7"/>
          <p:cNvSpPr>
            <a:spLocks noGrp="1"/>
          </p:cNvSpPr>
          <p:nvPr>
            <p:ph type="title"/>
          </p:nvPr>
        </p:nvSpPr>
        <p:spPr>
          <a:xfrm>
            <a:off x="577516" y="438887"/>
            <a:ext cx="9882666" cy="461665"/>
          </a:xfrm>
          <a:prstGeom prst="rect">
            <a:avLst/>
          </a:prstGeom>
        </p:spPr>
        <p:txBody>
          <a:bodyPr wrap="square">
            <a:spAutoFit/>
          </a:bodyPr>
          <a:lstStyle/>
          <a:p>
            <a:pPr algn="l"/>
            <a:r>
              <a:rPr lang="en-US" sz="3000" dirty="0">
                <a:latin typeface="Calibri" panose="020F0502020204030204" pitchFamily="34" charset="0"/>
              </a:rPr>
              <a:t>Who needs to meet </a:t>
            </a:r>
            <a:r>
              <a:rPr lang="en-US" sz="3000" dirty="0" smtClean="0">
                <a:latin typeface="Calibri" panose="020F0502020204030204" pitchFamily="34" charset="0"/>
              </a:rPr>
              <a:t>DSP Orientation Testing Requirements</a:t>
            </a:r>
            <a:r>
              <a:rPr lang="en-US" sz="3000" dirty="0">
                <a:latin typeface="Calibri" panose="020F0502020204030204" pitchFamily="34" charset="0"/>
              </a:rPr>
              <a:t>?</a:t>
            </a:r>
            <a:endParaRPr lang="en-US" sz="3000" cap="small" dirty="0">
              <a:solidFill>
                <a:schemeClr val="accent6">
                  <a:lumMod val="75000"/>
                </a:schemeClr>
              </a:solidFill>
              <a:latin typeface="Calibri" panose="020F0502020204030204" pitchFamily="34" charset="0"/>
            </a:endParaRPr>
          </a:p>
        </p:txBody>
      </p:sp>
      <p:pic>
        <p:nvPicPr>
          <p:cNvPr id="6" name="Picture 5"/>
          <p:cNvPicPr>
            <a:picLocks noChangeAspect="1"/>
          </p:cNvPicPr>
          <p:nvPr/>
        </p:nvPicPr>
        <p:blipFill>
          <a:blip r:embed="rId3"/>
          <a:stretch>
            <a:fillRect/>
          </a:stretch>
        </p:blipFill>
        <p:spPr>
          <a:xfrm>
            <a:off x="1997242" y="1350818"/>
            <a:ext cx="7241005" cy="4996789"/>
          </a:xfrm>
          <a:prstGeom prst="rect">
            <a:avLst/>
          </a:prstGeom>
        </p:spPr>
      </p:pic>
    </p:spTree>
    <p:extLst>
      <p:ext uri="{BB962C8B-B14F-4D97-AF65-F5344CB8AC3E}">
        <p14:creationId xmlns:p14="http://schemas.microsoft.com/office/powerpoint/2010/main" val="42894270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743153" y="1350818"/>
            <a:ext cx="8915400" cy="630942"/>
          </a:xfrm>
          <a:prstGeom prst="rect">
            <a:avLst/>
          </a:prstGeom>
        </p:spPr>
        <p:txBody>
          <a:bodyPr wrap="square">
            <a:spAutoFit/>
          </a:bodyPr>
          <a:lstStyle/>
          <a:p>
            <a:pPr>
              <a:lnSpc>
                <a:spcPct val="125000"/>
              </a:lnSpc>
            </a:pPr>
            <a:endParaRPr lang="en-US" sz="2800" dirty="0">
              <a:latin typeface="Calibri" panose="020F0502020204030204" pitchFamily="34" charset="0"/>
            </a:endParaRPr>
          </a:p>
        </p:txBody>
      </p:sp>
      <p:sp>
        <p:nvSpPr>
          <p:cNvPr id="8" name="Title 7"/>
          <p:cNvSpPr>
            <a:spLocks noGrp="1"/>
          </p:cNvSpPr>
          <p:nvPr>
            <p:ph type="title"/>
          </p:nvPr>
        </p:nvSpPr>
        <p:spPr>
          <a:xfrm>
            <a:off x="625642" y="438887"/>
            <a:ext cx="9834540" cy="461665"/>
          </a:xfrm>
          <a:prstGeom prst="rect">
            <a:avLst/>
          </a:prstGeom>
        </p:spPr>
        <p:txBody>
          <a:bodyPr wrap="square">
            <a:spAutoFit/>
          </a:bodyPr>
          <a:lstStyle/>
          <a:p>
            <a:pPr algn="l"/>
            <a:r>
              <a:rPr lang="en-US" sz="3000" dirty="0">
                <a:latin typeface="Calibri" panose="020F0502020204030204" pitchFamily="34" charset="0"/>
              </a:rPr>
              <a:t>Who needs to </a:t>
            </a:r>
            <a:r>
              <a:rPr lang="en-US" sz="3000" dirty="0" smtClean="0">
                <a:latin typeface="Calibri" panose="020F0502020204030204" pitchFamily="34" charset="0"/>
              </a:rPr>
              <a:t>meet Basic Competencies </a:t>
            </a:r>
            <a:r>
              <a:rPr lang="en-US" sz="3000" dirty="0">
                <a:latin typeface="Calibri" panose="020F0502020204030204" pitchFamily="34" charset="0"/>
              </a:rPr>
              <a:t>Requirements?</a:t>
            </a:r>
            <a:endParaRPr lang="en-US" sz="3000" cap="small" dirty="0">
              <a:solidFill>
                <a:schemeClr val="accent6">
                  <a:lumMod val="75000"/>
                </a:schemeClr>
              </a:solidFill>
              <a:latin typeface="Calibri" panose="020F0502020204030204" pitchFamily="34" charset="0"/>
            </a:endParaRPr>
          </a:p>
        </p:txBody>
      </p:sp>
      <p:pic>
        <p:nvPicPr>
          <p:cNvPr id="2" name="Picture 1"/>
          <p:cNvPicPr>
            <a:picLocks noChangeAspect="1"/>
          </p:cNvPicPr>
          <p:nvPr/>
        </p:nvPicPr>
        <p:blipFill>
          <a:blip r:embed="rId3"/>
          <a:stretch>
            <a:fillRect/>
          </a:stretch>
        </p:blipFill>
        <p:spPr>
          <a:xfrm>
            <a:off x="2206106" y="1099825"/>
            <a:ext cx="8023058" cy="5276911"/>
          </a:xfrm>
          <a:prstGeom prst="rect">
            <a:avLst/>
          </a:prstGeom>
        </p:spPr>
      </p:pic>
      <p:sp>
        <p:nvSpPr>
          <p:cNvPr id="3" name="TextBox 2"/>
          <p:cNvSpPr txBox="1"/>
          <p:nvPr/>
        </p:nvSpPr>
        <p:spPr>
          <a:xfrm>
            <a:off x="323427" y="6447256"/>
            <a:ext cx="11754852" cy="338554"/>
          </a:xfrm>
          <a:prstGeom prst="rect">
            <a:avLst/>
          </a:prstGeom>
          <a:noFill/>
        </p:spPr>
        <p:txBody>
          <a:bodyPr wrap="square" rtlCol="0">
            <a:spAutoFit/>
          </a:bodyPr>
          <a:lstStyle/>
          <a:p>
            <a:r>
              <a:rPr lang="en-US" sz="1600" dirty="0" smtClean="0">
                <a:solidFill>
                  <a:schemeClr val="bg1"/>
                </a:solidFill>
              </a:rPr>
              <a:t>*Until the approval of new regulations, only Agency-Directed Services licensed by DBHDS must currently meet competency requirements.</a:t>
            </a:r>
            <a:endParaRPr lang="en-US" sz="1600" dirty="0">
              <a:solidFill>
                <a:schemeClr val="bg1"/>
              </a:solidFill>
            </a:endParaRPr>
          </a:p>
        </p:txBody>
      </p:sp>
    </p:spTree>
    <p:extLst>
      <p:ext uri="{BB962C8B-B14F-4D97-AF65-F5344CB8AC3E}">
        <p14:creationId xmlns:p14="http://schemas.microsoft.com/office/powerpoint/2010/main" val="35431882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Who is considered a DSP?</a:t>
            </a:r>
            <a:endParaRPr lang="en-US" dirty="0"/>
          </a:p>
        </p:txBody>
      </p:sp>
      <p:sp>
        <p:nvSpPr>
          <p:cNvPr id="3" name="Text Placeholder 2"/>
          <p:cNvSpPr>
            <a:spLocks noGrp="1"/>
          </p:cNvSpPr>
          <p:nvPr>
            <p:ph type="body" idx="1"/>
          </p:nvPr>
        </p:nvSpPr>
        <p:spPr>
          <a:xfrm>
            <a:off x="601450" y="1423555"/>
            <a:ext cx="10972800" cy="3954929"/>
          </a:xfrm>
        </p:spPr>
        <p:txBody>
          <a:bodyPr/>
          <a:lstStyle/>
          <a:p>
            <a:pPr>
              <a:lnSpc>
                <a:spcPct val="150000"/>
              </a:lnSpc>
              <a:spcAft>
                <a:spcPts val="600"/>
              </a:spcAft>
            </a:pPr>
            <a:r>
              <a:rPr lang="en-US" sz="2400" b="1" dirty="0"/>
              <a:t>Direct Support Professional (DSP) is defined under the DD waivers as:  </a:t>
            </a:r>
          </a:p>
          <a:p>
            <a:pPr>
              <a:lnSpc>
                <a:spcPct val="150000"/>
              </a:lnSpc>
              <a:spcAft>
                <a:spcPts val="600"/>
              </a:spcAft>
            </a:pPr>
            <a:r>
              <a:rPr lang="en-US" sz="2400" i="1" dirty="0"/>
              <a:t>"Direct support professional," "direct care staff," or "DSP" means staff members identified by the provider as having the primary role of assisting an individual on a day-to-day basis with routine personal care needs, social support, and physical assistance in a wide range of daily living activities so that the individual can lead a self-directed life in his own community. This term shall exclude consumer-directed staff and services facilitation providers</a:t>
            </a:r>
            <a:r>
              <a:rPr lang="en-US" sz="2400" i="1" dirty="0" smtClean="0"/>
              <a:t>.</a:t>
            </a:r>
          </a:p>
        </p:txBody>
      </p:sp>
    </p:spTree>
    <p:extLst>
      <p:ext uri="{BB962C8B-B14F-4D97-AF65-F5344CB8AC3E}">
        <p14:creationId xmlns:p14="http://schemas.microsoft.com/office/powerpoint/2010/main" val="41970053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76BB0035EBC17C408447423BB6B3A6D0" ma:contentTypeVersion="3" ma:contentTypeDescription="Create a new document." ma:contentTypeScope="" ma:versionID="d06f01fb063a96752d74e4ea077e7bd3">
  <xsd:schema xmlns:xsd="http://www.w3.org/2001/XMLSchema" xmlns:xs="http://www.w3.org/2001/XMLSchema" xmlns:p="http://schemas.microsoft.com/office/2006/metadata/properties" xmlns:ns2="601b1531-0d27-4c3c-874a-0cb3b4db62aa" targetNamespace="http://schemas.microsoft.com/office/2006/metadata/properties" ma:root="true" ma:fieldsID="cec2cd00e3f94308eff0271aee13e07b" ns2:_="">
    <xsd:import namespace="601b1531-0d27-4c3c-874a-0cb3b4db62aa"/>
    <xsd:element name="properties">
      <xsd:complexType>
        <xsd:sequence>
          <xsd:element name="documentManagement">
            <xsd:complexType>
              <xsd:all>
                <xsd:element ref="ns2:MediaServiceMetadata" minOccurs="0"/>
                <xsd:element ref="ns2:MediaServiceFastMetadata"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01b1531-0d27-4c3c-874a-0cb3b4db62a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DBB4CAB0-A162-48F2-8A04-FFFF878F3318}">
  <ds:schemaRefs>
    <ds:schemaRef ds:uri="http://schemas.microsoft.com/sharepoint/v3/contenttype/forms"/>
  </ds:schemaRefs>
</ds:datastoreItem>
</file>

<file path=customXml/itemProps2.xml><?xml version="1.0" encoding="utf-8"?>
<ds:datastoreItem xmlns:ds="http://schemas.openxmlformats.org/officeDocument/2006/customXml" ds:itemID="{DBD3A38F-ACA1-435A-96EF-CCEEDC78895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01b1531-0d27-4c3c-874a-0cb3b4db62a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B57E0F52-C8AC-41E1-9D84-324C1E1FFFB5}">
  <ds:schemaRefs>
    <ds:schemaRef ds:uri="http://purl.org/dc/elements/1.1/"/>
    <ds:schemaRef ds:uri="http://schemas.microsoft.com/office/2006/metadata/properties"/>
    <ds:schemaRef ds:uri="http://purl.org/dc/terms/"/>
    <ds:schemaRef ds:uri="http://schemas.openxmlformats.org/package/2006/metadata/core-properties"/>
    <ds:schemaRef ds:uri="http://purl.org/dc/dcmitype/"/>
    <ds:schemaRef ds:uri="http://schemas.microsoft.com/office/infopath/2007/PartnerControls"/>
    <ds:schemaRef ds:uri="http://schemas.microsoft.com/office/2006/documentManagement/types"/>
    <ds:schemaRef ds:uri="601b1531-0d27-4c3c-874a-0cb3b4db62aa"/>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20609</TotalTime>
  <Words>7209</Words>
  <Application>Microsoft Office PowerPoint</Application>
  <PresentationFormat>Widescreen</PresentationFormat>
  <Paragraphs>520</Paragraphs>
  <Slides>40</Slides>
  <Notes>40</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40</vt:i4>
      </vt:variant>
    </vt:vector>
  </HeadingPairs>
  <TitlesOfParts>
    <vt:vector size="49" baseType="lpstr">
      <vt:lpstr>MS PGothic</vt:lpstr>
      <vt:lpstr>Arial</vt:lpstr>
      <vt:lpstr>Baskerville Old Face</vt:lpstr>
      <vt:lpstr>Calibri</vt:lpstr>
      <vt:lpstr>Times New Roman</vt:lpstr>
      <vt:lpstr>TimesNewRomanPSMT</vt:lpstr>
      <vt:lpstr>Wingdings</vt:lpstr>
      <vt:lpstr>1_Office Theme</vt:lpstr>
      <vt:lpstr>14_Office Theme</vt:lpstr>
      <vt:lpstr>PowerPoint Presentation</vt:lpstr>
      <vt:lpstr>What is the biggest hurdle to meeting competency requirements?</vt:lpstr>
      <vt:lpstr>PowerPoint Presentation</vt:lpstr>
      <vt:lpstr>Would you want this person to support you?</vt:lpstr>
      <vt:lpstr>Why is it important to have competent DSPs?</vt:lpstr>
      <vt:lpstr>Progress with meeting expectations</vt:lpstr>
      <vt:lpstr>Who needs to meet DSP Orientation Testing Requirements?</vt:lpstr>
      <vt:lpstr>Who needs to meet Basic Competencies Requirements?</vt:lpstr>
      <vt:lpstr>Who is considered a DSP?</vt:lpstr>
      <vt:lpstr>Why is DSP Orientation training required for DSPs and Supervisors?*</vt:lpstr>
      <vt:lpstr>What are expectations of a supervisor?</vt:lpstr>
      <vt:lpstr>What are expectations of a supervisor?</vt:lpstr>
      <vt:lpstr>What are expectations of a supervisor?</vt:lpstr>
      <vt:lpstr>What are expectations of a supervisor?</vt:lpstr>
      <vt:lpstr>Pending Regulation 12VAC30-122-180:  </vt:lpstr>
      <vt:lpstr>Observation and Feedback</vt:lpstr>
      <vt:lpstr>Observation and Feedback</vt:lpstr>
      <vt:lpstr>Observation and Feedback</vt:lpstr>
      <vt:lpstr>Observation and Feedback</vt:lpstr>
      <vt:lpstr>What are expectations of a supervisor?</vt:lpstr>
      <vt:lpstr>What are expectations of a supervisor?</vt:lpstr>
      <vt:lpstr>Orientation Manual and Training Slides</vt:lpstr>
      <vt:lpstr>Orientation Manual and Training Slides</vt:lpstr>
      <vt:lpstr>Assurances</vt:lpstr>
      <vt:lpstr>Assurances</vt:lpstr>
      <vt:lpstr>Basic Competency Checklist</vt:lpstr>
      <vt:lpstr>Basic Competency Checklist</vt:lpstr>
      <vt:lpstr>Basic Competency Checklist</vt:lpstr>
      <vt:lpstr>Basic Competency Checklist</vt:lpstr>
      <vt:lpstr>Pending Regulation 12VAC30-122-180: </vt:lpstr>
      <vt:lpstr>Advanced Competency Checklists  DBHDS-Licensed Agencies Only</vt:lpstr>
      <vt:lpstr>Advanced Competency Checklists  DBHDS-Licensed Agencies Only</vt:lpstr>
      <vt:lpstr>Advanced Competency Checklists  DBHDS-Licensed Agencies Only</vt:lpstr>
      <vt:lpstr>Supervisory Requirements Timeline</vt:lpstr>
      <vt:lpstr>DSP Requirements Timeline</vt:lpstr>
      <vt:lpstr>Compliance </vt:lpstr>
      <vt:lpstr>Portability</vt:lpstr>
      <vt:lpstr>Q&amp;A</vt:lpstr>
      <vt:lpstr>REMINDER!!</vt:lpstr>
      <vt:lpstr>Additional Questions?</vt:lpstr>
    </vt:vector>
  </TitlesOfParts>
  <Company>Virginia IT Infrastructure Partnership</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VITA Program</dc:creator>
  <cp:lastModifiedBy>Braswell, Amy (DBHDS)</cp:lastModifiedBy>
  <cp:revision>195</cp:revision>
  <cp:lastPrinted>2020-10-26T16:16:30Z</cp:lastPrinted>
  <dcterms:created xsi:type="dcterms:W3CDTF">2020-03-18T16:24:42Z</dcterms:created>
  <dcterms:modified xsi:type="dcterms:W3CDTF">2021-01-08T16:35:57Z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0x01010076BB0035EBC17C408447423BB6B3A6D0</vt:lpwstr>
  </property>
</Properties>
</file>