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6" r:id="rId5"/>
    <p:sldId id="258" r:id="rId6"/>
    <p:sldId id="281" r:id="rId7"/>
    <p:sldId id="282" r:id="rId8"/>
    <p:sldId id="283" r:id="rId9"/>
    <p:sldId id="284" r:id="rId10"/>
    <p:sldId id="285" r:id="rId11"/>
    <p:sldId id="286" r:id="rId12"/>
    <p:sldId id="287" r:id="rId13"/>
    <p:sldId id="288" r:id="rId14"/>
    <p:sldId id="300" r:id="rId15"/>
    <p:sldId id="289" r:id="rId16"/>
    <p:sldId id="290" r:id="rId17"/>
    <p:sldId id="291" r:id="rId18"/>
    <p:sldId id="294" r:id="rId19"/>
    <p:sldId id="299" r:id="rId20"/>
    <p:sldId id="292" r:id="rId21"/>
    <p:sldId id="297" r:id="rId22"/>
    <p:sldId id="298" r:id="rId23"/>
    <p:sldId id="295" r:id="rId24"/>
    <p:sldId id="296" r:id="rId25"/>
    <p:sldId id="301" r:id="rId26"/>
    <p:sldId id="302" r:id="rId27"/>
    <p:sldId id="304" r:id="rId28"/>
    <p:sldId id="303" r:id="rId29"/>
    <p:sldId id="305" r:id="rId30"/>
    <p:sldId id="306" r:id="rId31"/>
    <p:sldId id="307" r:id="rId32"/>
    <p:sldId id="308" r:id="rId33"/>
    <p:sldId id="309" r:id="rId34"/>
    <p:sldId id="293" r:id="rId35"/>
    <p:sldId id="279" r:id="rId36"/>
    <p:sldId id="310" r:id="rId37"/>
    <p:sldId id="314" r:id="rId38"/>
    <p:sldId id="317" r:id="rId39"/>
    <p:sldId id="315" r:id="rId40"/>
    <p:sldId id="25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C000"/>
    <a:srgbClr val="D6DCE5"/>
    <a:srgbClr val="339966"/>
    <a:srgbClr val="136734"/>
    <a:srgbClr val="CC0099"/>
    <a:srgbClr val="FF3399"/>
    <a:srgbClr val="FF0066"/>
    <a:srgbClr val="306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3385" autoAdjust="0"/>
  </p:normalViewPr>
  <p:slideViewPr>
    <p:cSldViewPr snapToGrid="0">
      <p:cViewPr varScale="1">
        <p:scale>
          <a:sx n="73" d="100"/>
          <a:sy n="73" d="100"/>
        </p:scale>
        <p:origin x="1536" y="62"/>
      </p:cViewPr>
      <p:guideLst>
        <p:guide orient="horz" pos="2160"/>
        <p:guide pos="2880"/>
      </p:guideLst>
    </p:cSldViewPr>
  </p:slideViewPr>
  <p:notesTextViewPr>
    <p:cViewPr>
      <p:scale>
        <a:sx n="1" d="1"/>
        <a:sy n="1" d="1"/>
      </p:scale>
      <p:origin x="0" y="0"/>
    </p:cViewPr>
  </p:notesTextViewPr>
  <p:notesViewPr>
    <p:cSldViewPr snapToGrid="0">
      <p:cViewPr varScale="1">
        <p:scale>
          <a:sx n="125" d="100"/>
          <a:sy n="125"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B970C-497A-4FC9-871C-9EF8E6CACACE}" type="datetimeFigureOut">
              <a:rPr lang="en-US" smtClean="0"/>
              <a:t>9/16/2021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780B1C-6F64-4B5F-B435-D919D1D619E3}" type="slidenum">
              <a:rPr lang="en-US" smtClean="0"/>
              <a:t>‹#›</a:t>
            </a:fld>
            <a:endParaRPr lang="en-US"/>
          </a:p>
        </p:txBody>
      </p:sp>
    </p:spTree>
    <p:extLst>
      <p:ext uri="{BB962C8B-B14F-4D97-AF65-F5344CB8AC3E}">
        <p14:creationId xmlns:p14="http://schemas.microsoft.com/office/powerpoint/2010/main" val="166266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A6B34B-727B-44FF-B60F-FCEC4E8D2ECB}" type="datetimeFigureOut">
              <a:rPr lang="en-US" smtClean="0"/>
              <a:t>9/16/2021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F1ADC7-396E-4D2A-B938-A3146F3332C4}" type="slidenum">
              <a:rPr lang="en-US" smtClean="0"/>
              <a:t>‹#›</a:t>
            </a:fld>
            <a:endParaRPr lang="en-US"/>
          </a:p>
        </p:txBody>
      </p:sp>
    </p:spTree>
    <p:extLst>
      <p:ext uri="{BB962C8B-B14F-4D97-AF65-F5344CB8AC3E}">
        <p14:creationId xmlns:p14="http://schemas.microsoft.com/office/powerpoint/2010/main" val="247595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DSP supplemental training on identifying and responding</a:t>
            </a:r>
            <a:r>
              <a:rPr lang="en-US" baseline="0" dirty="0" smtClean="0"/>
              <a:t> to choking events. This training supplements the content available at https://web.partnership.vcu.edu/DSP_orientation/index.html. </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a:t>
            </a:fld>
            <a:endParaRPr lang="en-US"/>
          </a:p>
        </p:txBody>
      </p:sp>
    </p:spTree>
    <p:extLst>
      <p:ext uri="{BB962C8B-B14F-4D97-AF65-F5344CB8AC3E}">
        <p14:creationId xmlns:p14="http://schemas.microsoft.com/office/powerpoint/2010/main" val="118572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Diagnosis of Dysphagia Can Increase Choking Risk (Page 2,</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What is dysphagia? If an individual is diagnosed with dysphagia it means they have difficult or abnormal swallowing. It can also mean that it hurts to swallow, and/or the swallowing process is unsafe for an individual and can pose a choking and/or an aspiration risk. Watch for the following signs and symptoms of dysphagia in individuals:</a:t>
            </a:r>
          </a:p>
          <a:p>
            <a:pPr lvl="0" fontAlgn="base"/>
            <a:r>
              <a:rPr lang="en-US" sz="1200" kern="1200" dirty="0" smtClean="0">
                <a:solidFill>
                  <a:schemeClr val="tx1"/>
                </a:solidFill>
                <a:effectLst/>
                <a:latin typeface="+mn-lt"/>
                <a:ea typeface="+mn-ea"/>
                <a:cs typeface="+mn-cs"/>
              </a:rPr>
              <a:t>Frequent episodes of gagging, coughing or choking during or after eating/drinking.</a:t>
            </a:r>
          </a:p>
          <a:p>
            <a:pPr lvl="0" fontAlgn="base"/>
            <a:r>
              <a:rPr lang="en-US" sz="1200" kern="1200" dirty="0" smtClean="0">
                <a:solidFill>
                  <a:schemeClr val="tx1"/>
                </a:solidFill>
                <a:effectLst/>
                <a:latin typeface="+mn-lt"/>
                <a:ea typeface="+mn-ea"/>
                <a:cs typeface="+mn-cs"/>
              </a:rPr>
              <a:t>Difficulty managing saliva (drooling).</a:t>
            </a:r>
          </a:p>
          <a:p>
            <a:pPr lvl="0" fontAlgn="base"/>
            <a:r>
              <a:rPr lang="en-US" sz="1200" kern="1200" dirty="0" smtClean="0">
                <a:solidFill>
                  <a:schemeClr val="tx1"/>
                </a:solidFill>
                <a:effectLst/>
                <a:latin typeface="+mn-lt"/>
                <a:ea typeface="+mn-ea"/>
                <a:cs typeface="+mn-cs"/>
              </a:rPr>
              <a:t>Difficulty closing lips.</a:t>
            </a:r>
          </a:p>
          <a:p>
            <a:pPr lvl="0" fontAlgn="base"/>
            <a:r>
              <a:rPr lang="en-US" sz="1200" kern="1200" dirty="0" smtClean="0">
                <a:solidFill>
                  <a:schemeClr val="tx1"/>
                </a:solidFill>
                <a:effectLst/>
                <a:latin typeface="+mn-lt"/>
                <a:ea typeface="+mn-ea"/>
                <a:cs typeface="+mn-cs"/>
              </a:rPr>
              <a:t>Wet vocal quality during or after eating/drinking.</a:t>
            </a:r>
          </a:p>
          <a:p>
            <a:pPr lvl="0" fontAlgn="base"/>
            <a:r>
              <a:rPr lang="en-US" sz="1200" kern="1200" dirty="0" smtClean="0">
                <a:solidFill>
                  <a:schemeClr val="tx1"/>
                </a:solidFill>
                <a:effectLst/>
                <a:latin typeface="+mn-lt"/>
                <a:ea typeface="+mn-ea"/>
                <a:cs typeface="+mn-cs"/>
              </a:rPr>
              <a:t>Runny nose during or after eating/drinking.</a:t>
            </a:r>
          </a:p>
          <a:p>
            <a:pPr lvl="0" fontAlgn="base"/>
            <a:r>
              <a:rPr lang="en-US" sz="1200" kern="1200" dirty="0" smtClean="0">
                <a:solidFill>
                  <a:schemeClr val="tx1"/>
                </a:solidFill>
                <a:effectLst/>
                <a:latin typeface="+mn-lt"/>
                <a:ea typeface="+mn-ea"/>
                <a:cs typeface="+mn-cs"/>
              </a:rPr>
              <a:t>Watery eyes during or after eating/drinking.</a:t>
            </a:r>
          </a:p>
          <a:p>
            <a:pPr lvl="0" fontAlgn="base"/>
            <a:r>
              <a:rPr lang="en-US" sz="1200" kern="1200" dirty="0" smtClean="0">
                <a:solidFill>
                  <a:schemeClr val="tx1"/>
                </a:solidFill>
                <a:effectLst/>
                <a:latin typeface="+mn-lt"/>
                <a:ea typeface="+mn-ea"/>
                <a:cs typeface="+mn-cs"/>
              </a:rPr>
              <a:t>Frequent bouts with pneumonia.</a:t>
            </a:r>
          </a:p>
          <a:p>
            <a:pPr lvl="0" fontAlgn="base"/>
            <a:r>
              <a:rPr lang="en-US" sz="1200" kern="1200" dirty="0" smtClean="0">
                <a:solidFill>
                  <a:schemeClr val="tx1"/>
                </a:solidFill>
                <a:effectLst/>
                <a:latin typeface="+mn-lt"/>
                <a:ea typeface="+mn-ea"/>
                <a:cs typeface="+mn-cs"/>
              </a:rPr>
              <a:t>Frequent upper respiratory infections.</a:t>
            </a:r>
          </a:p>
          <a:p>
            <a:pPr lvl="0" fontAlgn="base"/>
            <a:r>
              <a:rPr lang="en-US" sz="1200" kern="1200" dirty="0" smtClean="0">
                <a:solidFill>
                  <a:schemeClr val="tx1"/>
                </a:solidFill>
                <a:effectLst/>
                <a:latin typeface="+mn-lt"/>
                <a:ea typeface="+mn-ea"/>
                <a:cs typeface="+mn-cs"/>
              </a:rPr>
              <a:t>Swallowing food whole in order to “get it down” fast without anyone noticing a problem.</a:t>
            </a:r>
          </a:p>
          <a:p>
            <a:pPr lvl="0" fontAlgn="base"/>
            <a:r>
              <a:rPr lang="en-US" sz="1200" kern="1200" dirty="0" smtClean="0">
                <a:solidFill>
                  <a:schemeClr val="tx1"/>
                </a:solidFill>
                <a:effectLst/>
                <a:latin typeface="+mn-lt"/>
                <a:ea typeface="+mn-ea"/>
                <a:cs typeface="+mn-cs"/>
              </a:rPr>
              <a:t>Eating/drinking quickly.</a:t>
            </a:r>
          </a:p>
          <a:p>
            <a:pPr lvl="0" fontAlgn="base"/>
            <a:r>
              <a:rPr lang="en-US" sz="1200" kern="1200" dirty="0" smtClean="0">
                <a:solidFill>
                  <a:schemeClr val="tx1"/>
                </a:solidFill>
                <a:effectLst/>
                <a:latin typeface="+mn-lt"/>
                <a:ea typeface="+mn-ea"/>
                <a:cs typeface="+mn-cs"/>
              </a:rPr>
              <a:t>Extra effort or time to chew and/or swallow.</a:t>
            </a:r>
          </a:p>
          <a:p>
            <a:pPr lvl="0" fontAlgn="base"/>
            <a:r>
              <a:rPr lang="en-US" sz="1200" kern="1200" dirty="0" smtClean="0">
                <a:solidFill>
                  <a:schemeClr val="tx1"/>
                </a:solidFill>
                <a:effectLst/>
                <a:latin typeface="+mn-lt"/>
                <a:ea typeface="+mn-ea"/>
                <a:cs typeface="+mn-cs"/>
              </a:rPr>
              <a:t>Pain with swallowing.</a:t>
            </a:r>
          </a:p>
          <a:p>
            <a:pPr lvl="0" fontAlgn="base"/>
            <a:r>
              <a:rPr lang="en-US" sz="1200" kern="1200" dirty="0" smtClean="0">
                <a:solidFill>
                  <a:schemeClr val="tx1"/>
                </a:solidFill>
                <a:effectLst/>
                <a:latin typeface="+mn-lt"/>
                <a:ea typeface="+mn-ea"/>
                <a:cs typeface="+mn-cs"/>
              </a:rPr>
              <a:t>Pocketing food or liquid in cheeks.</a:t>
            </a:r>
          </a:p>
          <a:p>
            <a:pPr lvl="0" fontAlgn="base"/>
            <a:r>
              <a:rPr lang="en-US" sz="1200" kern="1200" dirty="0" smtClean="0">
                <a:solidFill>
                  <a:schemeClr val="tx1"/>
                </a:solidFill>
                <a:effectLst/>
                <a:latin typeface="+mn-lt"/>
                <a:ea typeface="+mn-ea"/>
                <a:cs typeface="+mn-cs"/>
              </a:rPr>
              <a:t>Loss of food or liquid.</a:t>
            </a:r>
          </a:p>
          <a:p>
            <a:pPr lvl="0" fontAlgn="base"/>
            <a:r>
              <a:rPr lang="en-US" sz="1200" kern="1200" dirty="0" smtClean="0">
                <a:solidFill>
                  <a:schemeClr val="tx1"/>
                </a:solidFill>
                <a:effectLst/>
                <a:latin typeface="+mn-lt"/>
                <a:ea typeface="+mn-ea"/>
                <a:cs typeface="+mn-cs"/>
              </a:rPr>
              <a:t>Frequent vomiting.</a:t>
            </a:r>
          </a:p>
          <a:p>
            <a:pPr lvl="0" fontAlgn="base"/>
            <a:r>
              <a:rPr lang="en-US" sz="1200" kern="1200" dirty="0" smtClean="0">
                <a:solidFill>
                  <a:schemeClr val="tx1"/>
                </a:solidFill>
                <a:effectLst/>
                <a:latin typeface="+mn-lt"/>
                <a:ea typeface="+mn-ea"/>
                <a:cs typeface="+mn-cs"/>
              </a:rPr>
              <a:t>Weight loss or dehydration from inadequate intake.</a:t>
            </a:r>
          </a:p>
          <a:p>
            <a:pPr lvl="0" fontAlgn="base"/>
            <a:r>
              <a:rPr lang="en-US" sz="1200" kern="1200" dirty="0" smtClean="0">
                <a:solidFill>
                  <a:schemeClr val="tx1"/>
                </a:solidFill>
                <a:effectLst/>
                <a:latin typeface="+mn-lt"/>
                <a:ea typeface="+mn-ea"/>
                <a:cs typeface="+mn-cs"/>
              </a:rPr>
              <a:t>Weak facial muscles.</a:t>
            </a:r>
          </a:p>
          <a:p>
            <a:pPr lvl="0" fontAlgn="base"/>
            <a:r>
              <a:rPr lang="en-US" sz="1200" kern="1200" dirty="0" smtClean="0">
                <a:solidFill>
                  <a:schemeClr val="tx1"/>
                </a:solidFill>
                <a:effectLst/>
                <a:latin typeface="+mn-lt"/>
                <a:ea typeface="+mn-ea"/>
                <a:cs typeface="+mn-cs"/>
              </a:rPr>
              <a:t>Difficulty chewing (Bryant-Waugh, et al., 2019; </a:t>
            </a:r>
            <a:r>
              <a:rPr lang="en-US" sz="1200" kern="1200" dirty="0" err="1" smtClean="0">
                <a:solidFill>
                  <a:schemeClr val="tx1"/>
                </a:solidFill>
                <a:effectLst/>
                <a:latin typeface="+mn-lt"/>
                <a:ea typeface="+mn-ea"/>
                <a:cs typeface="+mn-cs"/>
              </a:rPr>
              <a:t>Lindvall</a:t>
            </a:r>
            <a:r>
              <a:rPr lang="en-US" sz="1200" kern="1200" dirty="0" smtClean="0">
                <a:solidFill>
                  <a:schemeClr val="tx1"/>
                </a:solidFill>
                <a:effectLst/>
                <a:latin typeface="+mn-lt"/>
                <a:ea typeface="+mn-ea"/>
                <a:cs typeface="+mn-cs"/>
              </a:rPr>
              <a:t>, et al., 2017; Thomas &amp; Eddy, 2018).</a:t>
            </a:r>
          </a:p>
          <a:p>
            <a:pPr fontAlgn="base"/>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an individual you care for has any of the symptoms listed above, they may have dysphagia and may be at an increased risk for choking and aspiration. Please contact the individual’s PCP at your earliest convenience to explain your concern. A referral to a speech language pathologist (SLP) for further assessment may be needed. Please be sure to take a list of all of the individual’s medications to their appointment. Certain medications can increase choking risk.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10</a:t>
            </a:fld>
            <a:endParaRPr lang="en-US"/>
          </a:p>
        </p:txBody>
      </p:sp>
    </p:spTree>
    <p:extLst>
      <p:ext uri="{BB962C8B-B14F-4D97-AF65-F5344CB8AC3E}">
        <p14:creationId xmlns:p14="http://schemas.microsoft.com/office/powerpoint/2010/main" val="260977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11</a:t>
            </a:fld>
            <a:endParaRPr lang="en-US"/>
          </a:p>
        </p:txBody>
      </p:sp>
    </p:spTree>
    <p:extLst>
      <p:ext uri="{BB962C8B-B14F-4D97-AF65-F5344CB8AC3E}">
        <p14:creationId xmlns:p14="http://schemas.microsoft.com/office/powerpoint/2010/main" val="337122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DD Diagnosis Can Increase Choking Risk (Page 5, OIH Choking Health &amp; Safety Alert 2020)</a:t>
            </a:r>
          </a:p>
          <a:p>
            <a:r>
              <a:rPr lang="en-US" dirty="0" smtClean="0"/>
              <a:t>Down Syndrome</a:t>
            </a:r>
          </a:p>
          <a:p>
            <a:r>
              <a:rPr lang="en-US" dirty="0" smtClean="0"/>
              <a:t>Among individuals with DD, research suggests that individuals with Down syndrome (Thacker et al., 2008) and those with Prader Willi Syndrome are at exceptionally high risk for choking, when compared to other genetic disorders (Stevenson et al., 2007). Individuals with Down Syndrome lack tongue control and frequently have an underdeveloped jaw, which can lead to impaired chewing, and poor ability to use their tongue thrust to assist during swallowing (Thacker et al., 2008).  </a:t>
            </a:r>
          </a:p>
          <a:p>
            <a:r>
              <a:rPr lang="en-US" dirty="0" smtClean="0"/>
              <a:t>Prader Willi Syndrome</a:t>
            </a:r>
          </a:p>
          <a:p>
            <a:r>
              <a:rPr lang="en-US" dirty="0" smtClean="0"/>
              <a:t>Individuals with Prader Willi Syndrome (PWS) are at an increased risk for choking (Stevenson et al., 2007) due to poor oral/motor coordination, poor gag reflex, hypotonia, polyphagia or hyperphagia (abnormally strong sensation of hunger or desire to eat), decreased mastication and voracious eating habits ((Stevenson et al., 2007; Thacker et al., 2008).  </a:t>
            </a:r>
            <a:r>
              <a:rPr lang="en-US" b="1" dirty="0" smtClean="0"/>
              <a:t>Researchers  recommend implementation of preventive measures and education for family caregivers and group home care providers for all individuals diagnosed with PWS including the Heimlich maneuver, eyes-on, supervised meals, and food preparation and diet modification recommendations via an assessment with an SLP, to avoid high risk choking textures and foods (</a:t>
            </a:r>
            <a:r>
              <a:rPr lang="en-US" dirty="0" smtClean="0"/>
              <a:t>Stevenson et al., 2007). </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12</a:t>
            </a:fld>
            <a:endParaRPr lang="en-US"/>
          </a:p>
        </p:txBody>
      </p:sp>
    </p:spTree>
    <p:extLst>
      <p:ext uri="{BB962C8B-B14F-4D97-AF65-F5344CB8AC3E}">
        <p14:creationId xmlns:p14="http://schemas.microsoft.com/office/powerpoint/2010/main" val="16596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13</a:t>
            </a:fld>
            <a:endParaRPr lang="en-US"/>
          </a:p>
        </p:txBody>
      </p:sp>
    </p:spTree>
    <p:extLst>
      <p:ext uri="{BB962C8B-B14F-4D97-AF65-F5344CB8AC3E}">
        <p14:creationId xmlns:p14="http://schemas.microsoft.com/office/powerpoint/2010/main" val="220529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14</a:t>
            </a:fld>
            <a:endParaRPr lang="en-US"/>
          </a:p>
        </p:txBody>
      </p:sp>
    </p:spTree>
    <p:extLst>
      <p:ext uri="{BB962C8B-B14F-4D97-AF65-F5344CB8AC3E}">
        <p14:creationId xmlns:p14="http://schemas.microsoft.com/office/powerpoint/2010/main" val="309137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Tongue dysfunction results in:</a:t>
            </a:r>
          </a:p>
          <a:p>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Impaired chewing </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Impaired formation of a mass of chewed food ready to swallow</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Impaired transport of the chewed food</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Excessive retention of food in oral cavity</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Tongue dysfunction increases choking risk because food can become dislodged when the individual reclines and can cause an airway obstruction. </a:t>
            </a:r>
          </a:p>
          <a:p>
            <a:endParaRPr lang="en-US" sz="1200" dirty="0" smtClean="0">
              <a:latin typeface="Arial" panose="020B0604020202020204" pitchFamily="34" charset="0"/>
              <a:cs typeface="Arial" panose="020B0604020202020204" pitchFamily="34" charset="0"/>
            </a:endParaRPr>
          </a:p>
          <a:p>
            <a:r>
              <a:rPr lang="en-US" sz="1200" dirty="0" smtClean="0">
                <a:solidFill>
                  <a:srgbClr val="FF0000"/>
                </a:solidFill>
                <a:latin typeface="Arial" panose="020B0604020202020204" pitchFamily="34" charset="0"/>
                <a:cs typeface="Arial" panose="020B0604020202020204" pitchFamily="34" charset="0"/>
              </a:rPr>
              <a:t>Tongue dysfunction occurs in numerous congenital syndromes.</a:t>
            </a:r>
          </a:p>
          <a:p>
            <a:endParaRPr lang="en-US" sz="1200" dirty="0" smtClean="0">
              <a:solidFill>
                <a:srgbClr val="FF0000"/>
              </a:solidFill>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 high (but closed) palate can also result in an increased choking risk. Why?</a:t>
            </a:r>
          </a:p>
          <a:p>
            <a:r>
              <a:rPr lang="en-US" sz="1200" dirty="0" smtClean="0">
                <a:latin typeface="Arial" panose="020B0604020202020204" pitchFamily="34" charset="0"/>
                <a:cs typeface="Arial" panose="020B0604020202020204" pitchFamily="34" charset="0"/>
              </a:rPr>
              <a:t>Because food can be trapped in a high palate while eating, but fall down into the mouth when the individual reclines.</a:t>
            </a:r>
          </a:p>
          <a:p>
            <a:r>
              <a:rPr lang="en-US" sz="1200" dirty="0" smtClean="0">
                <a:solidFill>
                  <a:srgbClr val="FF0000"/>
                </a:solidFill>
                <a:latin typeface="Arial" panose="020B0604020202020204" pitchFamily="34" charset="0"/>
                <a:cs typeface="Arial" panose="020B0604020202020204" pitchFamily="34" charset="0"/>
              </a:rPr>
              <a:t>A high arched palate is a symptom of numerous congenital syndromes.</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15</a:t>
            </a:fld>
            <a:endParaRPr lang="en-US"/>
          </a:p>
        </p:txBody>
      </p:sp>
    </p:spTree>
    <p:extLst>
      <p:ext uri="{BB962C8B-B14F-4D97-AF65-F5344CB8AC3E}">
        <p14:creationId xmlns:p14="http://schemas.microsoft.com/office/powerpoint/2010/main" val="167401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Missing Teeth (Poor Dentition), No Teeth (Edentulous), Loose Teeth, or Decaying Teeth Can Increase the Risk of Choking (Page 8,</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Loss of any teeth reduces masticatory performance. This can result in a mass of chewed food that may be too large to safely swallow. If an individual you care for has any loose, decayed or missing teeth, they are at an increased risk for choking (airway obstruction). Please contact the individual’s PCP at your earliest convenience, to explain your concern. A referral to a speech language pathologist (SLP) for further assessment may be needed. Please be sure to take a list of all of the individual’s medications to their appointment. As mentioned previously, certain medications can increase choking risk.</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Chewing (mastication) falls under the SLP assessment area of “oral preparatory stage of swallowing”. A speech language pathologist can assess someone with a chewing (mastication) disorder. The mouth and teeth begin the digestion process by breaking food into small pieces that can be formed into a bolus, which can then be swallowed. Saliva softens food, teeth grind food and the tongue manipulates food into a bolus. If an individual has difficulty with any part of this process, they may be at higher risk of choking and need to have an assessment completed by a Speech Language Pathologist or SLP.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16</a:t>
            </a:fld>
            <a:endParaRPr lang="en-US"/>
          </a:p>
        </p:txBody>
      </p:sp>
    </p:spTree>
    <p:extLst>
      <p:ext uri="{BB962C8B-B14F-4D97-AF65-F5344CB8AC3E}">
        <p14:creationId xmlns:p14="http://schemas.microsoft.com/office/powerpoint/2010/main" val="170547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Diagnosed Feeding or Eating Disorders Can Increase Choking Risk (Page 6, OIH Choking Health &amp; Safety Alert 2020)</a:t>
            </a:r>
          </a:p>
          <a:p>
            <a:endParaRPr lang="en-US" dirty="0" smtClean="0"/>
          </a:p>
          <a:p>
            <a:r>
              <a:rPr lang="en-US" dirty="0" smtClean="0"/>
              <a:t>Some individuals may have sensory issues relating to food. This difficulty can be due to any of the reasons listed in this document or it may be due to a diagnosed feeding or eating disorder. Avoidant Restrictive Food Intake Disorder (ARFID), Pica, and Rumination Disorder (RD) are all characterized by avoidant and restrictive eating, which can lead to: a failure to meet nutritional and/or energy requirements; significant weight loss; or failure to gain expected weight; dependence on oral nutritional supplements or enteral feeding; nutritional deficiencies; and/or difficulties with psychosocial functioning. Individuals with ARFID may also restrict or avoid food intake for reasons that relate to the sensory aspects of food or eating (e.g., taste, smell, texture); lack of interest in food or eating; or because of the feared negative consequences (e.g. choking, vomiting) associated with eating (APA, 2013; Bryant-Waugh, et al., 2019; </a:t>
            </a:r>
            <a:r>
              <a:rPr lang="en-US" dirty="0" err="1" smtClean="0"/>
              <a:t>Lindvall</a:t>
            </a:r>
            <a:r>
              <a:rPr lang="en-US" dirty="0" smtClean="0"/>
              <a:t>, et al., 2017; Thomas &amp; Eddy, 2018).</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17</a:t>
            </a:fld>
            <a:endParaRPr lang="en-US"/>
          </a:p>
        </p:txBody>
      </p:sp>
    </p:spTree>
    <p:extLst>
      <p:ext uri="{BB962C8B-B14F-4D97-AF65-F5344CB8AC3E}">
        <p14:creationId xmlns:p14="http://schemas.microsoft.com/office/powerpoint/2010/main" val="81677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Certain Behaviors can Increase Risk of Choking</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(Page 8,</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Behaviors which increase the risk of choking:</a:t>
            </a:r>
          </a:p>
          <a:p>
            <a:pPr lvl="0"/>
            <a:r>
              <a:rPr lang="en-US" sz="1200" kern="1200" dirty="0" smtClean="0">
                <a:solidFill>
                  <a:schemeClr val="tx1"/>
                </a:solidFill>
                <a:effectLst/>
                <a:latin typeface="+mn-lt"/>
                <a:ea typeface="+mn-ea"/>
                <a:cs typeface="+mn-cs"/>
              </a:rPr>
              <a:t>Placing too much food or medication in one's mouth. </a:t>
            </a:r>
          </a:p>
          <a:p>
            <a:pPr lvl="0"/>
            <a:r>
              <a:rPr lang="en-US" sz="1200" kern="1200" dirty="0" smtClean="0">
                <a:solidFill>
                  <a:schemeClr val="tx1"/>
                </a:solidFill>
                <a:effectLst/>
                <a:latin typeface="+mn-lt"/>
                <a:ea typeface="+mn-ea"/>
                <a:cs typeface="+mn-cs"/>
              </a:rPr>
              <a:t>Not chewing food well enough prior to swallowing. </a:t>
            </a:r>
          </a:p>
          <a:p>
            <a:pPr lvl="0"/>
            <a:r>
              <a:rPr lang="en-US" sz="1200" kern="1200" dirty="0" smtClean="0">
                <a:solidFill>
                  <a:schemeClr val="tx1"/>
                </a:solidFill>
                <a:effectLst/>
                <a:latin typeface="+mn-lt"/>
                <a:ea typeface="+mn-ea"/>
                <a:cs typeface="+mn-cs"/>
              </a:rPr>
              <a:t>Putting large portions of food in one's mouth. </a:t>
            </a:r>
          </a:p>
          <a:p>
            <a:pPr lvl="0"/>
            <a:r>
              <a:rPr lang="en-US" sz="1200" kern="1200" dirty="0" smtClean="0">
                <a:solidFill>
                  <a:schemeClr val="tx1"/>
                </a:solidFill>
                <a:effectLst/>
                <a:latin typeface="+mn-lt"/>
                <a:ea typeface="+mn-ea"/>
                <a:cs typeface="+mn-cs"/>
              </a:rPr>
              <a:t>Eating too fast.</a:t>
            </a:r>
          </a:p>
          <a:p>
            <a:pPr lvl="0"/>
            <a:r>
              <a:rPr lang="en-US" sz="1200" kern="1200" dirty="0" smtClean="0">
                <a:solidFill>
                  <a:schemeClr val="tx1"/>
                </a:solidFill>
                <a:effectLst/>
                <a:latin typeface="+mn-lt"/>
                <a:ea typeface="+mn-ea"/>
                <a:cs typeface="+mn-cs"/>
              </a:rPr>
              <a:t>Drinking too fast.</a:t>
            </a:r>
          </a:p>
          <a:p>
            <a:pPr lvl="0"/>
            <a:r>
              <a:rPr lang="en-US" sz="1200" kern="1200" dirty="0" smtClean="0">
                <a:solidFill>
                  <a:schemeClr val="tx1"/>
                </a:solidFill>
                <a:effectLst/>
                <a:latin typeface="+mn-lt"/>
                <a:ea typeface="+mn-ea"/>
                <a:cs typeface="+mn-cs"/>
              </a:rPr>
              <a:t>Inattention while eating. </a:t>
            </a:r>
          </a:p>
          <a:p>
            <a:pPr lvl="0"/>
            <a:r>
              <a:rPr lang="en-US" sz="1200" kern="1200" dirty="0" smtClean="0">
                <a:solidFill>
                  <a:schemeClr val="tx1"/>
                </a:solidFill>
                <a:effectLst/>
                <a:latin typeface="+mn-lt"/>
                <a:ea typeface="+mn-ea"/>
                <a:cs typeface="+mn-cs"/>
              </a:rPr>
              <a:t>Food stealing - resulting in obtaining non-prescribed/inappropriate diet, etc. </a:t>
            </a:r>
          </a:p>
          <a:p>
            <a:pPr lvl="0"/>
            <a:r>
              <a:rPr lang="en-US" sz="1200" kern="1200" dirty="0" smtClean="0">
                <a:solidFill>
                  <a:schemeClr val="tx1"/>
                </a:solidFill>
                <a:effectLst/>
                <a:latin typeface="+mn-lt"/>
                <a:ea typeface="+mn-ea"/>
                <a:cs typeface="+mn-cs"/>
              </a:rPr>
              <a:t>Swallowing food whole. </a:t>
            </a:r>
          </a:p>
          <a:p>
            <a:pPr lvl="0"/>
            <a:r>
              <a:rPr lang="en-US" sz="1200" kern="1200" dirty="0" smtClean="0">
                <a:solidFill>
                  <a:schemeClr val="tx1"/>
                </a:solidFill>
                <a:effectLst/>
                <a:latin typeface="+mn-lt"/>
                <a:ea typeface="+mn-ea"/>
                <a:cs typeface="+mn-cs"/>
              </a:rPr>
              <a:t>Isolating behaviors.</a:t>
            </a:r>
          </a:p>
          <a:p>
            <a:r>
              <a:rPr lang="en-US" sz="1200" kern="1200" dirty="0" smtClean="0">
                <a:solidFill>
                  <a:schemeClr val="tx1"/>
                </a:solidFill>
                <a:effectLst/>
                <a:latin typeface="+mn-lt"/>
                <a:ea typeface="+mn-ea"/>
                <a:cs typeface="+mn-cs"/>
              </a:rPr>
              <a:t>If an individual has any of the behaviors mentioned in this document, they are at an increased risk for choking (airway obstruction). Please contact the individual’s PCP at your earliest convenience, to explain your concern. A referral to a speech language pathologist (SLP)  and/or a Board Certified Behavior Analyst (BCBA) may be needed. Please be sure to take a list of all of the individual’s medications to their appointment. As mentioned previously, certain medications can increase choking risk.</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18</a:t>
            </a:fld>
            <a:endParaRPr lang="en-US"/>
          </a:p>
        </p:txBody>
      </p:sp>
    </p:spTree>
    <p:extLst>
      <p:ext uri="{BB962C8B-B14F-4D97-AF65-F5344CB8AC3E}">
        <p14:creationId xmlns:p14="http://schemas.microsoft.com/office/powerpoint/2010/main" val="170006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individuals may feel embarrassment when they have difficulty eating, and may move away from others or may want to eat their meals in their bedrooms. This type of behavior places those individuals at an increased risk because they are less likely to be near people who can help. When food is served, be alert to those who may choose to leave, and check on them to ensure they are not in need of assistance. </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19</a:t>
            </a:fld>
            <a:endParaRPr lang="en-US"/>
          </a:p>
        </p:txBody>
      </p:sp>
    </p:spTree>
    <p:extLst>
      <p:ext uri="{BB962C8B-B14F-4D97-AF65-F5344CB8AC3E}">
        <p14:creationId xmlns:p14="http://schemas.microsoft.com/office/powerpoint/2010/main" val="263007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a:t>
            </a:fld>
            <a:endParaRPr lang="en-US"/>
          </a:p>
        </p:txBody>
      </p:sp>
    </p:spTree>
    <p:extLst>
      <p:ext uri="{BB962C8B-B14F-4D97-AF65-F5344CB8AC3E}">
        <p14:creationId xmlns:p14="http://schemas.microsoft.com/office/powerpoint/2010/main" val="278676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Behaviors can Increase Risk of Choking (Page 7, OIH Choking Health &amp; Safety Alert 2020)</a:t>
            </a:r>
          </a:p>
          <a:p>
            <a:endParaRPr lang="en-US" dirty="0" smtClean="0"/>
          </a:p>
          <a:p>
            <a:r>
              <a:rPr lang="en-US" dirty="0" smtClean="0"/>
              <a:t>Strategies for choking prevention should include caregiver education on eating habits of individuals (stuffing food, etc.) that can increase their risk of choking. Caregivers who observe any of the behaviors in the aforementioned list, should notify their direct supervisor immediately and/or follow their agency’s policy for notification. The individual’s PCP should be notified that a particular risky behavior has been observed, and a protocol for observation (at a minimum), should be developed with the help of a nurse, and/or an SLP, and/or a physician.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20</a:t>
            </a:fld>
            <a:endParaRPr lang="en-US"/>
          </a:p>
        </p:txBody>
      </p:sp>
    </p:spTree>
    <p:extLst>
      <p:ext uri="{BB962C8B-B14F-4D97-AF65-F5344CB8AC3E}">
        <p14:creationId xmlns:p14="http://schemas.microsoft.com/office/powerpoint/2010/main" val="107313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choking incident is related to the individual’s behavior’s (in any way), a referral to a specialist in behaviors, such as a Board Certified Behavior Analyst (BCBA) or a Positive</a:t>
            </a:r>
            <a:r>
              <a:rPr lang="en-US" baseline="0" dirty="0" smtClean="0"/>
              <a:t> Behavioral Supports Facilitator (PBSF)</a:t>
            </a:r>
            <a:r>
              <a:rPr lang="en-US" dirty="0" smtClean="0"/>
              <a:t> may be needed. A BCBA is a licensed healthcare professional who studies the behavior of children and adults and has experience and training in the development and execution of plans to improve or change a particular behavior, or behaviors. “Positive behavior support is an applied science that uses educational methods to expand an individual’s behavior repertoire and systems change methods to redesign an individual’s living environment to first enhance the individual’s quality of life and, second, to minimize his or her problem behavior” (</a:t>
            </a:r>
            <a:r>
              <a:rPr lang="en-US" dirty="0" err="1" smtClean="0"/>
              <a:t>Carr</a:t>
            </a:r>
            <a:r>
              <a:rPr lang="en-US" dirty="0" smtClean="0"/>
              <a:t>, et al., 2002, p. 4)</a:t>
            </a:r>
            <a:r>
              <a:rPr lang="en-US" baseline="0" dirty="0" smtClean="0"/>
              <a:t> http://personcenteredpractices.org/launch_vpbs.html</a:t>
            </a:r>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21</a:t>
            </a:fld>
            <a:endParaRPr lang="en-US"/>
          </a:p>
        </p:txBody>
      </p:sp>
    </p:spTree>
    <p:extLst>
      <p:ext uri="{BB962C8B-B14F-4D97-AF65-F5344CB8AC3E}">
        <p14:creationId xmlns:p14="http://schemas.microsoft.com/office/powerpoint/2010/main" val="100850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(Page 3, 6, &amp; 7, OIH Choking Health &amp; Safety Alert 2020)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Health Conditions which Increase Risk of Choking (not all-inclusive):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an individual you care for has any of the health conditions mentioned, they may be at an increased risk for choking (airway obstruction). Please contact the individual’s PCP at your earliest convenience to explain your concern. A referral to a speech language pathologist (SLP) for further assessment may be needed. Please be sure to take a list of all of the individual’s medications to the appointment. Certain medications can increase choking risk.</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22</a:t>
            </a:fld>
            <a:endParaRPr lang="en-US"/>
          </a:p>
        </p:txBody>
      </p:sp>
    </p:spTree>
    <p:extLst>
      <p:ext uri="{BB962C8B-B14F-4D97-AF65-F5344CB8AC3E}">
        <p14:creationId xmlns:p14="http://schemas.microsoft.com/office/powerpoint/2010/main" val="1177883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meal time and or eating protocol including observations (at a minimum), should be developed with the assistance of a healthcare professional. Please follow all physician-ordered protocols. </a:t>
            </a:r>
          </a:p>
          <a:p>
            <a:r>
              <a:rPr lang="en-US" dirty="0" smtClean="0"/>
              <a:t>If you need additional guidance on eating protocols, please ask the individual’s PCP for a referral for assessment with a Speech and Language Pathologist, commonly known as an SLP.</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23</a:t>
            </a:fld>
            <a:endParaRPr lang="en-US"/>
          </a:p>
        </p:txBody>
      </p:sp>
    </p:spTree>
    <p:extLst>
      <p:ext uri="{BB962C8B-B14F-4D97-AF65-F5344CB8AC3E}">
        <p14:creationId xmlns:p14="http://schemas.microsoft.com/office/powerpoint/2010/main" val="4058239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Speech Language Pathology (SLP) Assessments (Page 11,</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holding a cup for an individual to take a drink from, be sure to hold the cup level with their mouth. Holding a cup too high can cause flexion which opens the airway, and can put individuals at greater risk of choking and aspiration.</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24</a:t>
            </a:fld>
            <a:endParaRPr lang="en-US"/>
          </a:p>
        </p:txBody>
      </p:sp>
    </p:spTree>
    <p:extLst>
      <p:ext uri="{BB962C8B-B14F-4D97-AF65-F5344CB8AC3E}">
        <p14:creationId xmlns:p14="http://schemas.microsoft.com/office/powerpoint/2010/main" val="1318881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Speech Language Pathology (SLP) Assessments (Page 11 &amp; 12,</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some people, treatment may involve avoiding certain foods. Others may not be able to drink thin liquids and may need to have special thickeners added to them prior to consumption. Other people may have to avoid hot or cold foods or drinks, which can trigger choking incidents in some people. If the individual is diagnosed with dysphagia, caregivers will be instructed on the protocols and precautions needed to prevent aspiration. This might include diet modification or thickening of liquids, positioning, protocols for eating and drinking, etc. A referral to a dietician or nutritionist may be recommended. PCP orders for diet modification may also be needed. </a:t>
            </a:r>
          </a:p>
          <a:p>
            <a:r>
              <a:rPr lang="en-US" sz="1200" kern="1200" dirty="0" smtClean="0">
                <a:solidFill>
                  <a:schemeClr val="tx1"/>
                </a:solidFill>
                <a:effectLst/>
                <a:latin typeface="+mn-lt"/>
                <a:ea typeface="+mn-ea"/>
                <a:cs typeface="+mn-cs"/>
              </a:rPr>
              <a:t>The individual’s PCP, a nurse, a dietician and/or a nutritionist can help you develop a well-thought out protocol for eating and drinking for someone who has a high choking risk. </a:t>
            </a:r>
            <a:r>
              <a:rPr lang="en-US" sz="1200" i="1" kern="1200" dirty="0" smtClean="0">
                <a:solidFill>
                  <a:schemeClr val="tx1"/>
                </a:solidFill>
                <a:effectLst/>
                <a:latin typeface="+mn-lt"/>
                <a:ea typeface="+mn-ea"/>
                <a:cs typeface="+mn-cs"/>
              </a:rPr>
              <a:t>Do not attempt to formulate protocols without a healthcare professional’s input and written order affirming approval. (The SLP may write the protocols, and the PCP will sign them, in some situations.)</a:t>
            </a:r>
            <a:r>
              <a:rPr lang="en-US" sz="1200" kern="1200" dirty="0" smtClean="0">
                <a:solidFill>
                  <a:schemeClr val="tx1"/>
                </a:solidFill>
                <a:effectLst/>
                <a:latin typeface="+mn-lt"/>
                <a:ea typeface="+mn-ea"/>
                <a:cs typeface="+mn-cs"/>
              </a:rPr>
              <a:t> Please make sure all caregivers in all settings the individual visits on a regular basis are aware of these changes and protocols. Make sure all changes, protocols, etc. are included in the individual’s ISP (or IEP, if the individual is still in school), and update them as needed.</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25</a:t>
            </a:fld>
            <a:endParaRPr lang="en-US"/>
          </a:p>
        </p:txBody>
      </p:sp>
    </p:spTree>
    <p:extLst>
      <p:ext uri="{BB962C8B-B14F-4D97-AF65-F5344CB8AC3E}">
        <p14:creationId xmlns:p14="http://schemas.microsoft.com/office/powerpoint/2010/main" val="1560381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Caregiver Tips (Page 12,</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Emergency Preparedness to Lower the Risk of Choking Fatalities</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Everyone</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at risk for choking. Individuals with DD are at higher risk for choking. Caregivers should learn the Heimlich maneuver and CPR in a certified first-aid training course and practice putting both into action during your emergency preparedness training drills. The use of caregiver drills or mock emergencies in order to reinforce emergency protocols for choking is a good idea. Practicing an emergency protocol, and allowing direct caregivers to have a chance to ask questions, can build confidence and improve technique. Repetition of any activity increases memory of any skill (Popov &amp; </a:t>
            </a:r>
            <a:r>
              <a:rPr lang="en-US" sz="1200" kern="1200" dirty="0" err="1" smtClean="0">
                <a:solidFill>
                  <a:schemeClr val="tx1"/>
                </a:solidFill>
                <a:effectLst/>
                <a:latin typeface="+mn-lt"/>
                <a:ea typeface="+mn-ea"/>
                <a:cs typeface="+mn-cs"/>
              </a:rPr>
              <a:t>Reder</a:t>
            </a:r>
            <a:r>
              <a:rPr lang="en-US" sz="1200" kern="1200" dirty="0" smtClean="0">
                <a:solidFill>
                  <a:schemeClr val="tx1"/>
                </a:solidFill>
                <a:effectLst/>
                <a:latin typeface="+mn-lt"/>
                <a:ea typeface="+mn-ea"/>
                <a:cs typeface="+mn-cs"/>
              </a:rPr>
              <a:t>, 2017) and gives participants a chance to build their skills. Having all staff trained in the Heimlich maneuver, CPR and First Aid represents best practice. It is also important to keep skill requirements current with refresher courses. </a:t>
            </a:r>
          </a:p>
          <a:p>
            <a:r>
              <a:rPr lang="en-US" sz="1200" kern="1200" dirty="0" smtClean="0">
                <a:solidFill>
                  <a:schemeClr val="tx1"/>
                </a:solidFill>
                <a:effectLst/>
                <a:latin typeface="+mn-lt"/>
                <a:ea typeface="+mn-ea"/>
                <a:cs typeface="+mn-cs"/>
              </a:rPr>
              <a:t>In addition, the use of well-displayed posters with clear instructions on the steps a caregiver should follow (for both the Heimlich maneuver and CPR) is a good idea. A poster can serve as a visual reminder of the steps needed, (e.g. the placement of hands, the sequence, the number of repetitions, etc.), and can help calm caregivers’ nerves when, or if, they begin to panic and cannot remember what to do, when an individual is choking. </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26</a:t>
            </a:fld>
            <a:endParaRPr lang="en-US"/>
          </a:p>
        </p:txBody>
      </p:sp>
    </p:spTree>
    <p:extLst>
      <p:ext uri="{BB962C8B-B14F-4D97-AF65-F5344CB8AC3E}">
        <p14:creationId xmlns:p14="http://schemas.microsoft.com/office/powerpoint/2010/main" val="1480927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Not to Do (Page 13,</a:t>
            </a:r>
            <a:r>
              <a:rPr lang="en-US" sz="1200" b="1" kern="1200" baseline="0" dirty="0" smtClean="0">
                <a:solidFill>
                  <a:schemeClr val="tx1"/>
                </a:solidFill>
                <a:effectLst/>
                <a:latin typeface="+mn-lt"/>
                <a:ea typeface="+mn-ea"/>
                <a:cs typeface="+mn-cs"/>
              </a:rPr>
              <a:t> OIH Choking Health &amp; Safety Alert 2020)</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sure to include</a:t>
            </a:r>
            <a:r>
              <a:rPr lang="en-US" sz="1200" kern="1200" baseline="0" dirty="0" smtClean="0">
                <a:solidFill>
                  <a:schemeClr val="tx1"/>
                </a:solidFill>
                <a:effectLst/>
                <a:latin typeface="+mn-lt"/>
                <a:ea typeface="+mn-ea"/>
                <a:cs typeface="+mn-cs"/>
              </a:rPr>
              <a:t> what to do, as well, in a person’s individualized protocol.</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27</a:t>
            </a:fld>
            <a:endParaRPr lang="en-US"/>
          </a:p>
        </p:txBody>
      </p:sp>
    </p:spTree>
    <p:extLst>
      <p:ext uri="{BB962C8B-B14F-4D97-AF65-F5344CB8AC3E}">
        <p14:creationId xmlns:p14="http://schemas.microsoft.com/office/powerpoint/2010/main" val="2015617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Make Sure Staff Are Aware of Foods Identified as "High Risk" for Choking (Page 13,</a:t>
            </a:r>
            <a:r>
              <a:rPr lang="en-US" sz="1200" b="1" kern="1200" baseline="0" dirty="0" smtClean="0">
                <a:solidFill>
                  <a:schemeClr val="tx1"/>
                </a:solidFill>
                <a:effectLst/>
                <a:latin typeface="+mn-lt"/>
                <a:ea typeface="+mn-ea"/>
                <a:cs typeface="+mn-cs"/>
              </a:rPr>
              <a:t> OIH Choking Health &amp; Safety Alert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Be sure to include high risk foods that are specific to the person in their individualized protocols.</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28</a:t>
            </a:fld>
            <a:endParaRPr lang="en-US"/>
          </a:p>
        </p:txBody>
      </p:sp>
    </p:spTree>
    <p:extLst>
      <p:ext uri="{BB962C8B-B14F-4D97-AF65-F5344CB8AC3E}">
        <p14:creationId xmlns:p14="http://schemas.microsoft.com/office/powerpoint/2010/main" val="708853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Protocols for Lowering the Risk of Choking (not all inclusive) (Page 16, OIH Choking Health &amp; Safety Alert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29</a:t>
            </a:fld>
            <a:endParaRPr lang="en-US"/>
          </a:p>
        </p:txBody>
      </p:sp>
    </p:spTree>
    <p:extLst>
      <p:ext uri="{BB962C8B-B14F-4D97-AF65-F5344CB8AC3E}">
        <p14:creationId xmlns:p14="http://schemas.microsoft.com/office/powerpoint/2010/main" val="183653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Airway Obstruction/Choking Introduction (Page 1, OIH Choking Health &amp; Safety Alert 2020)</a:t>
            </a:r>
          </a:p>
          <a:p>
            <a:endParaRPr lang="en-US" dirty="0" smtClean="0"/>
          </a:p>
          <a:p>
            <a:r>
              <a:rPr lang="en-US" dirty="0" smtClean="0"/>
              <a:t>Choking (object in the airway) can be a partial or complete obstruction of the airway due to a foreign body (e.g. a bead, toy, etc.), whether intentional (pica) or unintentional (typically in childhood). Choking can also be a partial or complete obstruction of the airway due to food. Age or other chronic conditions can affect neurological and neuromuscular functioning, and put individuals at increased risk. An increased risk of choking has also been attributed to the consumption of alcohol, certain medications, dysphagia, tardive dyskinesia, poor dentition (loose, missing, or decaying teeth) and poor positioning. Some behaviors can also increase the risk of choking. The risk of choking is multiplied with each additional risk factor the individual has (</a:t>
            </a:r>
            <a:r>
              <a:rPr lang="en-US" dirty="0" err="1" smtClean="0"/>
              <a:t>Berzlanovich</a:t>
            </a:r>
            <a:r>
              <a:rPr lang="en-US" dirty="0" smtClean="0"/>
              <a:t> et al., 2005).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a:t>
            </a:fld>
            <a:endParaRPr lang="en-US"/>
          </a:p>
        </p:txBody>
      </p:sp>
    </p:spTree>
    <p:extLst>
      <p:ext uri="{BB962C8B-B14F-4D97-AF65-F5344CB8AC3E}">
        <p14:creationId xmlns:p14="http://schemas.microsoft.com/office/powerpoint/2010/main" val="312225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Protocols for Lowering the Risk of Choking (not all inclusive) (Page 16, OIH Choking Health &amp; Safety Alert 2020)</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30</a:t>
            </a:fld>
            <a:endParaRPr lang="en-US"/>
          </a:p>
        </p:txBody>
      </p:sp>
    </p:spTree>
    <p:extLst>
      <p:ext uri="{BB962C8B-B14F-4D97-AF65-F5344CB8AC3E}">
        <p14:creationId xmlns:p14="http://schemas.microsoft.com/office/powerpoint/2010/main" val="130697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31</a:t>
            </a:fld>
            <a:endParaRPr lang="en-US"/>
          </a:p>
        </p:txBody>
      </p:sp>
    </p:spTree>
    <p:extLst>
      <p:ext uri="{BB962C8B-B14F-4D97-AF65-F5344CB8AC3E}">
        <p14:creationId xmlns:p14="http://schemas.microsoft.com/office/powerpoint/2010/main" val="1877394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DF1ADC7-396E-4D2A-B938-A3146F3332C4}" type="slidenum">
              <a:rPr lang="en-US" smtClean="0"/>
              <a:t>32</a:t>
            </a:fld>
            <a:endParaRPr lang="en-US"/>
          </a:p>
        </p:txBody>
      </p:sp>
    </p:spTree>
    <p:extLst>
      <p:ext uri="{BB962C8B-B14F-4D97-AF65-F5344CB8AC3E}">
        <p14:creationId xmlns:p14="http://schemas.microsoft.com/office/powerpoint/2010/main" val="1210879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33</a:t>
            </a:fld>
            <a:endParaRPr lang="en-US"/>
          </a:p>
        </p:txBody>
      </p:sp>
    </p:spTree>
    <p:extLst>
      <p:ext uri="{BB962C8B-B14F-4D97-AF65-F5344CB8AC3E}">
        <p14:creationId xmlns:p14="http://schemas.microsoft.com/office/powerpoint/2010/main" val="1460442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34</a:t>
            </a:fld>
            <a:endParaRPr lang="en-US"/>
          </a:p>
        </p:txBody>
      </p:sp>
    </p:spTree>
    <p:extLst>
      <p:ext uri="{BB962C8B-B14F-4D97-AF65-F5344CB8AC3E}">
        <p14:creationId xmlns:p14="http://schemas.microsoft.com/office/powerpoint/2010/main" val="3264681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35</a:t>
            </a:fld>
            <a:endParaRPr lang="en-US"/>
          </a:p>
        </p:txBody>
      </p:sp>
    </p:spTree>
    <p:extLst>
      <p:ext uri="{BB962C8B-B14F-4D97-AF65-F5344CB8AC3E}">
        <p14:creationId xmlns:p14="http://schemas.microsoft.com/office/powerpoint/2010/main" val="3957584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36</a:t>
            </a:fld>
            <a:endParaRPr lang="en-US"/>
          </a:p>
        </p:txBody>
      </p:sp>
    </p:spTree>
    <p:extLst>
      <p:ext uri="{BB962C8B-B14F-4D97-AF65-F5344CB8AC3E}">
        <p14:creationId xmlns:p14="http://schemas.microsoft.com/office/powerpoint/2010/main" val="1096661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37</a:t>
            </a:fld>
            <a:endParaRPr lang="en-US"/>
          </a:p>
        </p:txBody>
      </p:sp>
    </p:spTree>
    <p:extLst>
      <p:ext uri="{BB962C8B-B14F-4D97-AF65-F5344CB8AC3E}">
        <p14:creationId xmlns:p14="http://schemas.microsoft.com/office/powerpoint/2010/main" val="248469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Dysphagia refers to</a:t>
            </a:r>
            <a:r>
              <a:rPr lang="en-US" baseline="0" dirty="0" smtClean="0"/>
              <a:t> d</a:t>
            </a:r>
            <a:r>
              <a:rPr lang="en-US" dirty="0" smtClean="0"/>
              <a:t>ifficulty swallowing foods or liquids, arising from the throat or esophagus, ranging from mild difficulty to complete and painful blockage.</a:t>
            </a:r>
          </a:p>
          <a:p>
            <a:r>
              <a:rPr lang="en-US" dirty="0" smtClean="0"/>
              <a:t>Tardive dyskinesia (TD) involves involuntary movements of the tongue, lips, face, trunk, and extremities that occur in patients treated with long-term psychiatric medications.</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4</a:t>
            </a:fld>
            <a:endParaRPr lang="en-US"/>
          </a:p>
        </p:txBody>
      </p:sp>
    </p:spTree>
    <p:extLst>
      <p:ext uri="{BB962C8B-B14F-4D97-AF65-F5344CB8AC3E}">
        <p14:creationId xmlns:p14="http://schemas.microsoft.com/office/powerpoint/2010/main" val="126667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5</a:t>
            </a:fld>
            <a:endParaRPr lang="en-US"/>
          </a:p>
        </p:txBody>
      </p:sp>
    </p:spTree>
    <p:extLst>
      <p:ext uri="{BB962C8B-B14F-4D97-AF65-F5344CB8AC3E}">
        <p14:creationId xmlns:p14="http://schemas.microsoft.com/office/powerpoint/2010/main" val="26523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6</a:t>
            </a:fld>
            <a:endParaRPr lang="en-US"/>
          </a:p>
        </p:txBody>
      </p:sp>
    </p:spTree>
    <p:extLst>
      <p:ext uri="{BB962C8B-B14F-4D97-AF65-F5344CB8AC3E}">
        <p14:creationId xmlns:p14="http://schemas.microsoft.com/office/powerpoint/2010/main" val="167873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-Choking occurs when the airway is blocked by</a:t>
            </a:r>
          </a:p>
          <a:p>
            <a:r>
              <a:rPr lang="en-US" dirty="0" smtClean="0"/>
              <a:t>food, drink, or foreign objects.</a:t>
            </a:r>
          </a:p>
          <a:p>
            <a:r>
              <a:rPr lang="en-US" dirty="0" smtClean="0"/>
              <a:t>- Aspiration occurs when food, drink, or foreign</a:t>
            </a:r>
          </a:p>
          <a:p>
            <a:r>
              <a:rPr lang="en-US" dirty="0" smtClean="0"/>
              <a:t>objects are breathed into the lungs (going down the</a:t>
            </a:r>
          </a:p>
          <a:p>
            <a:r>
              <a:rPr lang="en-US" dirty="0" smtClean="0"/>
              <a:t>wrong tube). It might happen during choking, but</a:t>
            </a:r>
          </a:p>
          <a:p>
            <a:r>
              <a:rPr lang="en-US" dirty="0" smtClean="0"/>
              <a:t>aspiration can also be silent, meaning that there is</a:t>
            </a:r>
          </a:p>
          <a:p>
            <a:r>
              <a:rPr lang="en-US" dirty="0" smtClean="0"/>
              <a:t>no outward sign</a:t>
            </a:r>
          </a:p>
          <a:p>
            <a:endParaRPr lang="en-US" dirty="0" smtClean="0"/>
          </a:p>
          <a:p>
            <a:r>
              <a:rPr lang="en-US" dirty="0" smtClean="0"/>
              <a:t>https://dbhdd.georgia.gov/sites/dbhdd.georgia.gov/files/related_files/site_page/Choking%20and%20Aspiration%20Fact%20Sheet.pdf</a:t>
            </a:r>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7</a:t>
            </a:fld>
            <a:endParaRPr lang="en-US"/>
          </a:p>
        </p:txBody>
      </p:sp>
    </p:spTree>
    <p:extLst>
      <p:ext uri="{BB962C8B-B14F-4D97-AF65-F5344CB8AC3E}">
        <p14:creationId xmlns:p14="http://schemas.microsoft.com/office/powerpoint/2010/main" val="267250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8</a:t>
            </a:fld>
            <a:endParaRPr lang="en-US"/>
          </a:p>
        </p:txBody>
      </p:sp>
    </p:spTree>
    <p:extLst>
      <p:ext uri="{BB962C8B-B14F-4D97-AF65-F5344CB8AC3E}">
        <p14:creationId xmlns:p14="http://schemas.microsoft.com/office/powerpoint/2010/main" val="228182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Factors/Conditions Which Increase Choking Risk (Page 3-4, OIH Choking Health &amp; Safety Alert 2020)</a:t>
            </a:r>
          </a:p>
          <a:p>
            <a:endParaRPr lang="en-US" dirty="0"/>
          </a:p>
        </p:txBody>
      </p:sp>
      <p:sp>
        <p:nvSpPr>
          <p:cNvPr id="4" name="Slide Number Placeholder 3"/>
          <p:cNvSpPr>
            <a:spLocks noGrp="1"/>
          </p:cNvSpPr>
          <p:nvPr>
            <p:ph type="sldNum" sz="quarter" idx="10"/>
          </p:nvPr>
        </p:nvSpPr>
        <p:spPr/>
        <p:txBody>
          <a:bodyPr/>
          <a:lstStyle/>
          <a:p>
            <a:fld id="{1DF1ADC7-396E-4D2A-B938-A3146F3332C4}" type="slidenum">
              <a:rPr lang="en-US" smtClean="0"/>
              <a:t>9</a:t>
            </a:fld>
            <a:endParaRPr lang="en-US"/>
          </a:p>
        </p:txBody>
      </p:sp>
    </p:spTree>
    <p:extLst>
      <p:ext uri="{BB962C8B-B14F-4D97-AF65-F5344CB8AC3E}">
        <p14:creationId xmlns:p14="http://schemas.microsoft.com/office/powerpoint/2010/main" val="746014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114" y="5349875"/>
            <a:ext cx="3439771" cy="816763"/>
          </a:xfrm>
          <a:prstGeom prst="rect">
            <a:avLst/>
          </a:prstGeom>
        </p:spPr>
      </p:pic>
      <p:sp>
        <p:nvSpPr>
          <p:cNvPr id="8" name="Text Placeholder 7"/>
          <p:cNvSpPr>
            <a:spLocks noGrp="1"/>
          </p:cNvSpPr>
          <p:nvPr>
            <p:ph type="body" sz="quarter" idx="13" hasCustomPrompt="1"/>
          </p:nvPr>
        </p:nvSpPr>
        <p:spPr>
          <a:xfrm>
            <a:off x="1143000" y="3611563"/>
            <a:ext cx="6858000" cy="333584"/>
          </a:xfrm>
        </p:spPr>
        <p:txBody>
          <a:bodyPr anchor="ctr">
            <a:normAutofit/>
          </a:bodyPr>
          <a:lstStyle>
            <a:lvl1pPr marL="0" indent="0" algn="ctr">
              <a:buNone/>
              <a:defRPr sz="1800" baseline="0"/>
            </a:lvl1pPr>
          </a:lstStyle>
          <a:p>
            <a:pPr lvl="0"/>
            <a:r>
              <a:rPr lang="en-US" sz="1800" dirty="0"/>
              <a:t>Subtitle</a:t>
            </a:r>
            <a:endParaRPr lang="en-US" dirty="0"/>
          </a:p>
        </p:txBody>
      </p:sp>
      <p:sp>
        <p:nvSpPr>
          <p:cNvPr id="10" name="Text Placeholder 7"/>
          <p:cNvSpPr>
            <a:spLocks noGrp="1"/>
          </p:cNvSpPr>
          <p:nvPr>
            <p:ph type="body" sz="quarter" idx="14" hasCustomPrompt="1"/>
          </p:nvPr>
        </p:nvSpPr>
        <p:spPr>
          <a:xfrm>
            <a:off x="1143000" y="4045535"/>
            <a:ext cx="6858000" cy="333584"/>
          </a:xfrm>
        </p:spPr>
        <p:txBody>
          <a:bodyPr anchor="ctr">
            <a:normAutofit/>
          </a:bodyPr>
          <a:lstStyle>
            <a:lvl1pPr marL="0" indent="0" algn="ctr">
              <a:buNone/>
              <a:defRPr sz="1800" baseline="0"/>
            </a:lvl1pPr>
          </a:lstStyle>
          <a:p>
            <a:pPr lvl="0"/>
            <a:r>
              <a:rPr lang="en-US" sz="1800" dirty="0"/>
              <a:t>Event/Meeting Title</a:t>
            </a:r>
            <a:endParaRPr lang="en-US" dirty="0"/>
          </a:p>
        </p:txBody>
      </p:sp>
      <p:sp>
        <p:nvSpPr>
          <p:cNvPr id="12" name="Text Placeholder 11"/>
          <p:cNvSpPr>
            <a:spLocks noGrp="1"/>
          </p:cNvSpPr>
          <p:nvPr>
            <p:ph type="body" sz="quarter" idx="15" hasCustomPrompt="1"/>
          </p:nvPr>
        </p:nvSpPr>
        <p:spPr>
          <a:xfrm>
            <a:off x="3028155" y="6346476"/>
            <a:ext cx="3087688" cy="365125"/>
          </a:xfrm>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5pPr marL="1371600" indent="0">
              <a:buNone/>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Presenter Name, Presenter Title</a:t>
            </a:r>
          </a:p>
        </p:txBody>
      </p:sp>
      <p:sp>
        <p:nvSpPr>
          <p:cNvPr id="14"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Tree>
    <p:extLst>
      <p:ext uri="{BB962C8B-B14F-4D97-AF65-F5344CB8AC3E}">
        <p14:creationId xmlns:p14="http://schemas.microsoft.com/office/powerpoint/2010/main" val="30955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9"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0"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145210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9"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0"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35216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3250" y="181927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grpSp>
        <p:nvGrpSpPr>
          <p:cNvPr id="8" name="Group 7"/>
          <p:cNvGrpSpPr/>
          <p:nvPr userDrawn="1"/>
        </p:nvGrpSpPr>
        <p:grpSpPr>
          <a:xfrm>
            <a:off x="628650" y="1644878"/>
            <a:ext cx="78867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8"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22"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331205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2"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3"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59342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grpSp>
        <p:nvGrpSpPr>
          <p:cNvPr id="9" name="Group 8"/>
          <p:cNvGrpSpPr/>
          <p:nvPr userDrawn="1"/>
        </p:nvGrpSpPr>
        <p:grpSpPr>
          <a:xfrm>
            <a:off x="628650" y="1644966"/>
            <a:ext cx="7886700" cy="45721"/>
            <a:chOff x="838200" y="1141683"/>
            <a:chExt cx="10515600" cy="46117"/>
          </a:xfrm>
        </p:grpSpPr>
        <p:sp>
          <p:nvSpPr>
            <p:cNvPr id="10" name="Rectangle 9"/>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4"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5"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1925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628650" y="365126"/>
            <a:ext cx="7886700" cy="45721"/>
            <a:chOff x="838200" y="1141683"/>
            <a:chExt cx="10515600" cy="46117"/>
          </a:xfrm>
        </p:grpSpPr>
        <p:sp>
          <p:nvSpPr>
            <p:cNvPr id="11" name="Rectangle 10"/>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sp>
        <p:nvSpPr>
          <p:cNvPr id="15"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6"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7"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338163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628650" y="1644966"/>
            <a:ext cx="7886700" cy="45721"/>
            <a:chOff x="838200" y="1141683"/>
            <a:chExt cx="10515600" cy="46117"/>
          </a:xfrm>
        </p:grpSpPr>
        <p:sp>
          <p:nvSpPr>
            <p:cNvPr id="7" name="Rectangle 6"/>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025" y="681734"/>
            <a:ext cx="695325" cy="692344"/>
          </a:xfrm>
          <a:prstGeom prst="rect">
            <a:avLst/>
          </a:prstGeom>
        </p:spPr>
      </p:pic>
      <p:sp>
        <p:nvSpPr>
          <p:cNvPr id="11"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2"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3"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094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0"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1"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1772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roup 7"/>
          <p:cNvGrpSpPr/>
          <p:nvPr userDrawn="1"/>
        </p:nvGrpSpPr>
        <p:grpSpPr>
          <a:xfrm>
            <a:off x="628650" y="2011681"/>
            <a:ext cx="2950369" cy="45719"/>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3"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4"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1550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roup 7"/>
          <p:cNvGrpSpPr/>
          <p:nvPr userDrawn="1"/>
        </p:nvGrpSpPr>
        <p:grpSpPr>
          <a:xfrm>
            <a:off x="628650" y="2011681"/>
            <a:ext cx="2950369" cy="45719"/>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 Placeholder 13"/>
          <p:cNvSpPr>
            <a:spLocks noGrp="1"/>
          </p:cNvSpPr>
          <p:nvPr>
            <p:ph type="body" sz="quarter" idx="16" hasCustomPrompt="1"/>
          </p:nvPr>
        </p:nvSpPr>
        <p:spPr>
          <a:xfrm>
            <a:off x="620711" y="6346826"/>
            <a:ext cx="2065337" cy="374650"/>
          </a:xfrm>
        </p:spPr>
        <p:txBody>
          <a:bodyPr anchor="ctr">
            <a:normAutofit/>
          </a:bodyPr>
          <a:lstStyle>
            <a:lvl1pPr marL="0" indent="0">
              <a:buNone/>
              <a:defRPr sz="900">
                <a:solidFill>
                  <a:schemeClr val="bg1"/>
                </a:solidFill>
              </a:defRPr>
            </a:lvl1pPr>
          </a:lstStyle>
          <a:p>
            <a:pPr lvl="0"/>
            <a:r>
              <a:rPr lang="en-US" dirty="0"/>
              <a:t>1/16/2019</a:t>
            </a:r>
          </a:p>
        </p:txBody>
      </p:sp>
      <p:sp>
        <p:nvSpPr>
          <p:cNvPr id="16" name="Text Placeholder 13"/>
          <p:cNvSpPr>
            <a:spLocks noGrp="1"/>
          </p:cNvSpPr>
          <p:nvPr>
            <p:ph type="body" sz="quarter" idx="17" hasCustomPrompt="1"/>
          </p:nvPr>
        </p:nvSpPr>
        <p:spPr>
          <a:xfrm>
            <a:off x="6457950" y="6346827"/>
            <a:ext cx="2065337"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dirty="0"/>
          </a:p>
        </p:txBody>
      </p:sp>
      <p:sp>
        <p:nvSpPr>
          <p:cNvPr id="17" name="Text Placeholder 21"/>
          <p:cNvSpPr>
            <a:spLocks noGrp="1"/>
          </p:cNvSpPr>
          <p:nvPr>
            <p:ph type="body" sz="quarter" idx="18" hasCustomPrompt="1"/>
          </p:nvPr>
        </p:nvSpPr>
        <p:spPr>
          <a:xfrm>
            <a:off x="2686048" y="6346825"/>
            <a:ext cx="3771902" cy="374650"/>
          </a:xfrm>
        </p:spPr>
        <p:txBody>
          <a:bodyPr anchor="ctr">
            <a:normAutofit/>
          </a:bodyPr>
          <a:lstStyle>
            <a:lvl1pPr marL="0" indent="0" algn="ctr">
              <a:buNone/>
              <a:defRPr sz="900" baseline="0">
                <a:solidFill>
                  <a:schemeClr val="bg1"/>
                </a:solidFill>
              </a:defRPr>
            </a:lvl1pPr>
          </a:lstStyle>
          <a:p>
            <a:pPr lvl="0"/>
            <a:r>
              <a:rPr lang="en-US" sz="900" dirty="0"/>
              <a:t>Virginia Department of Behavioral Health &amp; Developmental Services</a:t>
            </a:r>
            <a:endParaRPr lang="en-US" dirty="0"/>
          </a:p>
        </p:txBody>
      </p:sp>
    </p:spTree>
    <p:extLst>
      <p:ext uri="{BB962C8B-B14F-4D97-AF65-F5344CB8AC3E}">
        <p14:creationId xmlns:p14="http://schemas.microsoft.com/office/powerpoint/2010/main" val="26424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18873"/>
            <a:ext cx="9144000" cy="640080"/>
          </a:xfrm>
          <a:prstGeom prst="rect">
            <a:avLst/>
          </a:prstGeom>
          <a:solidFill>
            <a:srgbClr val="30699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3/16/21</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24BEA6F9-E75D-4185-AE89-C92E85811A0F}" type="slidenum">
              <a:rPr lang="en-US" smtClean="0"/>
              <a:pPr/>
              <a:t>‹#›</a:t>
            </a:fld>
            <a:endParaRPr lang="en-US" dirty="0"/>
          </a:p>
        </p:txBody>
      </p:sp>
    </p:spTree>
    <p:extLst>
      <p:ext uri="{BB962C8B-B14F-4D97-AF65-F5344CB8AC3E}">
        <p14:creationId xmlns:p14="http://schemas.microsoft.com/office/powerpoint/2010/main" val="4072094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bhds.virginia.gov/assets/doc/OIH/choking-health-safety-alert.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www.dbhds.virginia.gov/office-of-integrated-health"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bhds.virginia.gov/developmental-services/provider-development" TargetMode="External"/><Relationship Id="rId5" Type="http://schemas.openxmlformats.org/officeDocument/2006/relationships/hyperlink" Target="mailto:communitynursing@dbhds.virginia.gov" TargetMode="External"/><Relationship Id="rId4" Type="http://schemas.openxmlformats.org/officeDocument/2006/relationships/hyperlink" Target="http://www.dbhds.virginia.gov/office-of-integrated-health/safety-alerts-archiv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apps.apple.com/us/app/resuscitate-cpr-aed-choking/id363393502" TargetMode="External"/><Relationship Id="rId13" Type="http://schemas.openxmlformats.org/officeDocument/2006/relationships/hyperlink" Target="https://www.youtube.com/watch?v=1L1dR9qUN0E" TargetMode="External"/><Relationship Id="rId3" Type="http://schemas.openxmlformats.org/officeDocument/2006/relationships/hyperlink" Target="file:///C:\Users\dha92624\Downloads\first-aid-consciouschokingposter-en.pdf" TargetMode="External"/><Relationship Id="rId7" Type="http://schemas.openxmlformats.org/officeDocument/2006/relationships/hyperlink" Target="https://www.redcross.org/content/dam/redcross/atg/PHSS_UX_Content/CPRO_Handbook.pdf" TargetMode="External"/><Relationship Id="rId12" Type="http://schemas.openxmlformats.org/officeDocument/2006/relationships/hyperlink" Target="https://hrstonline.com/demo/elearning/live/choking/choking-part-2/Choking%20with%20Morbid%20Obesity%20Protocol.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laborposters.org/first-aid/1805-choking-cpr-for-children-or-infants-poster.htm" TargetMode="External"/><Relationship Id="rId11" Type="http://schemas.openxmlformats.org/officeDocument/2006/relationships/hyperlink" Target="https://www.aid-training.co.uk/news/what-to-do-when-a-wheelchair-user-is-choking" TargetMode="External"/><Relationship Id="rId5" Type="http://schemas.openxmlformats.org/officeDocument/2006/relationships/hyperlink" Target="https://www.emergencyphysicians.org/article/know-when-to-go/choking--heimlich-manuever" TargetMode="External"/><Relationship Id="rId10" Type="http://schemas.openxmlformats.org/officeDocument/2006/relationships/hyperlink" Target="mailto:communitynursing@dbhds.virginia.gov" TargetMode="External"/><Relationship Id="rId4" Type="http://schemas.openxmlformats.org/officeDocument/2006/relationships/hyperlink" Target="https://www.youtube.com/watch?v=UVNxP7K2ATE" TargetMode="External"/><Relationship Id="rId9" Type="http://schemas.openxmlformats.org/officeDocument/2006/relationships/hyperlink" Target="https://play.google.com/store/apps/details?id=com.nsc.hybrid&amp;hl=en_U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asha.org/PRPSpecificTopic.aspx?folderid=8589942550&amp;section=References" TargetMode="External"/><Relationship Id="rId13" Type="http://schemas.openxmlformats.org/officeDocument/2006/relationships/hyperlink" Target="https://doi.org/10.3109/13668250.2020.1763278" TargetMode="External"/><Relationship Id="rId3" Type="http://schemas.openxmlformats.org/officeDocument/2006/relationships/hyperlink" Target="https://www.aid-training.co.uk/news/what-to-do-when-a-wheelchair-user-is-choking" TargetMode="External"/><Relationship Id="rId7" Type="http://schemas.openxmlformats.org/officeDocument/2006/relationships/hyperlink" Target="https://www.redcross.org/content/dam/redcross/atg/PDF_s/Health___Safety_Services/Trainin%20g/Adult_ready_reference.pdf" TargetMode="External"/><Relationship Id="rId12" Type="http://schemas.openxmlformats.org/officeDocument/2006/relationships/hyperlink" Target="https://adc.bmj.com/content/archdischild/102/5/473.ful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redcross.org/content/dam/redcross/atg/PHSS_UX_Content/CPRO_Handbook.pdf" TargetMode="External"/><Relationship Id="rId11" Type="http://schemas.openxmlformats.org/officeDocument/2006/relationships/hyperlink" Target="https://journals.lww.com/jbisrir/Fulltext/2017/08000/Risk_factors_and_nursing_strategies_to_manage.5.aspx" TargetMode="External"/><Relationship Id="rId5" Type="http://schemas.openxmlformats.org/officeDocument/2006/relationships/hyperlink" Target="https://www.emergencyphysicians.org/article/know-when-to-go/choking--heimlich-manuever" TargetMode="External"/><Relationship Id="rId10" Type="http://schemas.openxmlformats.org/officeDocument/2006/relationships/hyperlink" Target="https://www.sciencedirect.com/science/article/abs/pii/S0749379704000777?via%3Dihub" TargetMode="External"/><Relationship Id="rId4" Type="http://schemas.openxmlformats.org/officeDocument/2006/relationships/hyperlink" Target="https://www.laborposters.org/first-aid/1805-choking-cpr-for-children-or-infants-poster.htm" TargetMode="External"/><Relationship Id="rId9" Type="http://schemas.openxmlformats.org/officeDocument/2006/relationships/hyperlink" Target="http://ijmsc.org/doi/abs/10.7224/1537-2073-2.1.40?code=cmsc-sit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016/j.ridd.2017.07.016" TargetMode="External"/><Relationship Id="rId13" Type="http://schemas.openxmlformats.org/officeDocument/2006/relationships/hyperlink" Target="https://medlineplus.gov/ency/article/000049.htm" TargetMode="External"/><Relationship Id="rId3" Type="http://schemas.openxmlformats.org/officeDocument/2006/relationships/hyperlink" Target="https://www.mayoclinic.org/first-aid/first-aid-choking/basics/art-20056637#:~:text=Deliver%20five%20separate%20back%20blows,until%20the%20blockage%20is%20dislodged" TargetMode="External"/><Relationship Id="rId7" Type="http://schemas.openxmlformats.org/officeDocument/2006/relationships/hyperlink" Target="http://venpopov.com/papers/popov-reder-midazolam-cogsci2017.pdf" TargetMode="External"/><Relationship Id="rId12" Type="http://schemas.openxmlformats.org/officeDocument/2006/relationships/hyperlink" Target="https://www.hopkinsmedicine.org/health/treatment-tests-and-therapies/dysphagia-what-happens-during-a-bedside-swallow-exa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nsc.org/home-safety/safetytopics/choking-suffocation" TargetMode="External"/><Relationship Id="rId11" Type="http://schemas.openxmlformats.org/officeDocument/2006/relationships/hyperlink" Target="http://ergotherapeutedordogne.fr/wp-content/uploads/2018/01/5-indicators-of-choking-risk-in-adults-with-learning-disabilities.pdf" TargetMode="External"/><Relationship Id="rId5" Type="http://schemas.openxmlformats.org/officeDocument/2006/relationships/hyperlink" Target="http://viewer.zmags.com/publication/20020222#/20020222/1" TargetMode="External"/><Relationship Id="rId10" Type="http://schemas.openxmlformats.org/officeDocument/2006/relationships/hyperlink" Target="https://doi.org/10.1002/ajmg.a.31502" TargetMode="External"/><Relationship Id="rId4" Type="http://schemas.openxmlformats.org/officeDocument/2006/relationships/hyperlink" Target="https://www.nidcd.nih.gov/health/dysphagia#2" TargetMode="External"/><Relationship Id="rId9" Type="http://schemas.openxmlformats.org/officeDocument/2006/relationships/hyperlink" Target="https://doi.org/10.1016/j.ijporl.2013.09.005"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dbhds.virginia.gov/developmental-services/provider-develop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143000" y="862149"/>
            <a:ext cx="6858000" cy="3082998"/>
          </a:xfrm>
        </p:spPr>
        <p:txBody>
          <a:bodyPr>
            <a:noAutofit/>
          </a:bodyPr>
          <a:lstStyle/>
          <a:p>
            <a:r>
              <a:rPr lang="en-US" sz="3600" dirty="0" smtClean="0">
                <a:latin typeface="+mn-lt"/>
              </a:rPr>
              <a:t>DSP Supplemental Training: Choking Risk</a:t>
            </a:r>
            <a:endParaRPr lang="en-US" sz="3600" dirty="0">
              <a:latin typeface="+mn-lt"/>
            </a:endParaRPr>
          </a:p>
        </p:txBody>
      </p:sp>
      <p:sp>
        <p:nvSpPr>
          <p:cNvPr id="12" name="Rectangle 11"/>
          <p:cNvSpPr/>
          <p:nvPr/>
        </p:nvSpPr>
        <p:spPr>
          <a:xfrm>
            <a:off x="0" y="4551680"/>
            <a:ext cx="9144000" cy="6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Adapted from the Office of </a:t>
            </a:r>
            <a:r>
              <a:rPr lang="en-US" dirty="0">
                <a:solidFill>
                  <a:schemeClr val="tx1"/>
                </a:solidFill>
              </a:rPr>
              <a:t>Integrated </a:t>
            </a:r>
            <a:r>
              <a:rPr lang="en-US" dirty="0" smtClean="0">
                <a:solidFill>
                  <a:schemeClr val="tx1"/>
                </a:solidFill>
              </a:rPr>
              <a:t>Health Choking</a:t>
            </a:r>
            <a:r>
              <a:rPr lang="en-US" dirty="0">
                <a:solidFill>
                  <a:schemeClr val="tx1"/>
                </a:solidFill>
              </a:rPr>
              <a:t>: Identification and </a:t>
            </a:r>
            <a:r>
              <a:rPr lang="en-US" dirty="0" smtClean="0">
                <a:solidFill>
                  <a:schemeClr val="tx1"/>
                </a:solidFill>
              </a:rPr>
              <a:t>Prevention Training</a:t>
            </a:r>
          </a:p>
          <a:p>
            <a:pPr algn="ctr"/>
            <a:r>
              <a:rPr lang="en-US" dirty="0" smtClean="0">
                <a:solidFill>
                  <a:schemeClr val="tx1"/>
                </a:solidFill>
              </a:rPr>
              <a:t>Presented </a:t>
            </a:r>
            <a:r>
              <a:rPr lang="en-US" dirty="0">
                <a:solidFill>
                  <a:schemeClr val="tx1"/>
                </a:solidFill>
              </a:rPr>
              <a:t>by the Office of Provider Development </a:t>
            </a:r>
          </a:p>
          <a:p>
            <a:pPr algn="ctr"/>
            <a:endParaRPr lang="en-US" dirty="0" smtClean="0">
              <a:solidFill>
                <a:schemeClr val="tx1"/>
              </a:solidFill>
            </a:endParaRPr>
          </a:p>
        </p:txBody>
      </p:sp>
      <p:pic>
        <p:nvPicPr>
          <p:cNvPr id="3" name="Picture 2"/>
          <p:cNvPicPr>
            <a:picLocks noChangeAspect="1"/>
          </p:cNvPicPr>
          <p:nvPr/>
        </p:nvPicPr>
        <p:blipFill>
          <a:blip r:embed="rId3"/>
          <a:stretch>
            <a:fillRect/>
          </a:stretch>
        </p:blipFill>
        <p:spPr>
          <a:xfrm>
            <a:off x="2688172" y="6341016"/>
            <a:ext cx="3767655" cy="377985"/>
          </a:xfrm>
          <a:prstGeom prst="rect">
            <a:avLst/>
          </a:prstGeom>
        </p:spPr>
      </p:pic>
    </p:spTree>
    <p:extLst>
      <p:ext uri="{BB962C8B-B14F-4D97-AF65-F5344CB8AC3E}">
        <p14:creationId xmlns:p14="http://schemas.microsoft.com/office/powerpoint/2010/main" val="262695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Content Placeholder 2"/>
          <p:cNvSpPr>
            <a:spLocks noGrp="1"/>
          </p:cNvSpPr>
          <p:nvPr>
            <p:ph idx="1"/>
          </p:nvPr>
        </p:nvSpPr>
        <p:spPr>
          <a:xfrm>
            <a:off x="506896" y="1855545"/>
            <a:ext cx="3909386" cy="4227443"/>
          </a:xfrm>
        </p:spPr>
        <p:txBody>
          <a:bodyPr>
            <a:normAutofit/>
          </a:bodyPr>
          <a:lstStyle/>
          <a:p>
            <a:pPr marL="0" indent="0" algn="ctr">
              <a:lnSpc>
                <a:spcPct val="115000"/>
              </a:lnSpc>
              <a:spcBef>
                <a:spcPts val="300"/>
              </a:spcBef>
              <a:buNone/>
            </a:pPr>
            <a:r>
              <a:rPr lang="en-US" sz="2400" b="1" dirty="0" smtClean="0"/>
              <a:t>Dysphagia </a:t>
            </a:r>
          </a:p>
          <a:p>
            <a:pPr marL="0" indent="0" algn="ctr">
              <a:lnSpc>
                <a:spcPct val="115000"/>
              </a:lnSpc>
              <a:spcBef>
                <a:spcPts val="300"/>
              </a:spcBef>
              <a:buNone/>
            </a:pPr>
            <a:endParaRPr lang="en-US" sz="2400" b="1" dirty="0"/>
          </a:p>
          <a:p>
            <a:pPr marL="0" indent="0">
              <a:lnSpc>
                <a:spcPct val="115000"/>
              </a:lnSpc>
              <a:spcBef>
                <a:spcPts val="300"/>
              </a:spcBef>
              <a:buNone/>
            </a:pPr>
            <a:r>
              <a:rPr lang="en-US" sz="1900" dirty="0" smtClean="0"/>
              <a:t>a condition in which a person has </a:t>
            </a:r>
            <a:r>
              <a:rPr lang="en-US" sz="1900" dirty="0"/>
              <a:t>difficult or abnormal swallowing. It can also mean that it hurts to swallow, and/or the swallowing process is unsafe for an individual and can pose a choking and/or an aspiration </a:t>
            </a:r>
            <a:r>
              <a:rPr lang="en-US" sz="1900" dirty="0" smtClean="0"/>
              <a:t>risk</a:t>
            </a:r>
            <a:endParaRPr lang="en-US" sz="1600" dirty="0" smtClean="0"/>
          </a:p>
          <a:p>
            <a:pPr marL="0" indent="0">
              <a:lnSpc>
                <a:spcPct val="115000"/>
              </a:lnSpc>
              <a:spcBef>
                <a:spcPts val="300"/>
              </a:spcBef>
              <a:buNone/>
            </a:pPr>
            <a:endParaRPr lang="en-US" sz="1600" dirty="0"/>
          </a:p>
          <a:p>
            <a:pPr marL="0" indent="0">
              <a:lnSpc>
                <a:spcPct val="115000"/>
              </a:lnSpc>
              <a:spcBef>
                <a:spcPts val="300"/>
              </a:spcBef>
              <a:buNone/>
            </a:pPr>
            <a:endParaRPr lang="en-US" sz="1600" dirty="0" smtClean="0"/>
          </a:p>
          <a:p>
            <a:pPr marL="228600" lvl="1" indent="0">
              <a:lnSpc>
                <a:spcPct val="100000"/>
              </a:lnSpc>
              <a:spcBef>
                <a:spcPts val="0"/>
              </a:spcBef>
              <a:buNone/>
            </a:pPr>
            <a:endParaRPr lang="en-US" sz="21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065" y="92892"/>
            <a:ext cx="2030895" cy="15024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119" y="2842591"/>
            <a:ext cx="3619168" cy="2261980"/>
          </a:xfrm>
          <a:prstGeom prst="rect">
            <a:avLst/>
          </a:prstGeom>
        </p:spPr>
      </p:pic>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8980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Content Placeholder 2"/>
          <p:cNvSpPr>
            <a:spLocks noGrp="1"/>
          </p:cNvSpPr>
          <p:nvPr>
            <p:ph idx="1"/>
          </p:nvPr>
        </p:nvSpPr>
        <p:spPr>
          <a:xfrm>
            <a:off x="96073" y="1855545"/>
            <a:ext cx="4320209" cy="4227443"/>
          </a:xfrm>
        </p:spPr>
        <p:txBody>
          <a:bodyPr>
            <a:normAutofit/>
          </a:bodyPr>
          <a:lstStyle/>
          <a:p>
            <a:pPr marL="0" indent="0" algn="ctr">
              <a:lnSpc>
                <a:spcPct val="115000"/>
              </a:lnSpc>
              <a:spcBef>
                <a:spcPts val="300"/>
              </a:spcBef>
              <a:buNone/>
            </a:pPr>
            <a:r>
              <a:rPr lang="en-US" sz="2400" b="1" dirty="0" smtClean="0"/>
              <a:t>Down Syndrome (DS)</a:t>
            </a:r>
          </a:p>
          <a:p>
            <a:pPr marL="0" indent="0">
              <a:lnSpc>
                <a:spcPct val="115000"/>
              </a:lnSpc>
              <a:spcBef>
                <a:spcPts val="300"/>
              </a:spcBef>
              <a:buNone/>
            </a:pPr>
            <a:endParaRPr lang="en-US" sz="1600" dirty="0" smtClean="0"/>
          </a:p>
          <a:p>
            <a:pPr marL="0" indent="0">
              <a:lnSpc>
                <a:spcPct val="115000"/>
              </a:lnSpc>
              <a:spcBef>
                <a:spcPts val="300"/>
              </a:spcBef>
              <a:buNone/>
            </a:pPr>
            <a:endParaRPr lang="en-US" sz="1600" dirty="0"/>
          </a:p>
          <a:p>
            <a:pPr marL="0" indent="0">
              <a:lnSpc>
                <a:spcPct val="115000"/>
              </a:lnSpc>
              <a:spcBef>
                <a:spcPts val="300"/>
              </a:spcBef>
              <a:buNone/>
            </a:pPr>
            <a:endParaRPr lang="en-US" sz="1600" dirty="0" smtClean="0"/>
          </a:p>
          <a:p>
            <a:pPr marL="0" indent="0">
              <a:lnSpc>
                <a:spcPct val="115000"/>
              </a:lnSpc>
              <a:spcBef>
                <a:spcPts val="300"/>
              </a:spcBef>
              <a:buNone/>
            </a:pPr>
            <a:endParaRPr lang="en-US" sz="1600" dirty="0"/>
          </a:p>
          <a:p>
            <a:pPr marL="0" indent="0">
              <a:lnSpc>
                <a:spcPct val="115000"/>
              </a:lnSpc>
              <a:spcBef>
                <a:spcPts val="300"/>
              </a:spcBef>
              <a:buNone/>
            </a:pPr>
            <a:endParaRPr lang="en-US" sz="1600" dirty="0" smtClean="0"/>
          </a:p>
          <a:p>
            <a:pPr marL="228600" lvl="1" indent="0">
              <a:lnSpc>
                <a:spcPct val="100000"/>
              </a:lnSpc>
              <a:spcBef>
                <a:spcPts val="0"/>
              </a:spcBef>
              <a:buNone/>
            </a:pPr>
            <a:endParaRPr lang="en-US" sz="2100" dirty="0"/>
          </a:p>
        </p:txBody>
      </p:sp>
      <p:sp>
        <p:nvSpPr>
          <p:cNvPr id="12" name="Content Placeholder 2"/>
          <p:cNvSpPr txBox="1">
            <a:spLocks/>
          </p:cNvSpPr>
          <p:nvPr/>
        </p:nvSpPr>
        <p:spPr>
          <a:xfrm>
            <a:off x="4571999" y="1855545"/>
            <a:ext cx="4320209" cy="422744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5000"/>
              </a:lnSpc>
              <a:spcBef>
                <a:spcPts val="300"/>
              </a:spcBef>
              <a:buFont typeface="Wingdings" panose="05000000000000000000" pitchFamily="2" charset="2"/>
              <a:buNone/>
            </a:pPr>
            <a:r>
              <a:rPr lang="en-US" sz="2400" b="1" dirty="0" smtClean="0"/>
              <a:t>Prader Willi Syndrome (PWS)</a:t>
            </a:r>
          </a:p>
          <a:p>
            <a:pPr marL="0" indent="0" algn="ctr">
              <a:lnSpc>
                <a:spcPct val="115000"/>
              </a:lnSpc>
              <a:spcBef>
                <a:spcPts val="300"/>
              </a:spcBef>
              <a:buFont typeface="Wingdings" panose="05000000000000000000" pitchFamily="2" charset="2"/>
              <a:buNone/>
            </a:pPr>
            <a:endParaRPr lang="en-US" sz="1400" b="1" dirty="0" smtClean="0"/>
          </a:p>
          <a:p>
            <a:pPr marL="0" indent="0">
              <a:lnSpc>
                <a:spcPct val="115000"/>
              </a:lnSpc>
              <a:spcBef>
                <a:spcPts val="300"/>
              </a:spcBef>
              <a:buNone/>
            </a:pPr>
            <a:r>
              <a:rPr lang="en-US" sz="1900" dirty="0"/>
              <a:t>a complex genetic condition that affects many parts of the body. In infancy, this condition is characterized by weak muscle tone (hypotonia), feeding difficulties, poor growth, and delayed development. Beginning in childhood, affected individuals develop an insatiable appetite, which leads to chronic overeating (hyperphagia) and obesity.</a:t>
            </a:r>
            <a:endParaRPr lang="en-US" sz="19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065" y="92892"/>
            <a:ext cx="2030895" cy="1502461"/>
          </a:xfrm>
          <a:prstGeom prst="rect">
            <a:avLst/>
          </a:prstGeom>
        </p:spPr>
      </p:pic>
      <p:cxnSp>
        <p:nvCxnSpPr>
          <p:cNvPr id="14" name="Straight Connector 13"/>
          <p:cNvCxnSpPr/>
          <p:nvPr/>
        </p:nvCxnSpPr>
        <p:spPr>
          <a:xfrm>
            <a:off x="4416282" y="1859188"/>
            <a:ext cx="0" cy="4227445"/>
          </a:xfrm>
          <a:prstGeom prst="line">
            <a:avLst/>
          </a:prstGeom>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662606" y="2949233"/>
            <a:ext cx="3380960" cy="2139047"/>
          </a:xfrm>
          <a:prstGeom prst="rect">
            <a:avLst/>
          </a:prstGeom>
        </p:spPr>
        <p:txBody>
          <a:bodyPr wrap="square">
            <a:spAutoFit/>
          </a:bodyPr>
          <a:lstStyle/>
          <a:p>
            <a:r>
              <a:rPr lang="en-US" sz="1900" dirty="0">
                <a:latin typeface="Segoe UI" panose="020B0502040204020203" pitchFamily="34" charset="0"/>
                <a:cs typeface="Segoe UI" panose="020B0502040204020203" pitchFamily="34" charset="0"/>
              </a:rPr>
              <a:t>a condition in which a child is born with an extra copy of their 21st chromosome — hence its other name, trisomy 21. This causes physical and mental developmental delays and disabilities.</a:t>
            </a:r>
          </a:p>
        </p:txBody>
      </p:sp>
      <p:sp>
        <p:nvSpPr>
          <p:cNvPr id="1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905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Content Placeholder 2"/>
          <p:cNvSpPr>
            <a:spLocks noGrp="1"/>
          </p:cNvSpPr>
          <p:nvPr>
            <p:ph idx="1"/>
          </p:nvPr>
        </p:nvSpPr>
        <p:spPr>
          <a:xfrm>
            <a:off x="331303" y="1828797"/>
            <a:ext cx="4320209" cy="4227443"/>
          </a:xfrm>
        </p:spPr>
        <p:txBody>
          <a:bodyPr>
            <a:normAutofit fontScale="92500"/>
          </a:bodyPr>
          <a:lstStyle/>
          <a:p>
            <a:pPr marL="0" indent="0" algn="ctr">
              <a:lnSpc>
                <a:spcPct val="115000"/>
              </a:lnSpc>
              <a:spcBef>
                <a:spcPts val="300"/>
              </a:spcBef>
              <a:buNone/>
            </a:pPr>
            <a:r>
              <a:rPr lang="en-US" sz="2400" b="1" dirty="0" smtClean="0"/>
              <a:t>Individuals with Down Syndrome (DS)</a:t>
            </a:r>
          </a:p>
          <a:p>
            <a:pPr marL="0" indent="0">
              <a:lnSpc>
                <a:spcPct val="115000"/>
              </a:lnSpc>
              <a:spcBef>
                <a:spcPts val="300"/>
              </a:spcBef>
              <a:buNone/>
            </a:pPr>
            <a:endParaRPr lang="en-US" sz="1600" dirty="0" smtClean="0"/>
          </a:p>
          <a:p>
            <a:pPr marL="457200" lvl="1" indent="-228600">
              <a:lnSpc>
                <a:spcPct val="100000"/>
              </a:lnSpc>
              <a:spcBef>
                <a:spcPts val="0"/>
              </a:spcBef>
            </a:pPr>
            <a:r>
              <a:rPr lang="en-US" sz="2100" dirty="0" smtClean="0"/>
              <a:t>Lack </a:t>
            </a:r>
            <a:r>
              <a:rPr lang="en-US" sz="2100" dirty="0"/>
              <a:t>tongue control and </a:t>
            </a:r>
            <a:r>
              <a:rPr lang="en-US" sz="2100" dirty="0" smtClean="0"/>
              <a:t>   frequently have </a:t>
            </a:r>
            <a:r>
              <a:rPr lang="en-US" sz="2100" dirty="0"/>
              <a:t>an underdeveloped jaw, </a:t>
            </a:r>
            <a:r>
              <a:rPr lang="en-US" sz="2100" dirty="0" smtClean="0"/>
              <a:t>leading </a:t>
            </a:r>
            <a:r>
              <a:rPr lang="en-US" sz="2100" dirty="0"/>
              <a:t>to </a:t>
            </a:r>
            <a:r>
              <a:rPr lang="en-US" sz="2100" dirty="0" smtClean="0"/>
              <a:t>impaired </a:t>
            </a:r>
            <a:r>
              <a:rPr lang="en-US" sz="2100" dirty="0"/>
              <a:t>chewing, and </a:t>
            </a:r>
            <a:r>
              <a:rPr lang="en-US" sz="2100" dirty="0" smtClean="0"/>
              <a:t>poor ability </a:t>
            </a:r>
            <a:r>
              <a:rPr lang="en-US" sz="2100" dirty="0"/>
              <a:t>to use </a:t>
            </a:r>
            <a:r>
              <a:rPr lang="en-US" sz="2100" dirty="0" smtClean="0"/>
              <a:t>their </a:t>
            </a:r>
            <a:r>
              <a:rPr lang="en-US" sz="2100" dirty="0"/>
              <a:t>tongue thrust to assist </a:t>
            </a:r>
            <a:r>
              <a:rPr lang="en-US" sz="2100" dirty="0" smtClean="0"/>
              <a:t>during swallowing</a:t>
            </a:r>
          </a:p>
          <a:p>
            <a:pPr marL="228600" lvl="1" indent="0">
              <a:lnSpc>
                <a:spcPct val="100000"/>
              </a:lnSpc>
              <a:spcBef>
                <a:spcPts val="0"/>
              </a:spcBef>
              <a:buNone/>
            </a:pPr>
            <a:endParaRPr lang="en-US" sz="2100" dirty="0"/>
          </a:p>
          <a:p>
            <a:pPr marL="457200" lvl="1" indent="-228600">
              <a:lnSpc>
                <a:spcPct val="100000"/>
              </a:lnSpc>
              <a:spcBef>
                <a:spcPts val="0"/>
              </a:spcBef>
            </a:pPr>
            <a:r>
              <a:rPr lang="en-US" sz="2100" dirty="0" smtClean="0"/>
              <a:t>Are at exceptionally higher </a:t>
            </a:r>
            <a:r>
              <a:rPr lang="en-US" sz="2100" dirty="0"/>
              <a:t>risk for </a:t>
            </a:r>
            <a:r>
              <a:rPr lang="en-US" sz="2100" dirty="0" smtClean="0"/>
              <a:t>choking when </a:t>
            </a:r>
            <a:r>
              <a:rPr lang="en-US" sz="2100" dirty="0"/>
              <a:t>compared to other genetic </a:t>
            </a:r>
            <a:r>
              <a:rPr lang="en-US" sz="2100" dirty="0" smtClean="0"/>
              <a:t>disorders</a:t>
            </a:r>
            <a:endParaRPr lang="en-US" sz="2100" dirty="0"/>
          </a:p>
        </p:txBody>
      </p:sp>
      <p:sp>
        <p:nvSpPr>
          <p:cNvPr id="12" name="Content Placeholder 2"/>
          <p:cNvSpPr txBox="1">
            <a:spLocks/>
          </p:cNvSpPr>
          <p:nvPr/>
        </p:nvSpPr>
        <p:spPr>
          <a:xfrm>
            <a:off x="4571999" y="1893339"/>
            <a:ext cx="4320209" cy="4227443"/>
          </a:xfrm>
          <a:prstGeom prst="rect">
            <a:avLst/>
          </a:prstGeom>
        </p:spPr>
        <p:txBody>
          <a:bodyPr vert="horz" lIns="91440" tIns="45720" rIns="91440" bIns="45720" rtlCol="0">
            <a:normAutofit fontScale="47500" lnSpcReduction="20000"/>
          </a:bodyPr>
          <a:lst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5000"/>
              </a:lnSpc>
              <a:spcBef>
                <a:spcPts val="300"/>
              </a:spcBef>
              <a:buFont typeface="Wingdings" panose="05000000000000000000" pitchFamily="2" charset="2"/>
              <a:buNone/>
            </a:pPr>
            <a:r>
              <a:rPr lang="en-US" sz="3500" b="1" dirty="0" smtClean="0"/>
              <a:t>Individuals with Prader Willi Syndrome (PWS)</a:t>
            </a:r>
          </a:p>
          <a:p>
            <a:pPr marL="0" indent="0">
              <a:lnSpc>
                <a:spcPct val="115000"/>
              </a:lnSpc>
              <a:spcBef>
                <a:spcPts val="300"/>
              </a:spcBef>
              <a:buFont typeface="Wingdings" panose="05000000000000000000" pitchFamily="2" charset="2"/>
              <a:buNone/>
            </a:pPr>
            <a:endParaRPr lang="en-US" sz="3100" dirty="0" smtClean="0"/>
          </a:p>
          <a:p>
            <a:pPr marL="0" indent="0">
              <a:lnSpc>
                <a:spcPct val="115000"/>
              </a:lnSpc>
              <a:spcBef>
                <a:spcPts val="300"/>
              </a:spcBef>
              <a:buFont typeface="Wingdings" panose="05000000000000000000" pitchFamily="2" charset="2"/>
              <a:buNone/>
            </a:pPr>
            <a:endParaRPr lang="en-US" sz="3100" dirty="0" smtClean="0"/>
          </a:p>
          <a:p>
            <a:pPr marL="457200" lvl="1" indent="-228600">
              <a:lnSpc>
                <a:spcPct val="100000"/>
              </a:lnSpc>
              <a:spcBef>
                <a:spcPts val="0"/>
              </a:spcBef>
            </a:pPr>
            <a:r>
              <a:rPr lang="en-US" sz="3200" dirty="0"/>
              <a:t>poor oral/motor coordination, poor gag reflex, </a:t>
            </a:r>
            <a:r>
              <a:rPr lang="en-US" sz="3200" dirty="0" smtClean="0"/>
              <a:t>abnormally </a:t>
            </a:r>
            <a:r>
              <a:rPr lang="en-US" sz="3200" dirty="0"/>
              <a:t>strong sensation of hunger or desire to </a:t>
            </a:r>
            <a:r>
              <a:rPr lang="en-US" sz="3200" dirty="0" smtClean="0"/>
              <a:t>eat, </a:t>
            </a:r>
            <a:r>
              <a:rPr lang="en-US" sz="3200" dirty="0"/>
              <a:t>decreased </a:t>
            </a:r>
            <a:r>
              <a:rPr lang="en-US" sz="3200" dirty="0" smtClean="0"/>
              <a:t>chewing </a:t>
            </a:r>
            <a:r>
              <a:rPr lang="en-US" sz="3200" dirty="0"/>
              <a:t>and voracious eating </a:t>
            </a:r>
            <a:r>
              <a:rPr lang="en-US" sz="3200" dirty="0" smtClean="0"/>
              <a:t>habits</a:t>
            </a:r>
          </a:p>
          <a:p>
            <a:pPr marL="457200" lvl="1" indent="-228600">
              <a:lnSpc>
                <a:spcPct val="100000"/>
              </a:lnSpc>
              <a:spcBef>
                <a:spcPts val="0"/>
              </a:spcBef>
            </a:pPr>
            <a:endParaRPr lang="en-US" sz="3200" dirty="0"/>
          </a:p>
          <a:p>
            <a:pPr marL="457200" lvl="1" indent="-228600">
              <a:lnSpc>
                <a:spcPct val="100000"/>
              </a:lnSpc>
              <a:spcBef>
                <a:spcPts val="0"/>
              </a:spcBef>
            </a:pPr>
            <a:r>
              <a:rPr lang="en-US" sz="3200" b="1" dirty="0"/>
              <a:t>Heimlich </a:t>
            </a:r>
            <a:r>
              <a:rPr lang="en-US" sz="3200" b="1" dirty="0" smtClean="0"/>
              <a:t>maneuver training, </a:t>
            </a:r>
            <a:r>
              <a:rPr lang="en-US" sz="3200" b="1" dirty="0"/>
              <a:t>eyes-on, supervised meals, and food preparation and diet modification recommendations via an assessment with an </a:t>
            </a:r>
            <a:r>
              <a:rPr lang="en-US" sz="3200" b="1" dirty="0" smtClean="0"/>
              <a:t>Speech Pathologist, </a:t>
            </a:r>
            <a:r>
              <a:rPr lang="en-US" sz="3200" b="1" dirty="0"/>
              <a:t>to avoid high risk choking textures </a:t>
            </a:r>
            <a:r>
              <a:rPr lang="en-US" sz="3200" b="1" dirty="0" smtClean="0"/>
              <a:t>and foods recommended</a:t>
            </a:r>
            <a:endParaRPr lang="en-US" sz="32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065" y="92892"/>
            <a:ext cx="2030895" cy="1502461"/>
          </a:xfrm>
          <a:prstGeom prst="rect">
            <a:avLst/>
          </a:prstGeom>
        </p:spPr>
      </p:pic>
      <p:cxnSp>
        <p:nvCxnSpPr>
          <p:cNvPr id="14" name="Straight Connector 13"/>
          <p:cNvCxnSpPr/>
          <p:nvPr/>
        </p:nvCxnSpPr>
        <p:spPr>
          <a:xfrm>
            <a:off x="4585250" y="1828797"/>
            <a:ext cx="0" cy="4227445"/>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7185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2912" y="2001847"/>
            <a:ext cx="8671088" cy="2308324"/>
          </a:xfrm>
          <a:prstGeom prst="rect">
            <a:avLst/>
          </a:prstGeom>
        </p:spPr>
        <p:txBody>
          <a:bodyPr wrap="square">
            <a:spAutoFit/>
          </a:bodyPr>
          <a:lstStyle/>
          <a:p>
            <a:pPr marL="342900" indent="-342900">
              <a:buFont typeface="Arial" panose="020B0604020202020204" pitchFamily="34" charset="0"/>
              <a:buChar char="•"/>
            </a:pPr>
            <a:r>
              <a:rPr lang="en-US" sz="2000" dirty="0"/>
              <a:t>antipsychotic drugs </a:t>
            </a:r>
            <a:endParaRPr lang="en-US" sz="2000" dirty="0" smtClean="0"/>
          </a:p>
          <a:p>
            <a:pPr marL="342900" indent="-342900">
              <a:buFont typeface="Arial" panose="020B0604020202020204" pitchFamily="34" charset="0"/>
              <a:buChar char="•"/>
            </a:pPr>
            <a:r>
              <a:rPr lang="en-US" sz="2000" dirty="0" smtClean="0"/>
              <a:t>medications that affect throat muscles (e.g. Cogentin)</a:t>
            </a:r>
            <a:endParaRPr lang="en-US" sz="2000" dirty="0"/>
          </a:p>
          <a:p>
            <a:pPr marL="342900" indent="-342900">
              <a:buFont typeface="Arial" panose="020B0604020202020204" pitchFamily="34" charset="0"/>
              <a:buChar char="•"/>
            </a:pPr>
            <a:r>
              <a:rPr lang="en-US" sz="2000" dirty="0" smtClean="0"/>
              <a:t>antihistamines and other medications that cause dry mouth</a:t>
            </a:r>
          </a:p>
          <a:p>
            <a:pPr marL="342900" indent="-342900">
              <a:buFont typeface="Arial" panose="020B0604020202020204" pitchFamily="34" charset="0"/>
              <a:buChar char="•"/>
            </a:pPr>
            <a:r>
              <a:rPr lang="en-US" sz="2000" dirty="0"/>
              <a:t>m</a:t>
            </a:r>
            <a:r>
              <a:rPr lang="en-US" sz="2000" dirty="0" smtClean="0"/>
              <a:t>edications affecting the central nervous system (e.g. </a:t>
            </a:r>
            <a:r>
              <a:rPr lang="en-US" sz="2000" dirty="0" err="1" smtClean="0"/>
              <a:t>Tegretol</a:t>
            </a:r>
            <a:r>
              <a:rPr lang="en-US" sz="2000" dirty="0" smtClean="0"/>
              <a:t>)</a:t>
            </a:r>
            <a:endParaRPr lang="en-US" sz="2000" dirty="0"/>
          </a:p>
          <a:p>
            <a:pPr marL="342900" indent="-342900">
              <a:buFont typeface="Arial" panose="020B0604020202020204" pitchFamily="34" charset="0"/>
              <a:buChar char="•"/>
            </a:pPr>
            <a:r>
              <a:rPr lang="en-US" sz="2000" dirty="0" smtClean="0"/>
              <a:t>medications that linger in the throat (e.g. Tetracycline)</a:t>
            </a:r>
          </a:p>
          <a:p>
            <a:pPr marL="342900" indent="-342900">
              <a:buFont typeface="Arial" panose="020B0604020202020204" pitchFamily="34" charset="0"/>
              <a:buChar char="•"/>
            </a:pPr>
            <a:r>
              <a:rPr lang="en-US" sz="2000" dirty="0" smtClean="0"/>
              <a:t>anti-cancer drugs or high dose steroids</a:t>
            </a:r>
            <a:endParaRPr lang="en-US" sz="2000" dirty="0"/>
          </a:p>
          <a:p>
            <a:pPr marL="342900" indent="-342900">
              <a:buFont typeface="Arial" panose="020B0604020202020204" pitchFamily="34" charset="0"/>
              <a:buChar char="•"/>
            </a:pPr>
            <a:endParaRPr lang="en-US" sz="2400" dirty="0" smtClean="0"/>
          </a:p>
        </p:txBody>
      </p:sp>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3" name="Rectangle 12"/>
          <p:cNvSpPr/>
          <p:nvPr/>
        </p:nvSpPr>
        <p:spPr>
          <a:xfrm>
            <a:off x="4808456" y="4672873"/>
            <a:ext cx="389209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t>For more examples, see the OIH </a:t>
            </a:r>
            <a:r>
              <a:rPr lang="en-US" dirty="0"/>
              <a:t>Choking Health &amp; Safety Alert </a:t>
            </a:r>
            <a:r>
              <a:rPr lang="en-US" dirty="0" smtClean="0"/>
              <a:t>2020 provided with this training</a:t>
            </a:r>
            <a:endParaRPr lang="en-US" dirty="0"/>
          </a:p>
        </p:txBody>
      </p:sp>
      <p:sp>
        <p:nvSpPr>
          <p:cNvPr id="15" name="Content Placeholder 6"/>
          <p:cNvSpPr>
            <a:spLocks noGrp="1"/>
          </p:cNvSpPr>
          <p:nvPr>
            <p:ph idx="1"/>
          </p:nvPr>
        </p:nvSpPr>
        <p:spPr>
          <a:xfrm>
            <a:off x="620711" y="1270414"/>
            <a:ext cx="7886700" cy="668272"/>
          </a:xfrm>
        </p:spPr>
        <p:txBody>
          <a:bodyPr>
            <a:normAutofit/>
          </a:bodyPr>
          <a:lstStyle/>
          <a:p>
            <a:pPr marL="0" indent="0">
              <a:buNone/>
            </a:pPr>
            <a:r>
              <a:rPr lang="en-US" sz="2800" dirty="0" smtClean="0"/>
              <a:t>Medications that increase the risk…</a:t>
            </a:r>
            <a:endParaRPr lang="en-US" sz="2800" dirty="0"/>
          </a:p>
        </p:txBody>
      </p:sp>
      <p:sp>
        <p:nvSpPr>
          <p:cNvPr id="4" name="TextBox 3"/>
          <p:cNvSpPr txBox="1"/>
          <p:nvPr/>
        </p:nvSpPr>
        <p:spPr>
          <a:xfrm>
            <a:off x="472912" y="4512526"/>
            <a:ext cx="4269341" cy="1323439"/>
          </a:xfrm>
          <a:prstGeom prst="rect">
            <a:avLst/>
          </a:prstGeom>
          <a:noFill/>
        </p:spPr>
        <p:txBody>
          <a:bodyPr wrap="square" rtlCol="0">
            <a:spAutoFit/>
          </a:bodyPr>
          <a:lstStyle/>
          <a:p>
            <a:r>
              <a:rPr lang="en-US" sz="2000" dirty="0" smtClean="0"/>
              <a:t>Talk with the physician, pharmacist, and/or read side effect information to evaluate each medication for associated risk.  </a:t>
            </a:r>
            <a:endParaRPr lang="en-US" sz="2000" dirty="0"/>
          </a:p>
        </p:txBody>
      </p:sp>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61863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7" name="Content Placeholder 2"/>
          <p:cNvSpPr>
            <a:spLocks noGrp="1"/>
          </p:cNvSpPr>
          <p:nvPr>
            <p:ph idx="1"/>
          </p:nvPr>
        </p:nvSpPr>
        <p:spPr>
          <a:xfrm>
            <a:off x="628649" y="1789043"/>
            <a:ext cx="8130339" cy="4804262"/>
          </a:xfrm>
        </p:spPr>
        <p:txBody>
          <a:bodyPr>
            <a:normAutofit/>
          </a:bodyPr>
          <a:lstStyle/>
          <a:p>
            <a:pPr marL="0" indent="0">
              <a:buNone/>
            </a:pPr>
            <a:r>
              <a:rPr lang="en-US" b="1" dirty="0"/>
              <a:t>Structural Abnormalities </a:t>
            </a:r>
            <a:r>
              <a:rPr lang="en-US" b="1" dirty="0" smtClean="0"/>
              <a:t>can be Congenital </a:t>
            </a:r>
            <a:r>
              <a:rPr lang="en-US" b="1" dirty="0"/>
              <a:t>or </a:t>
            </a:r>
            <a:r>
              <a:rPr lang="en-US" b="1" dirty="0" smtClean="0"/>
              <a:t>Acquired and may increase </a:t>
            </a:r>
            <a:r>
              <a:rPr lang="en-US" b="1" dirty="0"/>
              <a:t>r</a:t>
            </a:r>
            <a:r>
              <a:rPr lang="en-US" b="1" dirty="0" smtClean="0"/>
              <a:t>isk </a:t>
            </a:r>
            <a:r>
              <a:rPr lang="en-US" b="1" dirty="0"/>
              <a:t>of </a:t>
            </a:r>
            <a:r>
              <a:rPr lang="en-US" b="1" dirty="0" smtClean="0"/>
              <a:t>choking.</a:t>
            </a:r>
            <a:endParaRPr lang="en-US" sz="1800" dirty="0" smtClean="0"/>
          </a:p>
          <a:p>
            <a:pPr algn="just">
              <a:lnSpc>
                <a:spcPct val="110000"/>
              </a:lnSpc>
              <a:spcBef>
                <a:spcPts val="600"/>
              </a:spcBef>
            </a:pPr>
            <a:r>
              <a:rPr lang="en-US" sz="1800" dirty="0" smtClean="0"/>
              <a:t>Cleft </a:t>
            </a:r>
            <a:r>
              <a:rPr lang="en-US" sz="1800" dirty="0"/>
              <a:t>lip and palate </a:t>
            </a:r>
            <a:r>
              <a:rPr lang="en-US" sz="1800" dirty="0" smtClean="0"/>
              <a:t>are examples of congenital </a:t>
            </a:r>
            <a:r>
              <a:rPr lang="en-US" sz="1800" dirty="0"/>
              <a:t>structural abnormality. </a:t>
            </a:r>
            <a:endParaRPr lang="en-US" sz="1800" dirty="0" smtClean="0"/>
          </a:p>
          <a:p>
            <a:pPr marL="0" indent="0" algn="just">
              <a:lnSpc>
                <a:spcPct val="110000"/>
              </a:lnSpc>
              <a:spcBef>
                <a:spcPts val="600"/>
              </a:spcBef>
              <a:buNone/>
            </a:pPr>
            <a:endParaRPr lang="en-US" sz="1800" dirty="0"/>
          </a:p>
          <a:p>
            <a:pPr algn="just">
              <a:lnSpc>
                <a:spcPct val="110000"/>
              </a:lnSpc>
              <a:spcBef>
                <a:spcPts val="600"/>
              </a:spcBef>
            </a:pPr>
            <a:endParaRPr lang="en-US" sz="1800" dirty="0" smtClean="0"/>
          </a:p>
          <a:p>
            <a:pPr algn="just">
              <a:lnSpc>
                <a:spcPct val="110000"/>
              </a:lnSpc>
              <a:spcBef>
                <a:spcPts val="600"/>
              </a:spcBef>
            </a:pPr>
            <a:endParaRPr lang="en-US" sz="1800" dirty="0" smtClean="0"/>
          </a:p>
          <a:p>
            <a:pPr algn="just">
              <a:lnSpc>
                <a:spcPct val="110000"/>
              </a:lnSpc>
              <a:spcBef>
                <a:spcPts val="600"/>
              </a:spcBef>
            </a:pPr>
            <a:endParaRPr lang="en-US" sz="1800" dirty="0" smtClean="0"/>
          </a:p>
          <a:p>
            <a:pPr algn="just">
              <a:lnSpc>
                <a:spcPct val="110000"/>
              </a:lnSpc>
              <a:spcBef>
                <a:spcPts val="600"/>
              </a:spcBef>
            </a:pPr>
            <a:endParaRPr lang="en-US" sz="1800" dirty="0"/>
          </a:p>
          <a:p>
            <a:pPr algn="just">
              <a:lnSpc>
                <a:spcPct val="110000"/>
              </a:lnSpc>
              <a:spcBef>
                <a:spcPts val="600"/>
              </a:spcBef>
            </a:pPr>
            <a:endParaRPr lang="en-US" sz="1800" dirty="0" smtClean="0"/>
          </a:p>
          <a:p>
            <a:pPr algn="just">
              <a:lnSpc>
                <a:spcPct val="110000"/>
              </a:lnSpc>
              <a:spcBef>
                <a:spcPts val="600"/>
              </a:spcBef>
            </a:pPr>
            <a:endParaRPr lang="en-US" sz="1800" dirty="0"/>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706"/>
                    </a14:imgEffect>
                    <a14:imgEffect>
                      <a14:saturation sat="151000"/>
                    </a14:imgEffect>
                  </a14:imgLayer>
                </a14:imgProps>
              </a:ext>
              <a:ext uri="{28A0092B-C50C-407E-A947-70E740481C1C}">
                <a14:useLocalDpi xmlns:a14="http://schemas.microsoft.com/office/drawing/2010/main" val="0"/>
              </a:ext>
            </a:extLst>
          </a:blip>
          <a:stretch>
            <a:fillRect/>
          </a:stretch>
        </p:blipFill>
        <p:spPr>
          <a:xfrm>
            <a:off x="811885" y="2950635"/>
            <a:ext cx="7436609" cy="3178740"/>
          </a:xfrm>
          <a:prstGeom prst="rect">
            <a:avLst/>
          </a:prstGeom>
        </p:spPr>
      </p:pic>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738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7" name="Content Placeholder 2"/>
          <p:cNvSpPr>
            <a:spLocks noGrp="1"/>
          </p:cNvSpPr>
          <p:nvPr>
            <p:ph idx="1"/>
          </p:nvPr>
        </p:nvSpPr>
        <p:spPr>
          <a:xfrm>
            <a:off x="628649" y="1789043"/>
            <a:ext cx="8130339" cy="1760343"/>
          </a:xfrm>
        </p:spPr>
        <p:txBody>
          <a:bodyPr>
            <a:normAutofit/>
          </a:bodyPr>
          <a:lstStyle/>
          <a:p>
            <a:pPr marL="0" indent="0">
              <a:buNone/>
            </a:pPr>
            <a:r>
              <a:rPr lang="en-US" b="1" dirty="0"/>
              <a:t>Structural Abnormalities </a:t>
            </a:r>
            <a:r>
              <a:rPr lang="en-US" b="1" dirty="0" smtClean="0"/>
              <a:t>can be Congenital </a:t>
            </a:r>
            <a:r>
              <a:rPr lang="en-US" b="1" dirty="0"/>
              <a:t>or </a:t>
            </a:r>
            <a:r>
              <a:rPr lang="en-US" b="1" dirty="0" smtClean="0"/>
              <a:t>Acquired and may increase </a:t>
            </a:r>
            <a:r>
              <a:rPr lang="en-US" b="1" dirty="0"/>
              <a:t>r</a:t>
            </a:r>
            <a:r>
              <a:rPr lang="en-US" b="1" dirty="0" smtClean="0"/>
              <a:t>isk </a:t>
            </a:r>
            <a:r>
              <a:rPr lang="en-US" b="1" dirty="0"/>
              <a:t>of </a:t>
            </a:r>
            <a:r>
              <a:rPr lang="en-US" b="1" dirty="0" smtClean="0"/>
              <a:t>choking.</a:t>
            </a:r>
            <a:endParaRPr lang="en-US" sz="1800" dirty="0" smtClean="0"/>
          </a:p>
          <a:p>
            <a:pPr algn="just">
              <a:lnSpc>
                <a:spcPct val="110000"/>
              </a:lnSpc>
              <a:spcBef>
                <a:spcPts val="600"/>
              </a:spcBef>
            </a:pPr>
            <a:r>
              <a:rPr lang="en-US" sz="1800" dirty="0" smtClean="0"/>
              <a:t>Tongue dysfunction</a:t>
            </a:r>
          </a:p>
          <a:p>
            <a:pPr algn="just">
              <a:lnSpc>
                <a:spcPct val="110000"/>
              </a:lnSpc>
              <a:spcBef>
                <a:spcPts val="600"/>
              </a:spcBef>
            </a:pPr>
            <a:r>
              <a:rPr lang="en-US" sz="1800" dirty="0" smtClean="0"/>
              <a:t>High palate </a:t>
            </a:r>
          </a:p>
          <a:p>
            <a:pPr marL="0" indent="0" algn="just">
              <a:lnSpc>
                <a:spcPct val="110000"/>
              </a:lnSpc>
              <a:spcBef>
                <a:spcPts val="600"/>
              </a:spcBef>
              <a:buNone/>
            </a:pPr>
            <a:endParaRPr lang="en-US" sz="1800" dirty="0"/>
          </a:p>
          <a:p>
            <a:pPr algn="just">
              <a:lnSpc>
                <a:spcPct val="110000"/>
              </a:lnSpc>
              <a:spcBef>
                <a:spcPts val="600"/>
              </a:spcBef>
            </a:pPr>
            <a:endParaRPr lang="en-US" sz="1800" dirty="0" smtClean="0"/>
          </a:p>
          <a:p>
            <a:pPr algn="just">
              <a:lnSpc>
                <a:spcPct val="110000"/>
              </a:lnSpc>
              <a:spcBef>
                <a:spcPts val="600"/>
              </a:spcBef>
            </a:pPr>
            <a:endParaRPr lang="en-US" sz="1800" dirty="0" smtClean="0"/>
          </a:p>
          <a:p>
            <a:pPr algn="just">
              <a:lnSpc>
                <a:spcPct val="110000"/>
              </a:lnSpc>
              <a:spcBef>
                <a:spcPts val="600"/>
              </a:spcBef>
            </a:pPr>
            <a:endParaRPr lang="en-US" sz="1800" dirty="0" smtClean="0"/>
          </a:p>
          <a:p>
            <a:pPr algn="just">
              <a:lnSpc>
                <a:spcPct val="110000"/>
              </a:lnSpc>
              <a:spcBef>
                <a:spcPts val="600"/>
              </a:spcBef>
            </a:pPr>
            <a:endParaRPr lang="en-US" sz="1800" dirty="0"/>
          </a:p>
          <a:p>
            <a:pPr algn="just">
              <a:lnSpc>
                <a:spcPct val="110000"/>
              </a:lnSpc>
              <a:spcBef>
                <a:spcPts val="600"/>
              </a:spcBef>
            </a:pPr>
            <a:endParaRPr lang="en-US" sz="1800" dirty="0" smtClean="0"/>
          </a:p>
          <a:p>
            <a:pPr algn="just">
              <a:lnSpc>
                <a:spcPct val="110000"/>
              </a:lnSpc>
              <a:spcBef>
                <a:spcPts val="600"/>
              </a:spcBef>
            </a:pPr>
            <a:endParaRPr lang="en-US" sz="1800" dirty="0"/>
          </a:p>
        </p:txBody>
      </p:sp>
      <p:sp>
        <p:nvSpPr>
          <p:cNvPr id="3" name="Rectangle 2"/>
          <p:cNvSpPr/>
          <p:nvPr/>
        </p:nvSpPr>
        <p:spPr>
          <a:xfrm>
            <a:off x="628648" y="3457052"/>
            <a:ext cx="8130339"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Structural, functional and neuromuscular abnormalities,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including high palate occur in numerous congenital syndromes associated with intellectual disability and would place the individual at a higher risk of choking. </a:t>
            </a:r>
          </a:p>
        </p:txBody>
      </p:sp>
      <p:sp>
        <p:nvSpPr>
          <p:cNvPr id="9" name="Rectangle 8"/>
          <p:cNvSpPr/>
          <p:nvPr/>
        </p:nvSpPr>
        <p:spPr>
          <a:xfrm>
            <a:off x="864703" y="4488129"/>
            <a:ext cx="7998645" cy="1661993"/>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Such as:</a:t>
            </a:r>
          </a:p>
          <a:p>
            <a:endParaRPr 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Fragile X</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Marfan </a:t>
            </a:r>
            <a:r>
              <a:rPr lang="en-US" dirty="0">
                <a:latin typeface="Arial" panose="020B0604020202020204" pitchFamily="34" charset="0"/>
                <a:cs typeface="Arial" panose="020B0604020202020204" pitchFamily="34" charset="0"/>
              </a:rPr>
              <a:t>syndrome (MFS)</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Van der </a:t>
            </a:r>
            <a:r>
              <a:rPr lang="en-US" dirty="0" err="1">
                <a:latin typeface="Arial" panose="020B0604020202020204" pitchFamily="34" charset="0"/>
                <a:cs typeface="Arial" panose="020B0604020202020204" pitchFamily="34" charset="0"/>
              </a:rPr>
              <a:t>Woude</a:t>
            </a:r>
            <a:r>
              <a:rPr lang="en-US" dirty="0">
                <a:latin typeface="Arial" panose="020B0604020202020204" pitchFamily="34" charset="0"/>
                <a:cs typeface="Arial" panose="020B0604020202020204" pitchFamily="34" charset="0"/>
              </a:rPr>
              <a:t> syndrome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4631196" y="4997283"/>
            <a:ext cx="389209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t>For more examples, see the OIH </a:t>
            </a:r>
            <a:r>
              <a:rPr lang="en-US" dirty="0"/>
              <a:t>Choking Health &amp; Safety Alert </a:t>
            </a:r>
            <a:r>
              <a:rPr lang="en-US" dirty="0" smtClean="0"/>
              <a:t>2020 provided with this training</a:t>
            </a:r>
            <a:endParaRPr lang="en-US" dirty="0"/>
          </a:p>
        </p:txBody>
      </p:sp>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3529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Content Placeholder 2"/>
          <p:cNvSpPr>
            <a:spLocks noGrp="1"/>
          </p:cNvSpPr>
          <p:nvPr>
            <p:ph idx="1"/>
          </p:nvPr>
        </p:nvSpPr>
        <p:spPr>
          <a:xfrm>
            <a:off x="405173" y="1785283"/>
            <a:ext cx="8370971" cy="1990747"/>
          </a:xfrm>
        </p:spPr>
        <p:txBody>
          <a:bodyPr>
            <a:noAutofit/>
          </a:bodyPr>
          <a:lstStyle/>
          <a:p>
            <a:pPr marL="228600" indent="-228600">
              <a:lnSpc>
                <a:spcPct val="114000"/>
              </a:lnSpc>
              <a:spcBef>
                <a:spcPts val="600"/>
              </a:spcBef>
            </a:pPr>
            <a:r>
              <a:rPr lang="en-US" sz="2200" dirty="0"/>
              <a:t>Loss of any teeth reduces </a:t>
            </a:r>
            <a:r>
              <a:rPr lang="en-US" sz="2200" dirty="0" smtClean="0"/>
              <a:t>chewing performance resulting </a:t>
            </a:r>
            <a:r>
              <a:rPr lang="en-US" sz="2200" dirty="0"/>
              <a:t>in a </a:t>
            </a:r>
            <a:r>
              <a:rPr lang="en-US" sz="2200" dirty="0" smtClean="0"/>
              <a:t>mass of chewed food which may </a:t>
            </a:r>
            <a:r>
              <a:rPr lang="en-US" sz="2200" dirty="0"/>
              <a:t>be too large to safely swallow. </a:t>
            </a:r>
            <a:endParaRPr lang="en-US" sz="2200" dirty="0" smtClean="0"/>
          </a:p>
          <a:p>
            <a:pPr marL="228600" indent="-228600">
              <a:lnSpc>
                <a:spcPct val="114000"/>
              </a:lnSpc>
              <a:spcBef>
                <a:spcPts val="600"/>
              </a:spcBef>
            </a:pPr>
            <a:r>
              <a:rPr lang="en-US" sz="2200" dirty="0" smtClean="0"/>
              <a:t>Loose</a:t>
            </a:r>
            <a:r>
              <a:rPr lang="en-US" sz="2200" dirty="0"/>
              <a:t>, decayed or missing </a:t>
            </a:r>
            <a:r>
              <a:rPr lang="en-US" sz="2200" dirty="0" smtClean="0"/>
              <a:t>teeth all increase the </a:t>
            </a:r>
            <a:r>
              <a:rPr lang="en-US" sz="2200" dirty="0"/>
              <a:t>risk for choking </a:t>
            </a:r>
            <a:r>
              <a:rPr lang="en-US" sz="2200" dirty="0" smtClean="0"/>
              <a:t>and or airway obstruction. </a:t>
            </a:r>
            <a:endParaRPr lang="en-US" sz="2200" dirty="0"/>
          </a:p>
        </p:txBody>
      </p:sp>
      <p:sp>
        <p:nvSpPr>
          <p:cNvPr id="12" name="Text Box 23"/>
          <p:cNvSpPr txBox="1"/>
          <p:nvPr/>
        </p:nvSpPr>
        <p:spPr>
          <a:xfrm>
            <a:off x="452386" y="3749477"/>
            <a:ext cx="8219975" cy="506797"/>
          </a:xfrm>
          <a:prstGeom prst="rect">
            <a:avLst/>
          </a:prstGeom>
          <a:solidFill>
            <a:sysClr val="window" lastClr="FFFFFF"/>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Less Teeth = Lessened Ability to Grind, Chop, and Process Food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52" y="4524481"/>
            <a:ext cx="4134848" cy="1673443"/>
          </a:xfrm>
          <a:prstGeom prst="rect">
            <a:avLst/>
          </a:prstGeom>
          <a:noFill/>
          <a:ln>
            <a:noFill/>
          </a:ln>
        </p:spPr>
      </p:pic>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002" y="4429887"/>
            <a:ext cx="4193359" cy="1768037"/>
          </a:xfrm>
          <a:prstGeom prst="rect">
            <a:avLst/>
          </a:prstGeom>
          <a:noFill/>
          <a:ln>
            <a:noFill/>
          </a:ln>
        </p:spPr>
      </p:pic>
      <p:sp>
        <p:nvSpPr>
          <p:cNvPr id="7" name="Rectangle 6"/>
          <p:cNvSpPr/>
          <p:nvPr/>
        </p:nvSpPr>
        <p:spPr>
          <a:xfrm>
            <a:off x="620711" y="1187612"/>
            <a:ext cx="6734408" cy="461665"/>
          </a:xfrm>
          <a:prstGeom prst="rect">
            <a:avLst/>
          </a:prstGeom>
        </p:spPr>
        <p:txBody>
          <a:bodyPr wrap="none">
            <a:spAutoFit/>
          </a:bodyPr>
          <a:lstStyle/>
          <a:p>
            <a:r>
              <a:rPr lang="en-US" sz="2400" dirty="0" smtClean="0"/>
              <a:t>Poor oral health and chewing difficulty increases risk</a:t>
            </a:r>
            <a:endParaRPr lang="en-US" sz="2400" dirty="0"/>
          </a:p>
        </p:txBody>
      </p:sp>
      <p:sp>
        <p:nvSpPr>
          <p:cNvPr id="1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425357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3" name="Rectangle 2"/>
          <p:cNvSpPr/>
          <p:nvPr/>
        </p:nvSpPr>
        <p:spPr>
          <a:xfrm>
            <a:off x="559075" y="2316384"/>
            <a:ext cx="8363780" cy="923330"/>
          </a:xfrm>
          <a:prstGeom prst="rect">
            <a:avLst/>
          </a:prstGeom>
        </p:spPr>
        <p:txBody>
          <a:bodyPr wrap="square">
            <a:spAutoFit/>
          </a:bodyPr>
          <a:lstStyle/>
          <a:p>
            <a:r>
              <a:rPr lang="en-US" dirty="0"/>
              <a:t>ARFID is similar to anorexia in that both disorders involve limitations in the amount and/or types of food consumed, but unlike anorexia, ARFID does not involve any distress about body shape or size, or fears of fatness.</a:t>
            </a:r>
          </a:p>
        </p:txBody>
      </p:sp>
      <p:sp>
        <p:nvSpPr>
          <p:cNvPr id="4" name="Rectangle 3"/>
          <p:cNvSpPr/>
          <p:nvPr/>
        </p:nvSpPr>
        <p:spPr>
          <a:xfrm>
            <a:off x="559075" y="1981878"/>
            <a:ext cx="6530836" cy="369332"/>
          </a:xfrm>
          <a:prstGeom prst="rect">
            <a:avLst/>
          </a:prstGeom>
        </p:spPr>
        <p:txBody>
          <a:bodyPr wrap="square">
            <a:spAutoFit/>
          </a:bodyPr>
          <a:lstStyle/>
          <a:p>
            <a:r>
              <a:rPr lang="en-US" b="1" dirty="0"/>
              <a:t>Avoidant Restrictive Food Intake Disorder (ARFID)</a:t>
            </a:r>
          </a:p>
        </p:txBody>
      </p:sp>
      <p:sp>
        <p:nvSpPr>
          <p:cNvPr id="7" name="Rectangle 6"/>
          <p:cNvSpPr/>
          <p:nvPr/>
        </p:nvSpPr>
        <p:spPr>
          <a:xfrm>
            <a:off x="559074" y="3540378"/>
            <a:ext cx="8116955" cy="923330"/>
          </a:xfrm>
          <a:prstGeom prst="rect">
            <a:avLst/>
          </a:prstGeom>
        </p:spPr>
        <p:txBody>
          <a:bodyPr wrap="square">
            <a:spAutoFit/>
          </a:bodyPr>
          <a:lstStyle/>
          <a:p>
            <a:r>
              <a:rPr lang="en-US" dirty="0"/>
              <a:t>Pica is an eating disorder that involves eating items that are not typically thought of as food and that do not contain significant nutritional value, such as hair, dirt, and paint chips.</a:t>
            </a:r>
            <a:r>
              <a:rPr lang="en-US" dirty="0">
                <a:solidFill>
                  <a:srgbClr val="666666"/>
                </a:solidFill>
              </a:rPr>
              <a:t> </a:t>
            </a:r>
            <a:endParaRPr lang="en-US" dirty="0"/>
          </a:p>
        </p:txBody>
      </p:sp>
      <p:sp>
        <p:nvSpPr>
          <p:cNvPr id="9" name="Rectangle 8"/>
          <p:cNvSpPr/>
          <p:nvPr/>
        </p:nvSpPr>
        <p:spPr>
          <a:xfrm>
            <a:off x="559075" y="3251505"/>
            <a:ext cx="6530835" cy="369332"/>
          </a:xfrm>
          <a:prstGeom prst="rect">
            <a:avLst/>
          </a:prstGeom>
        </p:spPr>
        <p:txBody>
          <a:bodyPr wrap="square">
            <a:spAutoFit/>
          </a:bodyPr>
          <a:lstStyle/>
          <a:p>
            <a:r>
              <a:rPr lang="en-US" b="1" dirty="0" smtClean="0"/>
              <a:t>Pica</a:t>
            </a:r>
            <a:endParaRPr lang="en-US" b="1" dirty="0"/>
          </a:p>
        </p:txBody>
      </p:sp>
      <p:sp>
        <p:nvSpPr>
          <p:cNvPr id="10" name="Content Placeholder 6"/>
          <p:cNvSpPr>
            <a:spLocks noGrp="1"/>
          </p:cNvSpPr>
          <p:nvPr>
            <p:ph idx="1"/>
          </p:nvPr>
        </p:nvSpPr>
        <p:spPr>
          <a:xfrm>
            <a:off x="559075" y="1261503"/>
            <a:ext cx="7886700" cy="668272"/>
          </a:xfrm>
        </p:spPr>
        <p:txBody>
          <a:bodyPr>
            <a:normAutofit/>
          </a:bodyPr>
          <a:lstStyle/>
          <a:p>
            <a:pPr marL="0" indent="0">
              <a:buNone/>
            </a:pPr>
            <a:r>
              <a:rPr lang="en-US" sz="2800" dirty="0" smtClean="0"/>
              <a:t>Eating disorders that increase the risk…</a:t>
            </a:r>
            <a:endParaRPr lang="en-US" sz="2800" dirty="0"/>
          </a:p>
        </p:txBody>
      </p:sp>
      <p:sp>
        <p:nvSpPr>
          <p:cNvPr id="11" name="Rectangle 10"/>
          <p:cNvSpPr/>
          <p:nvPr/>
        </p:nvSpPr>
        <p:spPr>
          <a:xfrm>
            <a:off x="559073" y="4540395"/>
            <a:ext cx="6530837" cy="369332"/>
          </a:xfrm>
          <a:prstGeom prst="rect">
            <a:avLst/>
          </a:prstGeom>
        </p:spPr>
        <p:txBody>
          <a:bodyPr wrap="square">
            <a:spAutoFit/>
          </a:bodyPr>
          <a:lstStyle/>
          <a:p>
            <a:r>
              <a:rPr lang="en-US" b="1" dirty="0" smtClean="0"/>
              <a:t>Rumination Disorder (RD)</a:t>
            </a:r>
            <a:endParaRPr lang="en-US" b="1" dirty="0"/>
          </a:p>
        </p:txBody>
      </p:sp>
      <p:sp>
        <p:nvSpPr>
          <p:cNvPr id="12" name="Rectangle 11"/>
          <p:cNvSpPr/>
          <p:nvPr/>
        </p:nvSpPr>
        <p:spPr>
          <a:xfrm>
            <a:off x="559073" y="4885143"/>
            <a:ext cx="8584926" cy="1200329"/>
          </a:xfrm>
          <a:prstGeom prst="rect">
            <a:avLst/>
          </a:prstGeom>
        </p:spPr>
        <p:txBody>
          <a:bodyPr wrap="square">
            <a:spAutoFit/>
          </a:bodyPr>
          <a:lstStyle/>
          <a:p>
            <a:r>
              <a:rPr lang="en-US" dirty="0"/>
              <a:t>Rumination disorder involves the regular regurgitation of food that occurs for at least one month. Regurgitated food may be re-chewed, re-swallowed, or spit out. Typically, when someone regurgitates their food, they do not appear to be making an effort, nor do they appear to be stressed, upset, or disgusted.</a:t>
            </a:r>
          </a:p>
        </p:txBody>
      </p:sp>
      <p:sp>
        <p:nvSpPr>
          <p:cNvPr id="15"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8644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Content Placeholder 2"/>
          <p:cNvSpPr>
            <a:spLocks noGrp="1"/>
          </p:cNvSpPr>
          <p:nvPr>
            <p:ph idx="1"/>
          </p:nvPr>
        </p:nvSpPr>
        <p:spPr>
          <a:xfrm>
            <a:off x="620711" y="1306881"/>
            <a:ext cx="8457598" cy="4741116"/>
          </a:xfrm>
        </p:spPr>
        <p:txBody>
          <a:bodyPr>
            <a:normAutofit lnSpcReduction="10000"/>
          </a:bodyPr>
          <a:lstStyle/>
          <a:p>
            <a:pPr marL="0" indent="0">
              <a:buNone/>
            </a:pPr>
            <a:r>
              <a:rPr lang="en-US" sz="2800" dirty="0"/>
              <a:t>Behaviors which increase the risk of </a:t>
            </a:r>
            <a:r>
              <a:rPr lang="en-US" sz="2800" dirty="0" smtClean="0"/>
              <a:t>choking</a:t>
            </a:r>
          </a:p>
          <a:p>
            <a:pPr marL="0" indent="0">
              <a:buNone/>
            </a:pPr>
            <a:endParaRPr lang="en-US" sz="900" dirty="0"/>
          </a:p>
          <a:p>
            <a:pPr marL="228600" lvl="0" indent="-228600">
              <a:lnSpc>
                <a:spcPct val="105000"/>
              </a:lnSpc>
              <a:spcBef>
                <a:spcPts val="600"/>
              </a:spcBef>
            </a:pPr>
            <a:r>
              <a:rPr lang="en-US" dirty="0"/>
              <a:t>Placing too much food or medication in one's mouth. </a:t>
            </a:r>
          </a:p>
          <a:p>
            <a:pPr marL="228600" lvl="0" indent="-228600">
              <a:lnSpc>
                <a:spcPct val="105000"/>
              </a:lnSpc>
              <a:spcBef>
                <a:spcPts val="600"/>
              </a:spcBef>
            </a:pPr>
            <a:r>
              <a:rPr lang="en-US" dirty="0"/>
              <a:t>Not chewing food well enough prior to swallowing. </a:t>
            </a:r>
          </a:p>
          <a:p>
            <a:pPr marL="228600" lvl="0" indent="-228600">
              <a:lnSpc>
                <a:spcPct val="105000"/>
              </a:lnSpc>
              <a:spcBef>
                <a:spcPts val="600"/>
              </a:spcBef>
            </a:pPr>
            <a:r>
              <a:rPr lang="en-US" dirty="0"/>
              <a:t>Putting large portions of food in one's mouth. </a:t>
            </a:r>
          </a:p>
          <a:p>
            <a:pPr marL="228600" lvl="0" indent="-228600">
              <a:lnSpc>
                <a:spcPct val="105000"/>
              </a:lnSpc>
              <a:spcBef>
                <a:spcPts val="600"/>
              </a:spcBef>
            </a:pPr>
            <a:r>
              <a:rPr lang="en-US" dirty="0"/>
              <a:t>Eating too fast.</a:t>
            </a:r>
          </a:p>
          <a:p>
            <a:pPr marL="228600" lvl="0" indent="-228600">
              <a:lnSpc>
                <a:spcPct val="105000"/>
              </a:lnSpc>
              <a:spcBef>
                <a:spcPts val="600"/>
              </a:spcBef>
            </a:pPr>
            <a:r>
              <a:rPr lang="en-US" dirty="0"/>
              <a:t>Drinking too fast.</a:t>
            </a:r>
          </a:p>
          <a:p>
            <a:pPr marL="228600" lvl="0" indent="-228600">
              <a:lnSpc>
                <a:spcPct val="105000"/>
              </a:lnSpc>
              <a:spcBef>
                <a:spcPts val="600"/>
              </a:spcBef>
            </a:pPr>
            <a:r>
              <a:rPr lang="en-US" dirty="0"/>
              <a:t>Inattention while eating. </a:t>
            </a:r>
          </a:p>
          <a:p>
            <a:pPr marL="228600" lvl="0" indent="-228600">
              <a:lnSpc>
                <a:spcPct val="105000"/>
              </a:lnSpc>
              <a:spcBef>
                <a:spcPts val="600"/>
              </a:spcBef>
            </a:pPr>
            <a:r>
              <a:rPr lang="en-US" dirty="0" smtClean="0"/>
              <a:t>Swallowing </a:t>
            </a:r>
            <a:r>
              <a:rPr lang="en-US" dirty="0"/>
              <a:t>food whole. </a:t>
            </a:r>
          </a:p>
          <a:p>
            <a:pPr marL="228600" indent="-228600">
              <a:lnSpc>
                <a:spcPct val="105000"/>
              </a:lnSpc>
              <a:spcBef>
                <a:spcPts val="600"/>
              </a:spcBef>
            </a:pPr>
            <a:r>
              <a:rPr lang="en-US" dirty="0"/>
              <a:t>Isolating behaviors.</a:t>
            </a:r>
          </a:p>
          <a:p>
            <a:pPr marL="228600" indent="-228600">
              <a:lnSpc>
                <a:spcPct val="105000"/>
              </a:lnSpc>
              <a:spcBef>
                <a:spcPts val="600"/>
              </a:spcBef>
            </a:pPr>
            <a:r>
              <a:rPr lang="en-US" dirty="0" smtClean="0"/>
              <a:t>Food </a:t>
            </a:r>
            <a:r>
              <a:rPr lang="en-US" dirty="0"/>
              <a:t>stealing - resulting in obtaining </a:t>
            </a:r>
            <a:r>
              <a:rPr lang="en-US" dirty="0" smtClean="0"/>
              <a:t>                                           non-prescribed/inappropriate </a:t>
            </a:r>
            <a:r>
              <a:rPr lang="en-US" dirty="0"/>
              <a:t>diet, etc. </a:t>
            </a:r>
          </a:p>
          <a:p>
            <a:endParaRPr lang="en-US"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34654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Content Placeholder 8"/>
          <p:cNvSpPr txBox="1">
            <a:spLocks noGrp="1"/>
          </p:cNvSpPr>
          <p:nvPr>
            <p:ph idx="1"/>
          </p:nvPr>
        </p:nvSpPr>
        <p:spPr>
          <a:xfrm>
            <a:off x="603316" y="1998179"/>
            <a:ext cx="7886700" cy="1870769"/>
          </a:xfrm>
          <a:prstGeom prst="rect">
            <a:avLst/>
          </a:prstGeom>
          <a:noFill/>
        </p:spPr>
        <p:txBody>
          <a:bodyPr wrap="square" rtlCol="0">
            <a:spAutoFit/>
          </a:bodyPr>
          <a:lstStyle/>
          <a:p>
            <a:pPr marL="0" indent="0">
              <a:buNone/>
            </a:pPr>
            <a:r>
              <a:rPr lang="en-US" sz="2000" dirty="0" smtClean="0"/>
              <a:t>Some individuals feel embarrassment related to their eating. They may move away from others and/or want to eat meals alone or in bed. </a:t>
            </a:r>
            <a:r>
              <a:rPr lang="en-US" sz="2000" u="sng" dirty="0" smtClean="0"/>
              <a:t>Isolation increases risk for choking</a:t>
            </a:r>
            <a:r>
              <a:rPr lang="en-US" sz="2000" dirty="0" smtClean="0"/>
              <a:t>. Be alert to those individuals who may choose to leave the dining area, and check on them regularly to ensure they are not in need of assistance</a:t>
            </a:r>
            <a:r>
              <a:rPr lang="en-US" sz="2000" dirty="0" smtClean="0">
                <a:latin typeface="Arial" panose="020B0604020202020204" pitchFamily="34" charset="0"/>
                <a:cs typeface="Arial" panose="020B0604020202020204" pitchFamily="34" charset="0"/>
              </a:rPr>
              <a:t>. </a:t>
            </a:r>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685" y="3599078"/>
            <a:ext cx="3578563" cy="2386902"/>
          </a:xfrm>
          <a:prstGeom prst="rect">
            <a:avLst/>
          </a:prstGeom>
        </p:spPr>
      </p:pic>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6712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Content Placeholder 6"/>
          <p:cNvSpPr>
            <a:spLocks noGrp="1"/>
          </p:cNvSpPr>
          <p:nvPr>
            <p:ph idx="1"/>
          </p:nvPr>
        </p:nvSpPr>
        <p:spPr>
          <a:xfrm>
            <a:off x="636587" y="1843087"/>
            <a:ext cx="7886700" cy="4351338"/>
          </a:xfrm>
        </p:spPr>
        <p:txBody>
          <a:bodyPr>
            <a:normAutofit fontScale="62500" lnSpcReduction="20000"/>
          </a:bodyPr>
          <a:lstStyle/>
          <a:p>
            <a:pPr marL="0" indent="0">
              <a:buNone/>
            </a:pPr>
            <a:r>
              <a:rPr lang="en-US" sz="3600" dirty="0" smtClean="0">
                <a:latin typeface="+mn-lt"/>
              </a:rPr>
              <a:t>Learning Objectives for this training:</a:t>
            </a:r>
          </a:p>
          <a:p>
            <a:pPr marL="0" indent="0">
              <a:buNone/>
            </a:pPr>
            <a:endParaRPr lang="en-US" sz="3600" dirty="0" smtClean="0">
              <a:latin typeface="+mn-lt"/>
            </a:endParaRPr>
          </a:p>
          <a:p>
            <a:pPr>
              <a:buFont typeface="Arial" panose="020B0604020202020204" pitchFamily="34" charset="0"/>
              <a:buChar char="•"/>
            </a:pPr>
            <a:r>
              <a:rPr lang="en-US" sz="3600" dirty="0" smtClean="0">
                <a:latin typeface="+mn-lt"/>
              </a:rPr>
              <a:t>Define choking</a:t>
            </a:r>
            <a:endParaRPr lang="en-US" sz="3600" dirty="0">
              <a:latin typeface="+mn-lt"/>
            </a:endParaRPr>
          </a:p>
          <a:p>
            <a:pPr>
              <a:buFont typeface="Arial" panose="020B0604020202020204" pitchFamily="34" charset="0"/>
              <a:buChar char="•"/>
            </a:pPr>
            <a:r>
              <a:rPr lang="en-US" sz="3600" dirty="0" smtClean="0">
                <a:latin typeface="+mn-lt"/>
              </a:rPr>
              <a:t>Review signs and symptoms of choking</a:t>
            </a:r>
            <a:endParaRPr lang="en-US" sz="3600" dirty="0">
              <a:latin typeface="+mn-lt"/>
            </a:endParaRPr>
          </a:p>
          <a:p>
            <a:pPr>
              <a:buFont typeface="Arial" panose="020B0604020202020204" pitchFamily="34" charset="0"/>
              <a:buChar char="•"/>
            </a:pPr>
            <a:r>
              <a:rPr lang="en-US" sz="3600" dirty="0">
                <a:latin typeface="+mn-lt"/>
              </a:rPr>
              <a:t>Identify chronic conditions which increase </a:t>
            </a:r>
            <a:r>
              <a:rPr lang="en-US" sz="3600" dirty="0" smtClean="0">
                <a:latin typeface="+mn-lt"/>
              </a:rPr>
              <a:t>risk</a:t>
            </a:r>
            <a:endParaRPr lang="en-US" sz="3600" dirty="0">
              <a:latin typeface="+mn-lt"/>
            </a:endParaRPr>
          </a:p>
          <a:p>
            <a:pPr>
              <a:buFont typeface="Arial" panose="020B0604020202020204" pitchFamily="34" charset="0"/>
              <a:buChar char="•"/>
            </a:pPr>
            <a:r>
              <a:rPr lang="en-US" sz="3600" dirty="0">
                <a:latin typeface="+mn-lt"/>
              </a:rPr>
              <a:t>Identify foods known to increase risk of </a:t>
            </a:r>
            <a:r>
              <a:rPr lang="en-US" sz="3600" dirty="0" smtClean="0">
                <a:latin typeface="+mn-lt"/>
              </a:rPr>
              <a:t>choking</a:t>
            </a:r>
            <a:endParaRPr lang="en-US" sz="3600" dirty="0">
              <a:latin typeface="+mn-lt"/>
            </a:endParaRPr>
          </a:p>
          <a:p>
            <a:pPr>
              <a:buFont typeface="Arial" panose="020B0604020202020204" pitchFamily="34" charset="0"/>
              <a:buChar char="•"/>
            </a:pPr>
            <a:r>
              <a:rPr lang="en-US" sz="3600" dirty="0">
                <a:latin typeface="+mn-lt"/>
              </a:rPr>
              <a:t>Identify types of medications known to increase risk of </a:t>
            </a:r>
            <a:r>
              <a:rPr lang="en-US" sz="3600" dirty="0" smtClean="0">
                <a:latin typeface="+mn-lt"/>
              </a:rPr>
              <a:t>choking</a:t>
            </a:r>
            <a:endParaRPr lang="en-US" sz="3600" dirty="0">
              <a:latin typeface="+mn-lt"/>
            </a:endParaRPr>
          </a:p>
          <a:p>
            <a:pPr>
              <a:buFont typeface="Arial" panose="020B0604020202020204" pitchFamily="34" charset="0"/>
              <a:buChar char="•"/>
            </a:pPr>
            <a:r>
              <a:rPr lang="en-US" sz="3600" dirty="0">
                <a:latin typeface="+mn-lt"/>
              </a:rPr>
              <a:t>Identify signs and symptoms of someone who may be </a:t>
            </a:r>
            <a:r>
              <a:rPr lang="en-US" sz="3600" dirty="0" smtClean="0">
                <a:latin typeface="+mn-lt"/>
              </a:rPr>
              <a:t>choking</a:t>
            </a:r>
            <a:endParaRPr lang="en-US" sz="3600" dirty="0">
              <a:latin typeface="+mn-lt"/>
            </a:endParaRPr>
          </a:p>
          <a:p>
            <a:pPr>
              <a:buFont typeface="Arial" panose="020B0604020202020204" pitchFamily="34" charset="0"/>
              <a:buChar char="•"/>
            </a:pPr>
            <a:r>
              <a:rPr lang="en-US" sz="3600" dirty="0">
                <a:latin typeface="+mn-lt"/>
              </a:rPr>
              <a:t>Identify health care professional who is able to assess </a:t>
            </a:r>
            <a:r>
              <a:rPr lang="en-US" sz="3600" dirty="0" smtClean="0">
                <a:latin typeface="+mn-lt"/>
              </a:rPr>
              <a:t>swallowing</a:t>
            </a:r>
            <a:endParaRPr lang="en-US" sz="3600" dirty="0">
              <a:latin typeface="+mn-lt"/>
            </a:endParaRPr>
          </a:p>
          <a:p>
            <a:pPr>
              <a:buFont typeface="Arial" panose="020B0604020202020204" pitchFamily="34" charset="0"/>
              <a:buChar char="•"/>
            </a:pPr>
            <a:r>
              <a:rPr lang="en-US" sz="3600" dirty="0">
                <a:latin typeface="+mn-lt"/>
              </a:rPr>
              <a:t>Identify behaviors that may increase risk of </a:t>
            </a:r>
            <a:r>
              <a:rPr lang="en-US" sz="3600" dirty="0" smtClean="0">
                <a:latin typeface="+mn-lt"/>
              </a:rPr>
              <a:t>choking</a:t>
            </a:r>
            <a:endParaRPr lang="en-US" sz="3600" dirty="0">
              <a:latin typeface="+mn-lt"/>
            </a:endParaRPr>
          </a:p>
          <a:p>
            <a:pPr>
              <a:buFont typeface="Arial" panose="020B0604020202020204" pitchFamily="34" charset="0"/>
              <a:buChar char="•"/>
            </a:pPr>
            <a:r>
              <a:rPr lang="en-US" sz="3600" dirty="0">
                <a:latin typeface="+mn-lt"/>
              </a:rPr>
              <a:t>Identify steps which can be taken to prepare for a choking </a:t>
            </a:r>
            <a:r>
              <a:rPr lang="en-US" sz="3600" dirty="0" smtClean="0">
                <a:latin typeface="+mn-lt"/>
              </a:rPr>
              <a:t>emergency</a:t>
            </a:r>
            <a:endParaRPr lang="en-US" sz="3600" dirty="0">
              <a:latin typeface="+mn-lt"/>
            </a:endParaRPr>
          </a:p>
          <a:p>
            <a:pPr marL="0" indent="0">
              <a:buNone/>
            </a:pPr>
            <a:endParaRPr lang="en-US" sz="3600" dirty="0">
              <a:latin typeface="+mn-lt"/>
            </a:endParaRPr>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67534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Rectangle 10"/>
          <p:cNvSpPr/>
          <p:nvPr/>
        </p:nvSpPr>
        <p:spPr>
          <a:xfrm>
            <a:off x="612774" y="1222872"/>
            <a:ext cx="7902576" cy="523220"/>
          </a:xfrm>
          <a:prstGeom prst="rect">
            <a:avLst/>
          </a:prstGeom>
        </p:spPr>
        <p:txBody>
          <a:bodyPr wrap="square">
            <a:spAutoFit/>
          </a:bodyPr>
          <a:lstStyle/>
          <a:p>
            <a:r>
              <a:rPr lang="en-US" sz="2800" dirty="0"/>
              <a:t>Eating Behaviors </a:t>
            </a:r>
            <a:r>
              <a:rPr lang="en-US" sz="2800" dirty="0" smtClean="0"/>
              <a:t>May Increase </a:t>
            </a:r>
            <a:r>
              <a:rPr lang="en-US" sz="2800" dirty="0"/>
              <a:t>Choking Risk</a:t>
            </a:r>
          </a:p>
        </p:txBody>
      </p:sp>
      <p:sp>
        <p:nvSpPr>
          <p:cNvPr id="12" name="Content Placeholder 2"/>
          <p:cNvSpPr>
            <a:spLocks noGrp="1"/>
          </p:cNvSpPr>
          <p:nvPr>
            <p:ph idx="1"/>
          </p:nvPr>
        </p:nvSpPr>
        <p:spPr>
          <a:xfrm>
            <a:off x="612774" y="2007703"/>
            <a:ext cx="8071200" cy="3920131"/>
          </a:xfrm>
        </p:spPr>
        <p:txBody>
          <a:bodyPr>
            <a:normAutofit fontScale="92500"/>
          </a:bodyPr>
          <a:lstStyle/>
          <a:p>
            <a:pPr algn="just">
              <a:lnSpc>
                <a:spcPct val="128000"/>
              </a:lnSpc>
              <a:spcBef>
                <a:spcPts val="600"/>
              </a:spcBef>
              <a:buFont typeface="Arial" panose="020B0604020202020204" pitchFamily="34" charset="0"/>
              <a:buChar char="•"/>
            </a:pPr>
            <a:r>
              <a:rPr lang="en-US" sz="2300" dirty="0" smtClean="0"/>
              <a:t>Learn about high </a:t>
            </a:r>
            <a:r>
              <a:rPr lang="en-US" sz="2300" dirty="0"/>
              <a:t>risk eating habits (stuffing food, isolation, etc</a:t>
            </a:r>
            <a:r>
              <a:rPr lang="en-US" sz="2300" dirty="0" smtClean="0"/>
              <a:t>.) and make sure all staff members are aware of what to watch for.</a:t>
            </a:r>
          </a:p>
          <a:p>
            <a:pPr algn="just">
              <a:lnSpc>
                <a:spcPct val="128000"/>
              </a:lnSpc>
              <a:spcBef>
                <a:spcPts val="600"/>
              </a:spcBef>
              <a:buFont typeface="Arial" panose="020B0604020202020204" pitchFamily="34" charset="0"/>
              <a:buChar char="•"/>
            </a:pPr>
            <a:endParaRPr lang="en-US" sz="1100" dirty="0" smtClean="0"/>
          </a:p>
          <a:p>
            <a:pPr algn="just">
              <a:lnSpc>
                <a:spcPct val="128000"/>
              </a:lnSpc>
              <a:spcBef>
                <a:spcPts val="600"/>
              </a:spcBef>
              <a:buFont typeface="Arial" panose="020B0604020202020204" pitchFamily="34" charset="0"/>
              <a:buChar char="•"/>
            </a:pPr>
            <a:r>
              <a:rPr lang="en-US" sz="2300" dirty="0" smtClean="0"/>
              <a:t>If </a:t>
            </a:r>
            <a:r>
              <a:rPr lang="en-US" sz="2300" dirty="0"/>
              <a:t>high risk eating behaviors are </a:t>
            </a:r>
            <a:r>
              <a:rPr lang="en-US" sz="2300" dirty="0" smtClean="0"/>
              <a:t>observed, instruct staff to notify their </a:t>
            </a:r>
            <a:r>
              <a:rPr lang="en-US" sz="2300" dirty="0"/>
              <a:t>direct supervisor </a:t>
            </a:r>
            <a:r>
              <a:rPr lang="en-US" sz="2300" dirty="0" smtClean="0"/>
              <a:t>immediately and document the incident. </a:t>
            </a:r>
          </a:p>
          <a:p>
            <a:pPr algn="just">
              <a:lnSpc>
                <a:spcPct val="128000"/>
              </a:lnSpc>
              <a:spcBef>
                <a:spcPts val="600"/>
              </a:spcBef>
              <a:buFont typeface="Arial" panose="020B0604020202020204" pitchFamily="34" charset="0"/>
              <a:buChar char="•"/>
            </a:pPr>
            <a:endParaRPr lang="en-US" sz="1100" dirty="0"/>
          </a:p>
          <a:p>
            <a:pPr algn="just">
              <a:lnSpc>
                <a:spcPct val="128000"/>
              </a:lnSpc>
              <a:spcBef>
                <a:spcPts val="600"/>
              </a:spcBef>
              <a:buFont typeface="Arial" panose="020B0604020202020204" pitchFamily="34" charset="0"/>
              <a:buChar char="•"/>
            </a:pPr>
            <a:r>
              <a:rPr lang="en-US" sz="2300" dirty="0"/>
              <a:t>The individual’s PCP should </a:t>
            </a:r>
            <a:r>
              <a:rPr lang="en-US" sz="2300" dirty="0" smtClean="0"/>
              <a:t>be </a:t>
            </a:r>
            <a:r>
              <a:rPr lang="en-US" sz="2300" dirty="0"/>
              <a:t>notified </a:t>
            </a:r>
            <a:r>
              <a:rPr lang="en-US" sz="2300" dirty="0" smtClean="0"/>
              <a:t>as soon as possible, if any high </a:t>
            </a:r>
            <a:r>
              <a:rPr lang="en-US" sz="2300" dirty="0"/>
              <a:t>risk eating </a:t>
            </a:r>
            <a:r>
              <a:rPr lang="en-US" sz="2300" dirty="0" smtClean="0"/>
              <a:t>behaviors are observed.</a:t>
            </a:r>
          </a:p>
          <a:p>
            <a:pPr marL="0" indent="0" algn="just">
              <a:lnSpc>
                <a:spcPct val="128000"/>
              </a:lnSpc>
              <a:spcBef>
                <a:spcPts val="600"/>
              </a:spcBef>
              <a:buNone/>
            </a:pPr>
            <a:endParaRPr lang="en-US" sz="2300" dirty="0"/>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48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TextBox 8"/>
          <p:cNvSpPr txBox="1"/>
          <p:nvPr/>
        </p:nvSpPr>
        <p:spPr>
          <a:xfrm>
            <a:off x="620711" y="1837133"/>
            <a:ext cx="8390731" cy="1904624"/>
          </a:xfrm>
          <a:prstGeom prst="rect">
            <a:avLst/>
          </a:prstGeom>
          <a:noFill/>
        </p:spPr>
        <p:txBody>
          <a:bodyPr wrap="square" rtlCol="0">
            <a:spAutoFit/>
          </a:bodyPr>
          <a:lstStyle/>
          <a:p>
            <a:pPr algn="just">
              <a:lnSpc>
                <a:spcPct val="128000"/>
              </a:lnSpc>
              <a:spcBef>
                <a:spcPts val="600"/>
              </a:spcBef>
            </a:pPr>
            <a:r>
              <a:rPr lang="en-US" sz="2300" dirty="0">
                <a:latin typeface="Arial" panose="020B0604020202020204" pitchFamily="34" charset="0"/>
                <a:cs typeface="Arial" panose="020B0604020202020204" pitchFamily="34" charset="0"/>
              </a:rPr>
              <a:t>If a choking incident is related to the </a:t>
            </a:r>
            <a:r>
              <a:rPr lang="en-US" sz="2300" u="sng" dirty="0">
                <a:latin typeface="Arial" panose="020B0604020202020204" pitchFamily="34" charset="0"/>
                <a:cs typeface="Arial" panose="020B0604020202020204" pitchFamily="34" charset="0"/>
              </a:rPr>
              <a:t>individual’s high risk eating </a:t>
            </a:r>
            <a:r>
              <a:rPr lang="en-US" sz="2300" u="sng" dirty="0" smtClean="0">
                <a:latin typeface="Arial" panose="020B0604020202020204" pitchFamily="34" charset="0"/>
                <a:cs typeface="Arial" panose="020B0604020202020204" pitchFamily="34" charset="0"/>
              </a:rPr>
              <a:t>behaviors,</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 referral to </a:t>
            </a:r>
            <a:r>
              <a:rPr lang="en-US" sz="2300" dirty="0" smtClean="0">
                <a:latin typeface="Arial" panose="020B0604020202020204" pitchFamily="34" charset="0"/>
                <a:cs typeface="Arial" panose="020B0604020202020204" pitchFamily="34" charset="0"/>
              </a:rPr>
              <a:t>a behavior specialist, </a:t>
            </a:r>
            <a:r>
              <a:rPr lang="en-US" sz="2300" dirty="0">
                <a:latin typeface="Arial" panose="020B0604020202020204" pitchFamily="34" charset="0"/>
                <a:cs typeface="Arial" panose="020B0604020202020204" pitchFamily="34" charset="0"/>
              </a:rPr>
              <a:t>such as a Board Certified Behavior Analyst (BCBA</a:t>
            </a:r>
            <a:r>
              <a:rPr lang="en-US" sz="2300" dirty="0" smtClean="0">
                <a:latin typeface="Arial" panose="020B0604020202020204" pitchFamily="34" charset="0"/>
                <a:cs typeface="Arial" panose="020B0604020202020204" pitchFamily="34" charset="0"/>
              </a:rPr>
              <a:t>) or Positive Behavioral Supports Facilitator (PBSF) </a:t>
            </a:r>
            <a:r>
              <a:rPr lang="en-US" sz="2300" dirty="0">
                <a:latin typeface="Arial" panose="020B0604020202020204" pitchFamily="34" charset="0"/>
                <a:cs typeface="Arial" panose="020B0604020202020204" pitchFamily="34" charset="0"/>
              </a:rPr>
              <a:t>may be needed.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608" y="3633935"/>
            <a:ext cx="2985625" cy="1994397"/>
          </a:xfrm>
          <a:prstGeom prst="rect">
            <a:avLst/>
          </a:prstGeom>
        </p:spPr>
      </p:pic>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57124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Content Placeholder 2"/>
          <p:cNvSpPr>
            <a:spLocks noGrp="1"/>
          </p:cNvSpPr>
          <p:nvPr>
            <p:ph idx="1"/>
          </p:nvPr>
        </p:nvSpPr>
        <p:spPr>
          <a:xfrm>
            <a:off x="311330" y="1958008"/>
            <a:ext cx="8369643" cy="4899991"/>
          </a:xfrm>
        </p:spPr>
        <p:txBody>
          <a:bodyPr>
            <a:noAutofit/>
          </a:bodyPr>
          <a:lstStyle/>
          <a:p>
            <a:pPr marL="228600" indent="-228600" algn="just">
              <a:lnSpc>
                <a:spcPct val="105000"/>
              </a:lnSpc>
              <a:spcBef>
                <a:spcPts val="1200"/>
              </a:spcBef>
            </a:pPr>
            <a:r>
              <a:rPr lang="en-US" sz="2000" dirty="0"/>
              <a:t>All those </a:t>
            </a:r>
            <a:r>
              <a:rPr lang="en-US" sz="2000" dirty="0" smtClean="0"/>
              <a:t>at </a:t>
            </a:r>
            <a:r>
              <a:rPr lang="en-US" sz="2000" dirty="0"/>
              <a:t>an increased risk for </a:t>
            </a:r>
            <a:r>
              <a:rPr lang="en-US" sz="2000" dirty="0" smtClean="0"/>
              <a:t>choking and/or aspiration for any condition mentioned on the previous slides (or any other which puts them at higher risk), should </a:t>
            </a:r>
            <a:r>
              <a:rPr lang="en-US" sz="2000" dirty="0"/>
              <a:t>be evaluated by a </a:t>
            </a:r>
            <a:r>
              <a:rPr lang="en-US" sz="2000" dirty="0" smtClean="0"/>
              <a:t>healthcare professional </a:t>
            </a:r>
            <a:r>
              <a:rPr lang="en-US" sz="2000" u="sng" dirty="0" smtClean="0"/>
              <a:t>as soon as possible</a:t>
            </a:r>
            <a:r>
              <a:rPr lang="en-US" sz="2000" dirty="0" smtClean="0"/>
              <a:t>. </a:t>
            </a:r>
          </a:p>
          <a:p>
            <a:pPr marL="228600" indent="-228600" algn="just">
              <a:lnSpc>
                <a:spcPct val="105000"/>
              </a:lnSpc>
              <a:spcBef>
                <a:spcPts val="1200"/>
              </a:spcBef>
            </a:pPr>
            <a:r>
              <a:rPr lang="en-US" sz="2000" dirty="0" smtClean="0"/>
              <a:t>Schedule an appointment with </a:t>
            </a:r>
            <a:r>
              <a:rPr lang="en-US" sz="2000" u="sng" dirty="0"/>
              <a:t>the individual’s </a:t>
            </a:r>
            <a:r>
              <a:rPr lang="en-US" sz="2000" u="sng" dirty="0" smtClean="0"/>
              <a:t>primary care physician (PCP) </a:t>
            </a:r>
            <a:r>
              <a:rPr lang="en-US" sz="2000" u="sng" dirty="0"/>
              <a:t>at your earliest convenience</a:t>
            </a:r>
            <a:r>
              <a:rPr lang="en-US" sz="2000" dirty="0"/>
              <a:t> for a referral </a:t>
            </a:r>
            <a:r>
              <a:rPr lang="en-US" sz="2000" dirty="0" smtClean="0"/>
              <a:t>to </a:t>
            </a:r>
            <a:r>
              <a:rPr lang="en-US" sz="2000" dirty="0"/>
              <a:t>the appropriate </a:t>
            </a:r>
            <a:r>
              <a:rPr lang="en-US" sz="2000" dirty="0" smtClean="0"/>
              <a:t>specialist for an assessment. (Be sure to get a script for the assessment from the individual’s PCP.)</a:t>
            </a:r>
          </a:p>
          <a:p>
            <a:pPr marL="228600" indent="-228600" algn="just">
              <a:lnSpc>
                <a:spcPct val="105000"/>
              </a:lnSpc>
              <a:spcBef>
                <a:spcPts val="1200"/>
              </a:spcBef>
            </a:pPr>
            <a:r>
              <a:rPr lang="en-US" sz="2000" dirty="0" smtClean="0"/>
              <a:t>The </a:t>
            </a:r>
            <a:r>
              <a:rPr lang="en-US" sz="2000" dirty="0"/>
              <a:t>individual’s PCP will know which specialist </a:t>
            </a:r>
            <a:r>
              <a:rPr lang="en-US" sz="2000" dirty="0" smtClean="0"/>
              <a:t>to best assess </a:t>
            </a:r>
            <a:r>
              <a:rPr lang="en-US" sz="2000" dirty="0"/>
              <a:t>the individual’s particular condition </a:t>
            </a:r>
            <a:r>
              <a:rPr lang="en-US" sz="2000" dirty="0" smtClean="0"/>
              <a:t>and or </a:t>
            </a:r>
            <a:r>
              <a:rPr lang="en-US" sz="2000" dirty="0"/>
              <a:t>their choking risk</a:t>
            </a:r>
            <a:r>
              <a:rPr lang="en-US" sz="2000" dirty="0" smtClean="0"/>
              <a:t>.</a:t>
            </a:r>
          </a:p>
        </p:txBody>
      </p:sp>
      <p:sp>
        <p:nvSpPr>
          <p:cNvPr id="12" name="Rectangle 11"/>
          <p:cNvSpPr/>
          <p:nvPr/>
        </p:nvSpPr>
        <p:spPr>
          <a:xfrm>
            <a:off x="620711" y="1187612"/>
            <a:ext cx="2444836" cy="461665"/>
          </a:xfrm>
          <a:prstGeom prst="rect">
            <a:avLst/>
          </a:prstGeom>
        </p:spPr>
        <p:txBody>
          <a:bodyPr wrap="none">
            <a:spAutoFit/>
          </a:bodyPr>
          <a:lstStyle/>
          <a:p>
            <a:r>
              <a:rPr lang="en-US" sz="2400" dirty="0" smtClean="0"/>
              <a:t>Where to get help</a:t>
            </a:r>
            <a:endParaRPr lang="en-US" sz="2400" dirty="0"/>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47177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2444836" cy="461665"/>
          </a:xfrm>
          <a:prstGeom prst="rect">
            <a:avLst/>
          </a:prstGeom>
        </p:spPr>
        <p:txBody>
          <a:bodyPr wrap="none">
            <a:spAutoFit/>
          </a:bodyPr>
          <a:lstStyle/>
          <a:p>
            <a:r>
              <a:rPr lang="en-US" sz="2400" dirty="0" smtClean="0"/>
              <a:t>Where to get help</a:t>
            </a:r>
            <a:endParaRPr lang="en-US" sz="2400" dirty="0"/>
          </a:p>
        </p:txBody>
      </p:sp>
      <p:sp>
        <p:nvSpPr>
          <p:cNvPr id="9" name="Content Placeholder 2"/>
          <p:cNvSpPr>
            <a:spLocks noGrp="1"/>
          </p:cNvSpPr>
          <p:nvPr>
            <p:ph idx="1"/>
          </p:nvPr>
        </p:nvSpPr>
        <p:spPr>
          <a:xfrm>
            <a:off x="620711" y="1867441"/>
            <a:ext cx="8136109" cy="4183780"/>
          </a:xfrm>
        </p:spPr>
        <p:txBody>
          <a:bodyPr>
            <a:normAutofit/>
          </a:bodyPr>
          <a:lstStyle/>
          <a:p>
            <a:pPr marL="0" indent="0" algn="just">
              <a:lnSpc>
                <a:spcPct val="105000"/>
              </a:lnSpc>
              <a:spcBef>
                <a:spcPts val="1200"/>
              </a:spcBef>
              <a:buNone/>
            </a:pPr>
            <a:r>
              <a:rPr lang="en-US" sz="2000" dirty="0" smtClean="0"/>
              <a:t>Healthcare </a:t>
            </a:r>
            <a:r>
              <a:rPr lang="en-US" sz="2000" dirty="0"/>
              <a:t>professionals who can assess issues with choking </a:t>
            </a:r>
            <a:r>
              <a:rPr lang="en-US" sz="2000" dirty="0" smtClean="0"/>
              <a:t>and or </a:t>
            </a:r>
            <a:r>
              <a:rPr lang="en-US" sz="2000" dirty="0"/>
              <a:t>swallowing are:  </a:t>
            </a:r>
            <a:endParaRPr lang="en-US" sz="2000" dirty="0" smtClean="0"/>
          </a:p>
          <a:p>
            <a:pPr marL="0" indent="0" algn="just">
              <a:lnSpc>
                <a:spcPct val="105000"/>
              </a:lnSpc>
              <a:spcBef>
                <a:spcPts val="1200"/>
              </a:spcBef>
              <a:buNone/>
            </a:pPr>
            <a:endParaRPr lang="en-US" sz="2000" dirty="0" smtClean="0"/>
          </a:p>
          <a:p>
            <a:pPr marL="457200" lvl="1" indent="-228600" algn="just">
              <a:lnSpc>
                <a:spcPct val="105000"/>
              </a:lnSpc>
              <a:spcBef>
                <a:spcPts val="600"/>
              </a:spcBef>
            </a:pPr>
            <a:r>
              <a:rPr lang="en-US" sz="2000" dirty="0" smtClean="0"/>
              <a:t>Speech </a:t>
            </a:r>
            <a:r>
              <a:rPr lang="en-US" sz="2000" dirty="0"/>
              <a:t>Language Pathologists (SLPs</a:t>
            </a:r>
            <a:r>
              <a:rPr lang="en-US" sz="2000" dirty="0" smtClean="0"/>
              <a:t>).</a:t>
            </a:r>
          </a:p>
          <a:p>
            <a:pPr marL="228600" lvl="1" indent="0" algn="just">
              <a:lnSpc>
                <a:spcPct val="105000"/>
              </a:lnSpc>
              <a:spcBef>
                <a:spcPts val="600"/>
              </a:spcBef>
              <a:buNone/>
            </a:pPr>
            <a:endParaRPr lang="en-US" sz="2000" dirty="0" smtClean="0"/>
          </a:p>
          <a:p>
            <a:pPr marL="457200" lvl="1" indent="-228600" algn="just">
              <a:lnSpc>
                <a:spcPct val="105000"/>
              </a:lnSpc>
              <a:spcBef>
                <a:spcPts val="600"/>
              </a:spcBef>
            </a:pPr>
            <a:r>
              <a:rPr lang="en-US" sz="2000" dirty="0" smtClean="0"/>
              <a:t>Otolaryngologists (aka Ear</a:t>
            </a:r>
            <a:r>
              <a:rPr lang="en-US" sz="2000" dirty="0"/>
              <a:t>, </a:t>
            </a:r>
            <a:r>
              <a:rPr lang="en-US" sz="2000" dirty="0" smtClean="0"/>
              <a:t>Nose &amp; Throat Doctor or ENT). </a:t>
            </a:r>
          </a:p>
          <a:p>
            <a:pPr marL="228600" lvl="1" indent="0" algn="just">
              <a:lnSpc>
                <a:spcPct val="105000"/>
              </a:lnSpc>
              <a:spcBef>
                <a:spcPts val="600"/>
              </a:spcBef>
              <a:buNone/>
            </a:pPr>
            <a:endParaRPr lang="en-US" sz="2000" dirty="0" smtClean="0"/>
          </a:p>
          <a:p>
            <a:pPr marL="457200" lvl="1" indent="-228600" algn="just">
              <a:lnSpc>
                <a:spcPct val="105000"/>
              </a:lnSpc>
              <a:spcBef>
                <a:spcPts val="600"/>
              </a:spcBef>
            </a:pPr>
            <a:r>
              <a:rPr lang="en-US" sz="2000" dirty="0" smtClean="0"/>
              <a:t>Gastroenterologists (they specialize </a:t>
            </a:r>
            <a:r>
              <a:rPr lang="en-US" sz="2000" dirty="0"/>
              <a:t>in conditions affecting the entire digestive </a:t>
            </a:r>
            <a:r>
              <a:rPr lang="en-US" sz="2000" dirty="0" smtClean="0"/>
              <a:t>system). </a:t>
            </a:r>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78921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Content Placeholder 2"/>
          <p:cNvSpPr>
            <a:spLocks noGrp="1"/>
          </p:cNvSpPr>
          <p:nvPr>
            <p:ph idx="1"/>
          </p:nvPr>
        </p:nvSpPr>
        <p:spPr>
          <a:xfrm>
            <a:off x="334963" y="1771924"/>
            <a:ext cx="8474071" cy="1859004"/>
          </a:xfrm>
        </p:spPr>
        <p:txBody>
          <a:bodyPr>
            <a:normAutofit fontScale="92500"/>
          </a:bodyPr>
          <a:lstStyle/>
          <a:p>
            <a:pPr algn="just">
              <a:lnSpc>
                <a:spcPct val="114000"/>
              </a:lnSpc>
              <a:spcBef>
                <a:spcPts val="600"/>
              </a:spcBef>
            </a:pPr>
            <a:r>
              <a:rPr lang="en-US" dirty="0" smtClean="0"/>
              <a:t>Maintaining a neutral head position allows the airway to remain closed while swallowing.  While assisting an individual </a:t>
            </a:r>
            <a:r>
              <a:rPr lang="en-US" dirty="0"/>
              <a:t>to </a:t>
            </a:r>
            <a:r>
              <a:rPr lang="en-US" dirty="0" smtClean="0"/>
              <a:t>drink or eat, hold cups and utensils level </a:t>
            </a:r>
            <a:r>
              <a:rPr lang="en-US" dirty="0"/>
              <a:t>with </a:t>
            </a:r>
            <a:r>
              <a:rPr lang="en-US" dirty="0" smtClean="0"/>
              <a:t>the individual’s </a:t>
            </a:r>
            <a:r>
              <a:rPr lang="en-US" dirty="0"/>
              <a:t>mouth. </a:t>
            </a:r>
            <a:endParaRPr lang="en-US" dirty="0" smtClean="0"/>
          </a:p>
          <a:p>
            <a:pPr algn="just">
              <a:lnSpc>
                <a:spcPct val="114000"/>
              </a:lnSpc>
              <a:spcBef>
                <a:spcPts val="600"/>
              </a:spcBef>
            </a:pPr>
            <a:r>
              <a:rPr lang="en-US" dirty="0" smtClean="0"/>
              <a:t>Holding </a:t>
            </a:r>
            <a:r>
              <a:rPr lang="en-US" dirty="0"/>
              <a:t>a cup too high </a:t>
            </a:r>
            <a:r>
              <a:rPr lang="en-US" dirty="0" smtClean="0"/>
              <a:t>will cause </a:t>
            </a:r>
            <a:r>
              <a:rPr lang="en-US" dirty="0"/>
              <a:t>flexion </a:t>
            </a:r>
            <a:r>
              <a:rPr lang="en-US" dirty="0" smtClean="0"/>
              <a:t>of the neck, which </a:t>
            </a:r>
            <a:r>
              <a:rPr lang="en-US" dirty="0"/>
              <a:t>opens the </a:t>
            </a:r>
            <a:r>
              <a:rPr lang="en-US" dirty="0" smtClean="0"/>
              <a:t>airway putting an individual </a:t>
            </a:r>
            <a:r>
              <a:rPr lang="en-US" dirty="0"/>
              <a:t>at greater risk of choking and aspiration.</a:t>
            </a:r>
          </a:p>
          <a:p>
            <a:endParaRPr lang="en-US" dirty="0"/>
          </a:p>
        </p:txBody>
      </p:sp>
      <p:grpSp>
        <p:nvGrpSpPr>
          <p:cNvPr id="11" name="Group 10"/>
          <p:cNvGrpSpPr/>
          <p:nvPr/>
        </p:nvGrpSpPr>
        <p:grpSpPr>
          <a:xfrm>
            <a:off x="628649" y="3774132"/>
            <a:ext cx="3440678" cy="2469803"/>
            <a:chOff x="0" y="0"/>
            <a:chExt cx="2025650" cy="1606550"/>
          </a:xfrm>
        </p:grpSpPr>
        <p:grpSp>
          <p:nvGrpSpPr>
            <p:cNvPr id="13" name="Group 12"/>
            <p:cNvGrpSpPr/>
            <p:nvPr/>
          </p:nvGrpSpPr>
          <p:grpSpPr>
            <a:xfrm>
              <a:off x="0" y="0"/>
              <a:ext cx="2025650" cy="1606550"/>
              <a:chOff x="0" y="0"/>
              <a:chExt cx="2025650" cy="1606550"/>
            </a:xfrm>
          </p:grpSpPr>
          <p:pic>
            <p:nvPicPr>
              <p:cNvPr id="15" name="Picture 14" descr="C:\Users\dha92624\Documents\Neutral head position.jpg"/>
              <p:cNvPicPr>
                <a:picLocks noChangeAspect="1"/>
              </p:cNvPicPr>
              <p:nvPr/>
            </p:nvPicPr>
            <p:blipFill rotWithShape="1">
              <a:blip r:embed="rId3" cstate="print">
                <a:extLst>
                  <a:ext uri="{28A0092B-C50C-407E-A947-70E740481C1C}">
                    <a14:useLocalDpi xmlns:a14="http://schemas.microsoft.com/office/drawing/2010/main" val="0"/>
                  </a:ext>
                </a:extLst>
              </a:blip>
              <a:srcRect l="52388" t="20613" r="27451" b="24180"/>
              <a:stretch/>
            </p:blipFill>
            <p:spPr bwMode="auto">
              <a:xfrm rot="5400000">
                <a:off x="38100" y="-38100"/>
                <a:ext cx="1354455" cy="1430655"/>
              </a:xfrm>
              <a:prstGeom prst="rect">
                <a:avLst/>
              </a:prstGeom>
              <a:ln w="12700" cap="sq"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16" name="Text Box 196"/>
              <p:cNvSpPr txBox="1"/>
              <p:nvPr/>
            </p:nvSpPr>
            <p:spPr>
              <a:xfrm>
                <a:off x="0" y="1327150"/>
                <a:ext cx="2025650" cy="279400"/>
              </a:xfrm>
              <a:prstGeom prst="rect">
                <a:avLst/>
              </a:prstGeom>
              <a:solidFill>
                <a:schemeClr val="lt1"/>
              </a:solidFill>
              <a:ln w="12700">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50" dirty="0">
                    <a:effectLst/>
                    <a:latin typeface="Arial" panose="020B0604020202020204" pitchFamily="34" charset="0"/>
                    <a:ea typeface="Calibri" panose="020F0502020204030204" pitchFamily="34" charset="0"/>
                    <a:cs typeface="Times New Roman" panose="02020603050405020304" pitchFamily="18" charset="0"/>
                  </a:rPr>
                  <a:t>Neutral head position</a:t>
                </a:r>
                <a:endParaRPr lang="en-US" sz="16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6323">
                <a:off x="1270000" y="622300"/>
                <a:ext cx="561340" cy="664210"/>
              </a:xfrm>
              <a:prstGeom prst="rect">
                <a:avLst/>
              </a:prstGeom>
            </p:spPr>
          </p:pic>
        </p:grpSp>
        <p:sp>
          <p:nvSpPr>
            <p:cNvPr id="14" name="Rectangle 13"/>
            <p:cNvSpPr/>
            <p:nvPr/>
          </p:nvSpPr>
          <p:spPr>
            <a:xfrm>
              <a:off x="0" y="0"/>
              <a:ext cx="2025650" cy="1327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8" name="Group 17"/>
          <p:cNvGrpSpPr/>
          <p:nvPr/>
        </p:nvGrpSpPr>
        <p:grpSpPr>
          <a:xfrm>
            <a:off x="4071144" y="3774134"/>
            <a:ext cx="4327399" cy="2469801"/>
            <a:chOff x="0" y="0"/>
            <a:chExt cx="3023870" cy="1598930"/>
          </a:xfrm>
        </p:grpSpPr>
        <p:grpSp>
          <p:nvGrpSpPr>
            <p:cNvPr id="19" name="Group 18"/>
            <p:cNvGrpSpPr/>
            <p:nvPr/>
          </p:nvGrpSpPr>
          <p:grpSpPr>
            <a:xfrm>
              <a:off x="0" y="0"/>
              <a:ext cx="3023870" cy="1598930"/>
              <a:chOff x="0" y="0"/>
              <a:chExt cx="3023870" cy="1598930"/>
            </a:xfrm>
          </p:grpSpPr>
          <p:pic>
            <p:nvPicPr>
              <p:cNvPr id="21" name="Picture 20" descr="C:\Users\dha92624\Documents\Neutral head position.jpg"/>
              <p:cNvPicPr>
                <a:picLocks noChangeAspect="1"/>
              </p:cNvPicPr>
              <p:nvPr/>
            </p:nvPicPr>
            <p:blipFill rotWithShape="1">
              <a:blip r:embed="rId5">
                <a:extLst>
                  <a:ext uri="{28A0092B-C50C-407E-A947-70E740481C1C}">
                    <a14:useLocalDpi xmlns:a14="http://schemas.microsoft.com/office/drawing/2010/main" val="0"/>
                  </a:ext>
                </a:extLst>
              </a:blip>
              <a:srcRect l="78285" t="15639" r="-18" b="24831"/>
              <a:stretch/>
            </p:blipFill>
            <p:spPr bwMode="auto">
              <a:xfrm rot="5400000">
                <a:off x="64770" y="-64770"/>
                <a:ext cx="1360805" cy="1490345"/>
              </a:xfrm>
              <a:prstGeom prst="rect">
                <a:avLst/>
              </a:prstGeom>
              <a:ln>
                <a:noFill/>
              </a:ln>
              <a:effectLst/>
              <a:extLst>
                <a:ext uri="{53640926-AAD7-44D8-BBD7-CCE9431645EC}">
                  <a14:shadowObscured xmlns:a14="http://schemas.microsoft.com/office/drawing/2010/main"/>
                </a:ext>
              </a:extLst>
            </p:spPr>
          </p:pic>
          <p:sp>
            <p:nvSpPr>
              <p:cNvPr id="22" name="Text Box 198"/>
              <p:cNvSpPr txBox="1"/>
              <p:nvPr/>
            </p:nvSpPr>
            <p:spPr>
              <a:xfrm>
                <a:off x="1270" y="1319530"/>
                <a:ext cx="3022600" cy="27940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50" dirty="0">
                    <a:effectLst/>
                    <a:latin typeface="Arial" panose="020B0604020202020204" pitchFamily="34" charset="0"/>
                    <a:ea typeface="Calibri" panose="020F0502020204030204" pitchFamily="34" charset="0"/>
                    <a:cs typeface="Times New Roman" panose="02020603050405020304" pitchFamily="18" charset="0"/>
                  </a:rPr>
                  <a:t>Extended head position (15 degrees of extension)</a:t>
                </a:r>
                <a:endParaRPr lang="en-US" sz="16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37170">
                <a:off x="1430020" y="271780"/>
                <a:ext cx="577215" cy="683260"/>
              </a:xfrm>
              <a:prstGeom prst="rect">
                <a:avLst/>
              </a:prstGeom>
            </p:spPr>
          </p:pic>
        </p:grpSp>
        <p:sp>
          <p:nvSpPr>
            <p:cNvPr id="20" name="Rectangle 19"/>
            <p:cNvSpPr/>
            <p:nvPr/>
          </p:nvSpPr>
          <p:spPr>
            <a:xfrm>
              <a:off x="0" y="0"/>
              <a:ext cx="3022600" cy="1319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4" name="Rectangle 23"/>
          <p:cNvSpPr/>
          <p:nvPr/>
        </p:nvSpPr>
        <p:spPr>
          <a:xfrm>
            <a:off x="620711" y="1187612"/>
            <a:ext cx="4781181" cy="461665"/>
          </a:xfrm>
          <a:prstGeom prst="rect">
            <a:avLst/>
          </a:prstGeom>
        </p:spPr>
        <p:txBody>
          <a:bodyPr wrap="none">
            <a:spAutoFit/>
          </a:bodyPr>
          <a:lstStyle/>
          <a:p>
            <a:r>
              <a:rPr lang="en-US" sz="2400" dirty="0" smtClean="0"/>
              <a:t>Healthcare professionals may advise </a:t>
            </a:r>
            <a:endParaRPr lang="en-US" sz="2400" dirty="0"/>
          </a:p>
        </p:txBody>
      </p:sp>
      <p:sp>
        <p:nvSpPr>
          <p:cNvPr id="26"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59928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4781181" cy="461665"/>
          </a:xfrm>
          <a:prstGeom prst="rect">
            <a:avLst/>
          </a:prstGeom>
        </p:spPr>
        <p:txBody>
          <a:bodyPr wrap="none">
            <a:spAutoFit/>
          </a:bodyPr>
          <a:lstStyle/>
          <a:p>
            <a:r>
              <a:rPr lang="en-US" sz="2400" dirty="0" smtClean="0"/>
              <a:t>Healthcare professionals may advise </a:t>
            </a:r>
            <a:endParaRPr lang="en-US" sz="2400" dirty="0"/>
          </a:p>
        </p:txBody>
      </p:sp>
      <p:sp>
        <p:nvSpPr>
          <p:cNvPr id="10" name="Content Placeholder 2"/>
          <p:cNvSpPr>
            <a:spLocks noGrp="1"/>
          </p:cNvSpPr>
          <p:nvPr>
            <p:ph idx="1"/>
          </p:nvPr>
        </p:nvSpPr>
        <p:spPr>
          <a:xfrm>
            <a:off x="628650" y="2060559"/>
            <a:ext cx="8315730" cy="3107278"/>
          </a:xfrm>
        </p:spPr>
        <p:txBody>
          <a:bodyPr>
            <a:noAutofit/>
          </a:bodyPr>
          <a:lstStyle/>
          <a:p>
            <a:pPr marL="228600" indent="-228600" algn="just">
              <a:lnSpc>
                <a:spcPct val="105000"/>
              </a:lnSpc>
              <a:spcBef>
                <a:spcPts val="600"/>
              </a:spcBef>
            </a:pPr>
            <a:r>
              <a:rPr lang="en-US" sz="2000" dirty="0"/>
              <a:t>A</a:t>
            </a:r>
            <a:r>
              <a:rPr lang="en-US" sz="2000" dirty="0" smtClean="0"/>
              <a:t>voiding </a:t>
            </a:r>
            <a:r>
              <a:rPr lang="en-US" sz="2000" dirty="0"/>
              <a:t>certain </a:t>
            </a:r>
            <a:r>
              <a:rPr lang="en-US" sz="2000" dirty="0" smtClean="0"/>
              <a:t>foods and beverages. </a:t>
            </a:r>
          </a:p>
          <a:p>
            <a:pPr marL="228600" indent="-228600" algn="just">
              <a:lnSpc>
                <a:spcPct val="105000"/>
              </a:lnSpc>
              <a:spcBef>
                <a:spcPts val="600"/>
              </a:spcBef>
            </a:pPr>
            <a:r>
              <a:rPr lang="en-US" sz="2000" dirty="0"/>
              <a:t>T</a:t>
            </a:r>
            <a:r>
              <a:rPr lang="en-US" sz="2000" dirty="0" smtClean="0"/>
              <a:t>he addition of special </a:t>
            </a:r>
            <a:r>
              <a:rPr lang="en-US" sz="2000" dirty="0"/>
              <a:t>thickeners </a:t>
            </a:r>
            <a:r>
              <a:rPr lang="en-US" sz="2000" dirty="0" smtClean="0"/>
              <a:t>to foods and drinks. </a:t>
            </a:r>
          </a:p>
          <a:p>
            <a:pPr marL="228600" indent="-228600" algn="just">
              <a:lnSpc>
                <a:spcPct val="105000"/>
              </a:lnSpc>
              <a:spcBef>
                <a:spcPts val="600"/>
              </a:spcBef>
            </a:pPr>
            <a:r>
              <a:rPr lang="en-US" sz="2000" dirty="0"/>
              <a:t>T</a:t>
            </a:r>
            <a:r>
              <a:rPr lang="en-US" sz="2000" dirty="0" smtClean="0"/>
              <a:t>he avoidance of  </a:t>
            </a:r>
            <a:r>
              <a:rPr lang="en-US" sz="2000" dirty="0"/>
              <a:t>hot or cold </a:t>
            </a:r>
            <a:r>
              <a:rPr lang="en-US" sz="2000" dirty="0" smtClean="0"/>
              <a:t>foods/beverages which may </a:t>
            </a:r>
            <a:r>
              <a:rPr lang="en-US" sz="2000" dirty="0"/>
              <a:t>trigger </a:t>
            </a:r>
            <a:r>
              <a:rPr lang="en-US" sz="2000" dirty="0" smtClean="0"/>
              <a:t>choking/aspiration incidents. </a:t>
            </a:r>
          </a:p>
          <a:p>
            <a:pPr marL="228600" indent="-228600" algn="just">
              <a:lnSpc>
                <a:spcPct val="105000"/>
              </a:lnSpc>
              <a:spcBef>
                <a:spcPts val="600"/>
              </a:spcBef>
            </a:pPr>
            <a:r>
              <a:rPr lang="en-US" sz="2000" dirty="0"/>
              <a:t>P</a:t>
            </a:r>
            <a:r>
              <a:rPr lang="en-US" sz="2000" dirty="0" smtClean="0"/>
              <a:t>rotocols </a:t>
            </a:r>
            <a:r>
              <a:rPr lang="en-US" sz="2000" dirty="0"/>
              <a:t>and precautions needed to prevent </a:t>
            </a:r>
            <a:r>
              <a:rPr lang="en-US" sz="2000" dirty="0" smtClean="0"/>
              <a:t>aspiration, if dysphagia is diagnosed.</a:t>
            </a:r>
          </a:p>
          <a:p>
            <a:pPr marL="228600" indent="-228600" algn="just">
              <a:lnSpc>
                <a:spcPct val="105000"/>
              </a:lnSpc>
              <a:spcBef>
                <a:spcPts val="600"/>
              </a:spcBef>
            </a:pPr>
            <a:r>
              <a:rPr lang="en-US" sz="2000" dirty="0" smtClean="0"/>
              <a:t>A </a:t>
            </a:r>
            <a:r>
              <a:rPr lang="en-US" sz="2000" dirty="0"/>
              <a:t>referral to a dietician or </a:t>
            </a:r>
            <a:r>
              <a:rPr lang="en-US" sz="2000" dirty="0" smtClean="0"/>
              <a:t>nutritionist. </a:t>
            </a:r>
          </a:p>
          <a:p>
            <a:pPr marL="228600" indent="-228600" algn="just">
              <a:lnSpc>
                <a:spcPct val="105000"/>
              </a:lnSpc>
              <a:spcBef>
                <a:spcPts val="600"/>
              </a:spcBef>
            </a:pPr>
            <a:r>
              <a:rPr lang="en-US" sz="2000" dirty="0" smtClean="0"/>
              <a:t>PCP orders </a:t>
            </a:r>
            <a:r>
              <a:rPr lang="en-US" sz="2000" dirty="0"/>
              <a:t>for diet </a:t>
            </a:r>
            <a:r>
              <a:rPr lang="en-US" sz="2000" dirty="0" smtClean="0"/>
              <a:t>modification. </a:t>
            </a:r>
            <a:endParaRPr lang="en-US" sz="2000" dirty="0"/>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413454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3334118" cy="461665"/>
          </a:xfrm>
          <a:prstGeom prst="rect">
            <a:avLst/>
          </a:prstGeom>
        </p:spPr>
        <p:txBody>
          <a:bodyPr wrap="none">
            <a:spAutoFit/>
          </a:bodyPr>
          <a:lstStyle/>
          <a:p>
            <a:r>
              <a:rPr lang="en-US" sz="2400" dirty="0" smtClean="0"/>
              <a:t>Emergency Preparedness</a:t>
            </a:r>
            <a:endParaRPr lang="en-US" sz="2400" dirty="0"/>
          </a:p>
        </p:txBody>
      </p:sp>
      <p:sp>
        <p:nvSpPr>
          <p:cNvPr id="9" name="Content Placeholder 2"/>
          <p:cNvSpPr>
            <a:spLocks noGrp="1"/>
          </p:cNvSpPr>
          <p:nvPr>
            <p:ph idx="1"/>
          </p:nvPr>
        </p:nvSpPr>
        <p:spPr>
          <a:xfrm>
            <a:off x="628650" y="1948070"/>
            <a:ext cx="8139965" cy="4773405"/>
          </a:xfrm>
        </p:spPr>
        <p:txBody>
          <a:bodyPr>
            <a:normAutofit/>
          </a:bodyPr>
          <a:lstStyle/>
          <a:p>
            <a:pPr marL="228600" indent="-228600" algn="just">
              <a:lnSpc>
                <a:spcPct val="100000"/>
              </a:lnSpc>
              <a:spcBef>
                <a:spcPts val="0"/>
              </a:spcBef>
            </a:pPr>
            <a:r>
              <a:rPr lang="en-US" sz="1800" b="1" i="1" u="sng" dirty="0" smtClean="0"/>
              <a:t>Everyone</a:t>
            </a:r>
            <a:r>
              <a:rPr lang="en-US" sz="1800" b="1" i="1" dirty="0" smtClean="0"/>
              <a:t> </a:t>
            </a:r>
            <a:r>
              <a:rPr lang="en-US" sz="1800" dirty="0" smtClean="0"/>
              <a:t>is at risk for choking. </a:t>
            </a:r>
          </a:p>
          <a:p>
            <a:pPr marL="228600" indent="-228600" algn="just">
              <a:lnSpc>
                <a:spcPct val="100000"/>
              </a:lnSpc>
              <a:spcBef>
                <a:spcPts val="0"/>
              </a:spcBef>
            </a:pPr>
            <a:r>
              <a:rPr lang="en-US" sz="1800" dirty="0" smtClean="0"/>
              <a:t>Individuals </a:t>
            </a:r>
            <a:r>
              <a:rPr lang="en-US" sz="1800" dirty="0"/>
              <a:t>with DD are at higher risk for choking. </a:t>
            </a:r>
            <a:endParaRPr lang="en-US" sz="1800" dirty="0" smtClean="0"/>
          </a:p>
          <a:p>
            <a:pPr marL="228600" indent="-228600" algn="just">
              <a:lnSpc>
                <a:spcPct val="100000"/>
              </a:lnSpc>
              <a:spcBef>
                <a:spcPts val="0"/>
              </a:spcBef>
            </a:pPr>
            <a:r>
              <a:rPr lang="en-US" sz="1800" dirty="0" smtClean="0"/>
              <a:t>Caregivers should be certificated annually in CPR and the process of administering back blows and abdominal thrusts for choking emergencies. </a:t>
            </a:r>
          </a:p>
          <a:p>
            <a:pPr marL="228600" indent="-228600" algn="just">
              <a:lnSpc>
                <a:spcPct val="100000"/>
              </a:lnSpc>
              <a:spcBef>
                <a:spcPts val="0"/>
              </a:spcBef>
            </a:pPr>
            <a:r>
              <a:rPr lang="en-US" sz="1800" dirty="0" smtClean="0"/>
              <a:t>Caregiver should do practice drills and or </a:t>
            </a:r>
            <a:r>
              <a:rPr lang="en-US" sz="1800" dirty="0"/>
              <a:t>mock emergencies </a:t>
            </a:r>
            <a:r>
              <a:rPr lang="en-US" sz="1800" dirty="0" smtClean="0"/>
              <a:t>to </a:t>
            </a:r>
            <a:r>
              <a:rPr lang="en-US" sz="1800" dirty="0"/>
              <a:t>reinforce emergency </a:t>
            </a:r>
            <a:r>
              <a:rPr lang="en-US" sz="1800" dirty="0" smtClean="0"/>
              <a:t>protocols. </a:t>
            </a:r>
          </a:p>
          <a:p>
            <a:pPr marL="228600" indent="-228600" algn="just">
              <a:lnSpc>
                <a:spcPct val="100000"/>
              </a:lnSpc>
              <a:spcBef>
                <a:spcPts val="0"/>
              </a:spcBef>
            </a:pPr>
            <a:r>
              <a:rPr lang="en-US" sz="1800" dirty="0" smtClean="0"/>
              <a:t>Practicing emergency protocols, </a:t>
            </a:r>
            <a:r>
              <a:rPr lang="en-US" sz="1800" dirty="0"/>
              <a:t>and allowing direct caregivers </a:t>
            </a:r>
            <a:r>
              <a:rPr lang="en-US" sz="1800" dirty="0" smtClean="0"/>
              <a:t>the chance </a:t>
            </a:r>
            <a:r>
              <a:rPr lang="en-US" sz="1800" dirty="0"/>
              <a:t>to ask </a:t>
            </a:r>
            <a:r>
              <a:rPr lang="en-US" sz="1800" dirty="0" smtClean="0"/>
              <a:t>questions, builds </a:t>
            </a:r>
            <a:r>
              <a:rPr lang="en-US" sz="1800" dirty="0"/>
              <a:t>confidence and </a:t>
            </a:r>
            <a:r>
              <a:rPr lang="en-US" sz="1800" dirty="0" smtClean="0"/>
              <a:t>improves response </a:t>
            </a:r>
            <a:r>
              <a:rPr lang="en-US" sz="1800" dirty="0"/>
              <a:t>technique. </a:t>
            </a:r>
            <a:endParaRPr lang="en-US" sz="1800" dirty="0" smtClean="0"/>
          </a:p>
          <a:p>
            <a:pPr marL="228600" indent="-228600" algn="just">
              <a:lnSpc>
                <a:spcPct val="100000"/>
              </a:lnSpc>
              <a:spcBef>
                <a:spcPts val="0"/>
              </a:spcBef>
            </a:pPr>
            <a:r>
              <a:rPr lang="en-US" sz="1800" dirty="0" smtClean="0"/>
              <a:t>Repetition </a:t>
            </a:r>
            <a:r>
              <a:rPr lang="en-US" sz="1800" dirty="0"/>
              <a:t>of any activity increases </a:t>
            </a:r>
            <a:r>
              <a:rPr lang="en-US" sz="1800" dirty="0" smtClean="0"/>
              <a:t>muscle memory and </a:t>
            </a:r>
            <a:r>
              <a:rPr lang="en-US" sz="1800" dirty="0"/>
              <a:t>gives participants a chance </a:t>
            </a:r>
            <a:r>
              <a:rPr lang="en-US" sz="1800" dirty="0" smtClean="0"/>
              <a:t>to improve reaction response times (</a:t>
            </a:r>
            <a:r>
              <a:rPr lang="en-US" sz="1800" dirty="0"/>
              <a:t>Popov &amp; Reder, 2017</a:t>
            </a:r>
            <a:r>
              <a:rPr lang="en-US" sz="1800" dirty="0" smtClean="0"/>
              <a:t>). </a:t>
            </a:r>
          </a:p>
          <a:p>
            <a:pPr marL="228600" indent="-228600" algn="just">
              <a:lnSpc>
                <a:spcPct val="100000"/>
              </a:lnSpc>
              <a:spcBef>
                <a:spcPts val="0"/>
              </a:spcBef>
            </a:pPr>
            <a:r>
              <a:rPr lang="en-US" sz="1800" dirty="0" smtClean="0"/>
              <a:t>Well-placed </a:t>
            </a:r>
            <a:r>
              <a:rPr lang="en-US" sz="1800" dirty="0"/>
              <a:t>posters with clear instructions on the steps </a:t>
            </a:r>
            <a:r>
              <a:rPr lang="en-US" sz="1800" dirty="0" smtClean="0"/>
              <a:t>for caregivers to follow during an emergency can </a:t>
            </a:r>
            <a:r>
              <a:rPr lang="en-US" sz="1800" dirty="0"/>
              <a:t>serve as a visual </a:t>
            </a:r>
            <a:r>
              <a:rPr lang="en-US" sz="1800" dirty="0" smtClean="0"/>
              <a:t>reminders and </a:t>
            </a:r>
            <a:r>
              <a:rPr lang="en-US" sz="1800" dirty="0"/>
              <a:t>can help calm </a:t>
            </a:r>
            <a:r>
              <a:rPr lang="en-US" sz="1800" dirty="0" smtClean="0"/>
              <a:t>caregivers when/if</a:t>
            </a:r>
            <a:r>
              <a:rPr lang="en-US" sz="1800" dirty="0"/>
              <a:t>, they begin to panic </a:t>
            </a:r>
            <a:r>
              <a:rPr lang="en-US" sz="1800" dirty="0" smtClean="0"/>
              <a:t>when </a:t>
            </a:r>
            <a:r>
              <a:rPr lang="en-US" sz="1800" dirty="0"/>
              <a:t>an individual is choking. </a:t>
            </a:r>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74507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2086340" cy="461665"/>
          </a:xfrm>
          <a:prstGeom prst="rect">
            <a:avLst/>
          </a:prstGeom>
        </p:spPr>
        <p:txBody>
          <a:bodyPr wrap="none">
            <a:spAutoFit/>
          </a:bodyPr>
          <a:lstStyle/>
          <a:p>
            <a:r>
              <a:rPr lang="en-US" sz="2400" dirty="0" smtClean="0"/>
              <a:t>What not to do</a:t>
            </a:r>
            <a:endParaRPr lang="en-US" sz="2400" dirty="0"/>
          </a:p>
        </p:txBody>
      </p:sp>
      <p:sp>
        <p:nvSpPr>
          <p:cNvPr id="10" name="Content Placeholder 2"/>
          <p:cNvSpPr txBox="1">
            <a:spLocks/>
          </p:cNvSpPr>
          <p:nvPr/>
        </p:nvSpPr>
        <p:spPr>
          <a:xfrm>
            <a:off x="487018" y="1967948"/>
            <a:ext cx="7934669" cy="4055166"/>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q"/>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rush mealtimes</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plan other activities during mealtimes</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permit eating or drinking while the individual is lying down</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give foods or liquids that a particular individual has difficulty swallowing</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assist individuals to bed, for at least 30 minutes after eating or drinking</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give foods or liquids restricted by an individual’s health care provider</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start mealtime if the individual is too lethargic, angry, anxious, or if they cannot sit still</a:t>
            </a:r>
          </a:p>
          <a:p>
            <a:pPr marL="228600" marR="0" lvl="0" indent="-228600" algn="l" defTabSz="685800" rtl="0" eaLnBrk="1" fontAlgn="auto" latinLnBrk="0" hangingPunct="1">
              <a:lnSpc>
                <a:spcPct val="120000"/>
              </a:lnSpc>
              <a:spcBef>
                <a:spcPts val="0"/>
              </a:spcBef>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Segoe UI" panose="020B0502040204020203" pitchFamily="34" charset="0"/>
                <a:cs typeface="Segoe UI" panose="020B0502040204020203" pitchFamily="34" charset="0"/>
              </a:rPr>
              <a:t>DO NOT let an individual finish eating a particular food item, if that food item has just caused the individual to choke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5340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3487237" cy="461665"/>
          </a:xfrm>
          <a:prstGeom prst="rect">
            <a:avLst/>
          </a:prstGeom>
        </p:spPr>
        <p:txBody>
          <a:bodyPr wrap="none">
            <a:spAutoFit/>
          </a:bodyPr>
          <a:lstStyle/>
          <a:p>
            <a:r>
              <a:rPr lang="en-US" sz="2400" dirty="0" smtClean="0"/>
              <a:t>Foods considered high risk</a:t>
            </a:r>
            <a:endParaRPr lang="en-US" sz="2400" dirty="0"/>
          </a:p>
        </p:txBody>
      </p:sp>
      <p:sp>
        <p:nvSpPr>
          <p:cNvPr id="9" name="Content Placeholder 2"/>
          <p:cNvSpPr>
            <a:spLocks noGrp="1"/>
          </p:cNvSpPr>
          <p:nvPr>
            <p:ph idx="1"/>
          </p:nvPr>
        </p:nvSpPr>
        <p:spPr>
          <a:xfrm>
            <a:off x="428188" y="1862004"/>
            <a:ext cx="3244425" cy="4793285"/>
          </a:xfrm>
        </p:spPr>
        <p:txBody>
          <a:bodyPr>
            <a:normAutofit/>
          </a:bodyPr>
          <a:lstStyle/>
          <a:p>
            <a:pPr lvl="0">
              <a:lnSpc>
                <a:spcPct val="100000"/>
              </a:lnSpc>
              <a:spcBef>
                <a:spcPts val="0"/>
              </a:spcBef>
              <a:buFont typeface="Arial" panose="020B0604020202020204" pitchFamily="34" charset="0"/>
              <a:buChar char="•"/>
            </a:pPr>
            <a:r>
              <a:rPr lang="en-US" sz="1800" dirty="0" smtClean="0"/>
              <a:t>Corn</a:t>
            </a:r>
            <a:endParaRPr lang="en-US" sz="1800" dirty="0"/>
          </a:p>
          <a:p>
            <a:pPr lvl="0">
              <a:lnSpc>
                <a:spcPct val="100000"/>
              </a:lnSpc>
              <a:spcBef>
                <a:spcPts val="0"/>
              </a:spcBef>
              <a:buFont typeface="Arial" panose="020B0604020202020204" pitchFamily="34" charset="0"/>
              <a:buChar char="•"/>
            </a:pPr>
            <a:r>
              <a:rPr lang="en-US" sz="1800" dirty="0" smtClean="0"/>
              <a:t>Grapes</a:t>
            </a:r>
            <a:endParaRPr lang="en-US" sz="1800" dirty="0"/>
          </a:p>
          <a:p>
            <a:pPr>
              <a:lnSpc>
                <a:spcPct val="100000"/>
              </a:lnSpc>
              <a:spcBef>
                <a:spcPts val="0"/>
              </a:spcBef>
              <a:buFont typeface="Arial" panose="020B0604020202020204" pitchFamily="34" charset="0"/>
              <a:buChar char="•"/>
            </a:pPr>
            <a:r>
              <a:rPr lang="en-US" sz="1800" dirty="0" smtClean="0"/>
              <a:t>Bananas</a:t>
            </a:r>
            <a:endParaRPr lang="en-US" sz="1800" dirty="0"/>
          </a:p>
          <a:p>
            <a:pPr>
              <a:lnSpc>
                <a:spcPct val="100000"/>
              </a:lnSpc>
              <a:spcBef>
                <a:spcPts val="0"/>
              </a:spcBef>
              <a:buFont typeface="Arial" panose="020B0604020202020204" pitchFamily="34" charset="0"/>
              <a:buChar char="•"/>
            </a:pPr>
            <a:r>
              <a:rPr lang="en-US" sz="1800" dirty="0"/>
              <a:t>Hard </a:t>
            </a:r>
            <a:r>
              <a:rPr lang="en-US" sz="1800" dirty="0" smtClean="0"/>
              <a:t>nuts</a:t>
            </a:r>
            <a:endParaRPr lang="en-US" sz="1800" dirty="0"/>
          </a:p>
          <a:p>
            <a:pPr>
              <a:lnSpc>
                <a:spcPct val="100000"/>
              </a:lnSpc>
              <a:spcBef>
                <a:spcPts val="0"/>
              </a:spcBef>
              <a:buFont typeface="Arial" panose="020B0604020202020204" pitchFamily="34" charset="0"/>
              <a:buChar char="•"/>
            </a:pPr>
            <a:r>
              <a:rPr lang="en-US" sz="1800" dirty="0" smtClean="0"/>
              <a:t>Marshmallows</a:t>
            </a:r>
            <a:endParaRPr lang="en-US" sz="1800" dirty="0"/>
          </a:p>
          <a:p>
            <a:pPr lvl="0">
              <a:lnSpc>
                <a:spcPct val="100000"/>
              </a:lnSpc>
              <a:spcBef>
                <a:spcPts val="0"/>
              </a:spcBef>
              <a:buFont typeface="Arial" panose="020B0604020202020204" pitchFamily="34" charset="0"/>
              <a:buChar char="•"/>
            </a:pPr>
            <a:r>
              <a:rPr lang="en-US" sz="1800" dirty="0" smtClean="0"/>
              <a:t>Peanut </a:t>
            </a:r>
            <a:r>
              <a:rPr lang="en-US" sz="1800" dirty="0"/>
              <a:t>butter </a:t>
            </a:r>
            <a:r>
              <a:rPr lang="en-US" sz="1800" dirty="0" smtClean="0"/>
              <a:t>(any kind)</a:t>
            </a:r>
            <a:endParaRPr lang="en-US" sz="1800" dirty="0"/>
          </a:p>
          <a:p>
            <a:pPr>
              <a:lnSpc>
                <a:spcPct val="100000"/>
              </a:lnSpc>
              <a:spcBef>
                <a:spcPts val="0"/>
              </a:spcBef>
              <a:buFont typeface="Arial" panose="020B0604020202020204" pitchFamily="34" charset="0"/>
              <a:buChar char="•"/>
            </a:pPr>
            <a:r>
              <a:rPr lang="en-US" sz="1800" dirty="0"/>
              <a:t>Chicken on the </a:t>
            </a:r>
            <a:r>
              <a:rPr lang="en-US" sz="1800" dirty="0" smtClean="0"/>
              <a:t>bone</a:t>
            </a:r>
            <a:endParaRPr lang="en-US" sz="1800" dirty="0"/>
          </a:p>
          <a:p>
            <a:pPr>
              <a:lnSpc>
                <a:spcPct val="100000"/>
              </a:lnSpc>
              <a:spcBef>
                <a:spcPts val="0"/>
              </a:spcBef>
              <a:buFont typeface="Arial" panose="020B0604020202020204" pitchFamily="34" charset="0"/>
              <a:buChar char="•"/>
            </a:pPr>
            <a:r>
              <a:rPr lang="en-US" sz="1800" dirty="0" smtClean="0"/>
              <a:t>Candy </a:t>
            </a:r>
            <a:r>
              <a:rPr lang="en-US" sz="1800" dirty="0"/>
              <a:t>with large </a:t>
            </a:r>
            <a:r>
              <a:rPr lang="en-US" sz="1800" dirty="0" smtClean="0"/>
              <a:t>nuts</a:t>
            </a:r>
            <a:endParaRPr lang="en-US" sz="1800" dirty="0"/>
          </a:p>
          <a:p>
            <a:pPr>
              <a:lnSpc>
                <a:spcPct val="100000"/>
              </a:lnSpc>
              <a:spcBef>
                <a:spcPts val="0"/>
              </a:spcBef>
              <a:buFont typeface="Arial" panose="020B0604020202020204" pitchFamily="34" charset="0"/>
              <a:buChar char="•"/>
            </a:pPr>
            <a:r>
              <a:rPr lang="en-US" sz="1800" dirty="0"/>
              <a:t>Hotdogs served </a:t>
            </a:r>
            <a:r>
              <a:rPr lang="en-US" sz="1800" dirty="0" smtClean="0"/>
              <a:t>whole</a:t>
            </a:r>
          </a:p>
          <a:p>
            <a:pPr lvl="0">
              <a:lnSpc>
                <a:spcPct val="100000"/>
              </a:lnSpc>
              <a:spcBef>
                <a:spcPts val="0"/>
              </a:spcBef>
              <a:buFont typeface="Arial" panose="020B0604020202020204" pitchFamily="34" charset="0"/>
              <a:buChar char="•"/>
            </a:pPr>
            <a:r>
              <a:rPr lang="en-US" sz="1800" dirty="0">
                <a:solidFill>
                  <a:prstClr val="black"/>
                </a:solidFill>
              </a:rPr>
              <a:t>Whole, hard fruits like apples or </a:t>
            </a:r>
            <a:r>
              <a:rPr lang="en-US" sz="1800" dirty="0" smtClean="0">
                <a:solidFill>
                  <a:prstClr val="black"/>
                </a:solidFill>
              </a:rPr>
              <a:t>pears</a:t>
            </a:r>
            <a:endParaRPr lang="en-US" sz="1800" dirty="0">
              <a:solidFill>
                <a:prstClr val="black"/>
              </a:solidFill>
            </a:endParaRPr>
          </a:p>
          <a:p>
            <a:pPr lvl="0">
              <a:lnSpc>
                <a:spcPct val="100000"/>
              </a:lnSpc>
              <a:spcBef>
                <a:spcPts val="0"/>
              </a:spcBef>
              <a:buFont typeface="Arial" panose="020B0604020202020204" pitchFamily="34" charset="0"/>
              <a:buChar char="•"/>
            </a:pPr>
            <a:r>
              <a:rPr lang="en-US" sz="1800" dirty="0" smtClean="0">
                <a:solidFill>
                  <a:prstClr val="black"/>
                </a:solidFill>
              </a:rPr>
              <a:t>Peanut butter sandwiches on soft bread</a:t>
            </a:r>
          </a:p>
          <a:p>
            <a:pPr marL="228600" indent="-228600">
              <a:lnSpc>
                <a:spcPct val="100000"/>
              </a:lnSpc>
              <a:spcBef>
                <a:spcPts val="0"/>
              </a:spcBef>
            </a:pPr>
            <a:endParaRPr lang="en-US" sz="1800" dirty="0"/>
          </a:p>
        </p:txBody>
      </p:sp>
      <p:sp>
        <p:nvSpPr>
          <p:cNvPr id="11" name="TextBox 10"/>
          <p:cNvSpPr txBox="1"/>
          <p:nvPr/>
        </p:nvSpPr>
        <p:spPr>
          <a:xfrm>
            <a:off x="3672613" y="1862006"/>
            <a:ext cx="4898548" cy="4247317"/>
          </a:xfrm>
          <a:prstGeom prst="rect">
            <a:avLst/>
          </a:prstGeom>
          <a:noFill/>
        </p:spPr>
        <p:txBody>
          <a:bodyPr wrap="square" rtlCol="0">
            <a:spAutoFit/>
          </a:bodyPr>
          <a:lstStyle/>
          <a:p>
            <a:pPr marL="228600" lvl="0" indent="-228600" defTabSz="685800">
              <a:buFont typeface="Arial" panose="020B0604020202020204" pitchFamily="34" charset="0"/>
              <a:buChar char="•"/>
            </a:pPr>
            <a:r>
              <a:rPr lang="en-US" dirty="0" smtClean="0">
                <a:solidFill>
                  <a:prstClr val="black"/>
                </a:solidFill>
                <a:latin typeface="Segoe UI" panose="020B0502040204020203" pitchFamily="34" charset="0"/>
                <a:cs typeface="Segoe UI" panose="020B0502040204020203" pitchFamily="34" charset="0"/>
              </a:rPr>
              <a:t>Thick </a:t>
            </a:r>
            <a:r>
              <a:rPr lang="en-US" dirty="0">
                <a:solidFill>
                  <a:prstClr val="black"/>
                </a:solidFill>
                <a:latin typeface="Segoe UI" panose="020B0502040204020203" pitchFamily="34" charset="0"/>
                <a:cs typeface="Segoe UI" panose="020B0502040204020203" pitchFamily="34" charset="0"/>
              </a:rPr>
              <a:t>chewy bread, e.g. white bread, bagels, pizza, etc. </a:t>
            </a:r>
          </a:p>
          <a:p>
            <a:pPr marL="228600" lvl="0" indent="-228600" defTabSz="685800">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Whole, raw vegetables served in large bite-sized </a:t>
            </a:r>
            <a:r>
              <a:rPr lang="en-US" dirty="0" smtClean="0">
                <a:solidFill>
                  <a:prstClr val="black"/>
                </a:solidFill>
                <a:latin typeface="Segoe UI" panose="020B0502040204020203" pitchFamily="34" charset="0"/>
                <a:cs typeface="Segoe UI" panose="020B0502040204020203" pitchFamily="34" charset="0"/>
              </a:rPr>
              <a:t>pieces</a:t>
            </a:r>
            <a:endParaRPr lang="en-US" dirty="0">
              <a:solidFill>
                <a:prstClr val="black"/>
              </a:solidFill>
              <a:latin typeface="Segoe UI" panose="020B0502040204020203" pitchFamily="34" charset="0"/>
              <a:cs typeface="Segoe UI" panose="020B0502040204020203" pitchFamily="34" charset="0"/>
            </a:endParaRPr>
          </a:p>
          <a:p>
            <a:pPr marL="228600" lvl="0" indent="-228600" defTabSz="685800">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Dry meats such as ground beef served without sauce, </a:t>
            </a:r>
            <a:r>
              <a:rPr lang="en-US" dirty="0" smtClean="0">
                <a:solidFill>
                  <a:prstClr val="black"/>
                </a:solidFill>
                <a:latin typeface="Segoe UI" panose="020B0502040204020203" pitchFamily="34" charset="0"/>
                <a:cs typeface="Segoe UI" panose="020B0502040204020203" pitchFamily="34" charset="0"/>
              </a:rPr>
              <a:t>gravy</a:t>
            </a:r>
            <a:endParaRPr lang="en-US" dirty="0">
              <a:solidFill>
                <a:prstClr val="black"/>
              </a:solidFill>
              <a:latin typeface="Segoe UI" panose="020B0502040204020203" pitchFamily="34" charset="0"/>
              <a:cs typeface="Segoe UI" panose="020B0502040204020203" pitchFamily="34" charset="0"/>
            </a:endParaRPr>
          </a:p>
          <a:p>
            <a:pPr marL="228600" lvl="0" indent="-228600" defTabSz="685800">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Dry, crumbly foods such as cornbread or rice served without butter, jelly, sauce, etc. </a:t>
            </a:r>
          </a:p>
          <a:p>
            <a:pPr marL="228600" lvl="0" indent="-228600" defTabSz="685800">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Incorrect diet texture - liquids or food items not prepared in accordance with a prescribed </a:t>
            </a:r>
            <a:r>
              <a:rPr lang="en-US" dirty="0" smtClean="0">
                <a:solidFill>
                  <a:prstClr val="black"/>
                </a:solidFill>
                <a:latin typeface="Segoe UI" panose="020B0502040204020203" pitchFamily="34" charset="0"/>
                <a:cs typeface="Segoe UI" panose="020B0502040204020203" pitchFamily="34" charset="0"/>
              </a:rPr>
              <a:t>diet</a:t>
            </a:r>
            <a:endParaRPr lang="en-US" dirty="0">
              <a:solidFill>
                <a:prstClr val="black"/>
              </a:solidFill>
              <a:latin typeface="Segoe UI" panose="020B0502040204020203" pitchFamily="34" charset="0"/>
              <a:cs typeface="Segoe UI" panose="020B0502040204020203" pitchFamily="34" charset="0"/>
            </a:endParaRPr>
          </a:p>
          <a:p>
            <a:pPr marL="228600" lvl="0" indent="-228600" defTabSz="685800">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Eating something with two or more diet textures, especially anything with a thin liquid in addition to a solid component, such as cereal and milk (Sidell, et al., 2013</a:t>
            </a:r>
            <a:r>
              <a:rPr lang="en-US" dirty="0" smtClean="0">
                <a:solidFill>
                  <a:prstClr val="black"/>
                </a:solidFill>
                <a:latin typeface="Segoe UI" panose="020B0502040204020203" pitchFamily="34" charset="0"/>
                <a:cs typeface="Segoe UI" panose="020B0502040204020203" pitchFamily="34" charset="0"/>
              </a:rPr>
              <a:t>)</a:t>
            </a:r>
            <a:endParaRPr lang="en-US" dirty="0">
              <a:solidFill>
                <a:prstClr val="black"/>
              </a:solidFill>
              <a:latin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186" y="122041"/>
            <a:ext cx="2030895" cy="1502461"/>
          </a:xfrm>
          <a:prstGeom prst="rect">
            <a:avLst/>
          </a:prstGeom>
        </p:spPr>
      </p:pic>
      <p:sp>
        <p:nvSpPr>
          <p:cNvPr id="15"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54872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2644378" cy="461665"/>
          </a:xfrm>
          <a:prstGeom prst="rect">
            <a:avLst/>
          </a:prstGeom>
        </p:spPr>
        <p:txBody>
          <a:bodyPr wrap="none">
            <a:spAutoFit/>
          </a:bodyPr>
          <a:lstStyle/>
          <a:p>
            <a:r>
              <a:rPr lang="en-US" sz="2400" dirty="0" smtClean="0"/>
              <a:t>Individual protocols</a:t>
            </a:r>
            <a:endParaRPr lang="en-US" sz="2400" dirty="0"/>
          </a:p>
        </p:txBody>
      </p:sp>
      <p:sp>
        <p:nvSpPr>
          <p:cNvPr id="14" name="Content Placeholder 2"/>
          <p:cNvSpPr>
            <a:spLocks noGrp="1"/>
          </p:cNvSpPr>
          <p:nvPr>
            <p:ph idx="1"/>
          </p:nvPr>
        </p:nvSpPr>
        <p:spPr>
          <a:xfrm>
            <a:off x="620711" y="1933774"/>
            <a:ext cx="8128652" cy="4787701"/>
          </a:xfrm>
        </p:spPr>
        <p:txBody>
          <a:bodyPr>
            <a:normAutofit/>
          </a:bodyPr>
          <a:lstStyle/>
          <a:p>
            <a:pPr marL="0" indent="0" algn="just">
              <a:lnSpc>
                <a:spcPct val="100000"/>
              </a:lnSpc>
              <a:spcBef>
                <a:spcPts val="0"/>
              </a:spcBef>
              <a:buNone/>
            </a:pPr>
            <a:r>
              <a:rPr lang="en-US" sz="1700" dirty="0" smtClean="0"/>
              <a:t>It </a:t>
            </a:r>
            <a:r>
              <a:rPr lang="en-US" sz="1700" dirty="0"/>
              <a:t>is essential to consult </a:t>
            </a:r>
            <a:r>
              <a:rPr lang="en-US" sz="1700" dirty="0" smtClean="0"/>
              <a:t>the </a:t>
            </a:r>
            <a:r>
              <a:rPr lang="en-US" sz="1700" dirty="0"/>
              <a:t>individual’s </a:t>
            </a:r>
            <a:r>
              <a:rPr lang="en-US" sz="1700" dirty="0" smtClean="0"/>
              <a:t>PCP and SLP </a:t>
            </a:r>
            <a:r>
              <a:rPr lang="en-US" sz="1700" dirty="0"/>
              <a:t>to ensure a person centered support plan and or choking protocol meets </a:t>
            </a:r>
            <a:r>
              <a:rPr lang="en-US" sz="1700" dirty="0" smtClean="0"/>
              <a:t>their specific </a:t>
            </a:r>
            <a:r>
              <a:rPr lang="en-US" sz="1700" dirty="0"/>
              <a:t>needs. </a:t>
            </a:r>
            <a:r>
              <a:rPr lang="en-US" sz="1700" dirty="0" smtClean="0"/>
              <a:t>All </a:t>
            </a:r>
            <a:r>
              <a:rPr lang="en-US" sz="1700" dirty="0"/>
              <a:t>person centered support plans </a:t>
            </a:r>
            <a:r>
              <a:rPr lang="en-US" sz="1700" dirty="0" smtClean="0"/>
              <a:t>and/or </a:t>
            </a:r>
            <a:r>
              <a:rPr lang="en-US" sz="1700" dirty="0"/>
              <a:t>protocols must meet human rights guidelines </a:t>
            </a:r>
            <a:r>
              <a:rPr lang="en-US" sz="1700" dirty="0" smtClean="0"/>
              <a:t>and require </a:t>
            </a:r>
            <a:r>
              <a:rPr lang="en-US" sz="1700" dirty="0"/>
              <a:t>approval with signature from a healthcare professional </a:t>
            </a:r>
            <a:r>
              <a:rPr lang="en-US" sz="1700" dirty="0" smtClean="0"/>
              <a:t>(12VAC35-115-100). </a:t>
            </a:r>
          </a:p>
          <a:p>
            <a:pPr algn="just">
              <a:lnSpc>
                <a:spcPct val="100000"/>
              </a:lnSpc>
              <a:spcBef>
                <a:spcPts val="0"/>
              </a:spcBef>
              <a:buFont typeface="Arial" panose="020B0604020202020204" pitchFamily="34" charset="0"/>
              <a:buChar char="•"/>
            </a:pPr>
            <a:endParaRPr lang="en-US" sz="1400" dirty="0" smtClean="0"/>
          </a:p>
          <a:p>
            <a:pPr marL="0" indent="0">
              <a:lnSpc>
                <a:spcPct val="100000"/>
              </a:lnSpc>
              <a:spcBef>
                <a:spcPts val="0"/>
              </a:spcBef>
              <a:buNone/>
            </a:pPr>
            <a:r>
              <a:rPr lang="en-US" sz="1700" dirty="0" smtClean="0"/>
              <a:t>Possible protocols:</a:t>
            </a:r>
          </a:p>
          <a:p>
            <a:pPr lvl="1">
              <a:lnSpc>
                <a:spcPct val="100000"/>
              </a:lnSpc>
              <a:spcBef>
                <a:spcPts val="0"/>
              </a:spcBef>
              <a:buFont typeface="Arial" panose="020B0604020202020204" pitchFamily="34" charset="0"/>
              <a:buChar char="•"/>
            </a:pPr>
            <a:r>
              <a:rPr lang="en-US" sz="1700" dirty="0" smtClean="0"/>
              <a:t>Protocols </a:t>
            </a:r>
            <a:r>
              <a:rPr lang="en-US" sz="1700" dirty="0"/>
              <a:t>for Pica precautions. </a:t>
            </a:r>
          </a:p>
          <a:p>
            <a:pPr lvl="1">
              <a:lnSpc>
                <a:spcPct val="100000"/>
              </a:lnSpc>
              <a:spcBef>
                <a:spcPts val="0"/>
              </a:spcBef>
              <a:buFont typeface="Arial" panose="020B0604020202020204" pitchFamily="34" charset="0"/>
              <a:buChar char="•"/>
            </a:pPr>
            <a:r>
              <a:rPr lang="en-US" sz="1700" dirty="0" smtClean="0"/>
              <a:t>Protocols </a:t>
            </a:r>
            <a:r>
              <a:rPr lang="en-US" sz="1700" dirty="0"/>
              <a:t>for hands-on, staff-assisted eating.</a:t>
            </a:r>
          </a:p>
          <a:p>
            <a:pPr lvl="1">
              <a:lnSpc>
                <a:spcPct val="100000"/>
              </a:lnSpc>
              <a:spcBef>
                <a:spcPts val="0"/>
              </a:spcBef>
              <a:buFont typeface="Arial" panose="020B0604020202020204" pitchFamily="34" charset="0"/>
              <a:buChar char="•"/>
            </a:pPr>
            <a:r>
              <a:rPr lang="en-US" sz="1700" dirty="0" smtClean="0"/>
              <a:t>Protocols </a:t>
            </a:r>
            <a:r>
              <a:rPr lang="en-US" sz="1700" dirty="0"/>
              <a:t>for direct visual supervision when the individual is consuming food. </a:t>
            </a:r>
          </a:p>
          <a:p>
            <a:pPr lvl="1">
              <a:lnSpc>
                <a:spcPct val="100000"/>
              </a:lnSpc>
              <a:spcBef>
                <a:spcPts val="0"/>
              </a:spcBef>
              <a:buFont typeface="Arial" panose="020B0604020202020204" pitchFamily="34" charset="0"/>
              <a:buChar char="•"/>
            </a:pPr>
            <a:r>
              <a:rPr lang="en-US" sz="1700" dirty="0" smtClean="0"/>
              <a:t>Protocols </a:t>
            </a:r>
            <a:r>
              <a:rPr lang="en-US" sz="1700" dirty="0"/>
              <a:t>for assisted eating or drinking techniques, using adaptive equipment.</a:t>
            </a:r>
          </a:p>
          <a:p>
            <a:pPr lvl="1">
              <a:lnSpc>
                <a:spcPct val="100000"/>
              </a:lnSpc>
              <a:spcBef>
                <a:spcPts val="0"/>
              </a:spcBef>
              <a:buFont typeface="Arial" panose="020B0604020202020204" pitchFamily="34" charset="0"/>
              <a:buChar char="•"/>
            </a:pPr>
            <a:r>
              <a:rPr lang="en-US" sz="1700" dirty="0" smtClean="0"/>
              <a:t>Protocols </a:t>
            </a:r>
            <a:r>
              <a:rPr lang="en-US" sz="1700" dirty="0"/>
              <a:t>for implementing physician orders for prescribed diets and or for thickening foods.</a:t>
            </a:r>
          </a:p>
          <a:p>
            <a:pPr lvl="1">
              <a:lnSpc>
                <a:spcPct val="100000"/>
              </a:lnSpc>
              <a:spcBef>
                <a:spcPts val="0"/>
              </a:spcBef>
              <a:buFont typeface="Arial" panose="020B0604020202020204" pitchFamily="34" charset="0"/>
              <a:buChar char="•"/>
            </a:pPr>
            <a:r>
              <a:rPr lang="en-US" sz="1700" dirty="0" smtClean="0"/>
              <a:t>Protocols </a:t>
            </a:r>
            <a:r>
              <a:rPr lang="en-US" sz="1700" dirty="0"/>
              <a:t>limiting access to food impact an individual’s human rights which requires approval from the local human rights counsel (LHRC) prior to implementation</a:t>
            </a:r>
            <a:r>
              <a:rPr lang="en-US" sz="1900" dirty="0"/>
              <a:t>. </a:t>
            </a:r>
          </a:p>
          <a:p>
            <a:endParaRPr lang="en-US" dirty="0"/>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74705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7" name="Content Placeholder 2"/>
          <p:cNvSpPr>
            <a:spLocks noGrp="1"/>
          </p:cNvSpPr>
          <p:nvPr>
            <p:ph idx="1"/>
          </p:nvPr>
        </p:nvSpPr>
        <p:spPr>
          <a:xfrm>
            <a:off x="636588" y="1843088"/>
            <a:ext cx="7886700" cy="4351337"/>
          </a:xfrm>
        </p:spPr>
        <p:txBody>
          <a:bodyPr>
            <a:normAutofit/>
          </a:bodyPr>
          <a:lstStyle/>
          <a:p>
            <a:pPr marL="0" indent="0">
              <a:lnSpc>
                <a:spcPct val="125000"/>
              </a:lnSpc>
              <a:spcBef>
                <a:spcPts val="300"/>
              </a:spcBef>
              <a:buNone/>
            </a:pPr>
            <a:r>
              <a:rPr lang="en-US" sz="1800" dirty="0" smtClean="0"/>
              <a:t>Choking can be defined most simply as “an obstructed airway” and may be caused when:</a:t>
            </a:r>
          </a:p>
          <a:p>
            <a:pPr marL="502920" lvl="1" indent="-228600">
              <a:lnSpc>
                <a:spcPct val="125000"/>
              </a:lnSpc>
              <a:spcBef>
                <a:spcPts val="300"/>
              </a:spcBef>
            </a:pPr>
            <a:r>
              <a:rPr lang="en-US" dirty="0"/>
              <a:t>A</a:t>
            </a:r>
            <a:r>
              <a:rPr lang="en-US" dirty="0" smtClean="0"/>
              <a:t> </a:t>
            </a:r>
            <a:r>
              <a:rPr lang="en-US" dirty="0"/>
              <a:t>foreign </a:t>
            </a:r>
            <a:r>
              <a:rPr lang="en-US" dirty="0" smtClean="0"/>
              <a:t>body obstructs the airway.</a:t>
            </a:r>
          </a:p>
          <a:p>
            <a:pPr marL="502920" lvl="1" indent="-228600">
              <a:lnSpc>
                <a:spcPct val="125000"/>
              </a:lnSpc>
              <a:spcBef>
                <a:spcPts val="300"/>
              </a:spcBef>
            </a:pPr>
            <a:r>
              <a:rPr lang="en-US" dirty="0" smtClean="0"/>
              <a:t>Food and/or a combination of food and drink obstructs the airway.</a:t>
            </a:r>
          </a:p>
          <a:p>
            <a:pPr marL="0" lvl="1" indent="0">
              <a:lnSpc>
                <a:spcPct val="125000"/>
              </a:lnSpc>
              <a:spcBef>
                <a:spcPts val="300"/>
              </a:spcBef>
              <a:buNone/>
            </a:pPr>
            <a:r>
              <a:rPr lang="en-US" dirty="0" smtClean="0"/>
              <a:t>Choking can be:</a:t>
            </a:r>
          </a:p>
          <a:p>
            <a:pPr marL="502920" lvl="1" indent="-228600">
              <a:lnSpc>
                <a:spcPct val="125000"/>
              </a:lnSpc>
              <a:spcBef>
                <a:spcPts val="300"/>
              </a:spcBef>
            </a:pPr>
            <a:r>
              <a:rPr lang="en-US" dirty="0" smtClean="0"/>
              <a:t>Due to an intentional or unintentional act.</a:t>
            </a:r>
          </a:p>
          <a:p>
            <a:pPr marL="502920" lvl="1" indent="-228600">
              <a:lnSpc>
                <a:spcPct val="125000"/>
              </a:lnSpc>
              <a:spcBef>
                <a:spcPts val="300"/>
              </a:spcBef>
            </a:pPr>
            <a:r>
              <a:rPr lang="en-US" dirty="0"/>
              <a:t>Partial or complete.</a:t>
            </a:r>
          </a:p>
          <a:p>
            <a:pPr marL="502920" lvl="1" indent="-228600">
              <a:lnSpc>
                <a:spcPct val="125000"/>
              </a:lnSpc>
              <a:spcBef>
                <a:spcPts val="300"/>
              </a:spcBef>
            </a:pPr>
            <a:r>
              <a:rPr lang="en-US" dirty="0" smtClean="0"/>
              <a:t>Related to age </a:t>
            </a:r>
            <a:r>
              <a:rPr lang="en-US" dirty="0"/>
              <a:t>or other chronic </a:t>
            </a:r>
            <a:r>
              <a:rPr lang="en-US" dirty="0" smtClean="0"/>
              <a:t>neurological </a:t>
            </a:r>
            <a:r>
              <a:rPr lang="en-US" dirty="0"/>
              <a:t>and neuromuscular </a:t>
            </a:r>
            <a:r>
              <a:rPr lang="en-US" dirty="0" smtClean="0"/>
              <a:t>conditions.</a:t>
            </a:r>
            <a:endParaRPr lang="en-US" dirty="0"/>
          </a:p>
          <a:p>
            <a:pPr marL="0" indent="0">
              <a:buNone/>
            </a:pPr>
            <a:endParaRPr lang="en-US"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82786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2" name="Rectangle 11"/>
          <p:cNvSpPr/>
          <p:nvPr/>
        </p:nvSpPr>
        <p:spPr>
          <a:xfrm>
            <a:off x="620711" y="1187612"/>
            <a:ext cx="2223879" cy="461665"/>
          </a:xfrm>
          <a:prstGeom prst="rect">
            <a:avLst/>
          </a:prstGeom>
        </p:spPr>
        <p:txBody>
          <a:bodyPr wrap="none">
            <a:spAutoFit/>
          </a:bodyPr>
          <a:lstStyle/>
          <a:p>
            <a:r>
              <a:rPr lang="en-US" sz="2400" dirty="0" smtClean="0"/>
              <a:t>Ways to support</a:t>
            </a:r>
            <a:endParaRPr lang="en-US" sz="2400" dirty="0"/>
          </a:p>
        </p:txBody>
      </p:sp>
      <p:sp>
        <p:nvSpPr>
          <p:cNvPr id="9" name="Content Placeholder 2"/>
          <p:cNvSpPr>
            <a:spLocks noGrp="1"/>
          </p:cNvSpPr>
          <p:nvPr>
            <p:ph idx="1"/>
          </p:nvPr>
        </p:nvSpPr>
        <p:spPr>
          <a:xfrm>
            <a:off x="620711" y="1805058"/>
            <a:ext cx="8175274" cy="2597138"/>
          </a:xfrm>
        </p:spPr>
        <p:txBody>
          <a:bodyPr/>
          <a:lstStyle/>
          <a:p>
            <a:pPr algn="just">
              <a:lnSpc>
                <a:spcPct val="105000"/>
              </a:lnSpc>
              <a:spcBef>
                <a:spcPts val="600"/>
              </a:spcBef>
              <a:buFont typeface="Arial" panose="020B0604020202020204" pitchFamily="34" charset="0"/>
              <a:buChar char="•"/>
            </a:pPr>
            <a:r>
              <a:rPr lang="en-US" sz="1800" dirty="0"/>
              <a:t>The universal sign for choking is both hands clutched to the throat. </a:t>
            </a:r>
            <a:endParaRPr lang="en-US" sz="1800" dirty="0" smtClean="0"/>
          </a:p>
          <a:p>
            <a:pPr algn="just">
              <a:lnSpc>
                <a:spcPct val="105000"/>
              </a:lnSpc>
              <a:spcBef>
                <a:spcPts val="600"/>
              </a:spcBef>
              <a:buFont typeface="Arial" panose="020B0604020202020204" pitchFamily="34" charset="0"/>
              <a:buChar char="•"/>
            </a:pPr>
            <a:r>
              <a:rPr lang="en-US" sz="1800" dirty="0" smtClean="0"/>
              <a:t>Demonstrate </a:t>
            </a:r>
            <a:r>
              <a:rPr lang="en-US" sz="1800" dirty="0"/>
              <a:t>the Universal Choking Sign to individuals and teach individuals (who are cognitively and physically able) how to do it themselves. </a:t>
            </a:r>
            <a:endParaRPr lang="en-US" sz="1800" dirty="0" smtClean="0"/>
          </a:p>
          <a:p>
            <a:pPr algn="just">
              <a:lnSpc>
                <a:spcPct val="105000"/>
              </a:lnSpc>
              <a:spcBef>
                <a:spcPts val="600"/>
              </a:spcBef>
              <a:buFont typeface="Arial" panose="020B0604020202020204" pitchFamily="34" charset="0"/>
              <a:buChar char="•"/>
            </a:pPr>
            <a:r>
              <a:rPr lang="en-US" sz="1800" dirty="0" smtClean="0"/>
              <a:t>Have </a:t>
            </a:r>
            <a:r>
              <a:rPr lang="en-US" sz="1800" dirty="0"/>
              <a:t>them demonstrate it to you at routine intervals to make sure they remember how to do it, and when they should use it (i.e. when they are choking). </a:t>
            </a:r>
          </a:p>
          <a:p>
            <a:endParaRPr lang="en-US" dirty="0"/>
          </a:p>
        </p:txBody>
      </p:sp>
      <p:pic>
        <p:nvPicPr>
          <p:cNvPr id="10" name="Picture 9" descr="C:\Users\dha92624\Downloads\universal-choking-sign.jpg"/>
          <p:cNvPicPr/>
          <p:nvPr/>
        </p:nvPicPr>
        <p:blipFill rotWithShape="1">
          <a:blip r:embed="rId3" cstate="print">
            <a:extLst>
              <a:ext uri="{28A0092B-C50C-407E-A947-70E740481C1C}">
                <a14:useLocalDpi xmlns:a14="http://schemas.microsoft.com/office/drawing/2010/main" val="0"/>
              </a:ext>
            </a:extLst>
          </a:blip>
          <a:srcRect l="5179" t="11241" r="1876" b="5972"/>
          <a:stretch/>
        </p:blipFill>
        <p:spPr bwMode="auto">
          <a:xfrm>
            <a:off x="2802834" y="3717236"/>
            <a:ext cx="2784794" cy="2322964"/>
          </a:xfrm>
          <a:prstGeom prst="rect">
            <a:avLst/>
          </a:prstGeom>
          <a:ln w="12700" cap="sq" cmpd="sng" algn="ctr">
            <a:solidFill>
              <a:schemeClr val="tx1"/>
            </a:solid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13"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p:txBody>
          <a:bodyPr/>
          <a:lstStyle/>
          <a:p>
            <a:r>
              <a:rPr lang="en-US" dirty="0" smtClean="0"/>
              <a:t>9/15/21</a:t>
            </a:r>
            <a:endParaRPr lang="en-US" dirty="0"/>
          </a:p>
        </p:txBody>
      </p:sp>
    </p:spTree>
    <p:extLst>
      <p:ext uri="{BB962C8B-B14F-4D97-AF65-F5344CB8AC3E}">
        <p14:creationId xmlns:p14="http://schemas.microsoft.com/office/powerpoint/2010/main" val="197910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7" name="Rounded Rectangle 6"/>
          <p:cNvSpPr/>
          <p:nvPr/>
        </p:nvSpPr>
        <p:spPr>
          <a:xfrm>
            <a:off x="1134079" y="1791553"/>
            <a:ext cx="3103938" cy="42812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Bef>
                <a:spcPts val="600"/>
              </a:spcBef>
            </a:pPr>
            <a:r>
              <a:rPr lang="en-US" sz="2400" dirty="0" smtClean="0">
                <a:latin typeface="Segoe UI" panose="020B0502040204020203" pitchFamily="34" charset="0"/>
                <a:cs typeface="Segoe UI" panose="020B0502040204020203" pitchFamily="34" charset="0"/>
              </a:rPr>
              <a:t>Some people who choke can still breathe.</a:t>
            </a:r>
          </a:p>
          <a:p>
            <a:pPr algn="ctr">
              <a:lnSpc>
                <a:spcPct val="105000"/>
              </a:lnSpc>
              <a:spcBef>
                <a:spcPts val="600"/>
              </a:spcBef>
            </a:pPr>
            <a:endParaRPr lang="en-US" dirty="0" smtClean="0">
              <a:latin typeface="Segoe UI" panose="020B0502040204020203" pitchFamily="34" charset="0"/>
              <a:cs typeface="Segoe UI" panose="020B0502040204020203" pitchFamily="34" charset="0"/>
            </a:endParaRPr>
          </a:p>
          <a:p>
            <a:pPr algn="ctr">
              <a:lnSpc>
                <a:spcPct val="105000"/>
              </a:lnSpc>
              <a:spcBef>
                <a:spcPts val="600"/>
              </a:spcBef>
            </a:pPr>
            <a:r>
              <a:rPr lang="en-US" dirty="0" smtClean="0">
                <a:latin typeface="Segoe UI" panose="020B0502040204020203" pitchFamily="34" charset="0"/>
                <a:cs typeface="Segoe UI" panose="020B0502040204020203" pitchFamily="34" charset="0"/>
              </a:rPr>
              <a:t>Symptoms:</a:t>
            </a:r>
          </a:p>
          <a:p>
            <a:pPr algn="ctr">
              <a:lnSpc>
                <a:spcPct val="105000"/>
              </a:lnSpc>
              <a:spcBef>
                <a:spcPts val="600"/>
              </a:spcBef>
            </a:pPr>
            <a:r>
              <a:rPr lang="en-US" dirty="0" smtClean="0">
                <a:latin typeface="Segoe UI" panose="020B0502040204020203" pitchFamily="34" charset="0"/>
                <a:cs typeface="Segoe UI" panose="020B0502040204020203" pitchFamily="34" charset="0"/>
              </a:rPr>
              <a:t>Look of fear or panic</a:t>
            </a:r>
          </a:p>
          <a:p>
            <a:pPr algn="ctr">
              <a:lnSpc>
                <a:spcPct val="105000"/>
              </a:lnSpc>
              <a:spcBef>
                <a:spcPts val="600"/>
              </a:spcBef>
            </a:pPr>
            <a:r>
              <a:rPr lang="en-US" dirty="0" smtClean="0">
                <a:latin typeface="Segoe UI" panose="020B0502040204020203" pitchFamily="34" charset="0"/>
                <a:cs typeface="Segoe UI" panose="020B0502040204020203" pitchFamily="34" charset="0"/>
              </a:rPr>
              <a:t>Reddish face</a:t>
            </a:r>
          </a:p>
          <a:p>
            <a:pPr algn="ctr">
              <a:lnSpc>
                <a:spcPct val="105000"/>
              </a:lnSpc>
              <a:spcBef>
                <a:spcPts val="600"/>
              </a:spcBef>
            </a:pPr>
            <a:r>
              <a:rPr lang="en-US" dirty="0" smtClean="0">
                <a:latin typeface="Segoe UI" panose="020B0502040204020203" pitchFamily="34" charset="0"/>
                <a:cs typeface="Segoe UI" panose="020B0502040204020203" pitchFamily="34" charset="0"/>
              </a:rPr>
              <a:t>Grabbing throat</a:t>
            </a:r>
          </a:p>
          <a:p>
            <a:pPr algn="ctr">
              <a:lnSpc>
                <a:spcPct val="105000"/>
              </a:lnSpc>
              <a:spcBef>
                <a:spcPts val="600"/>
              </a:spcBef>
            </a:pPr>
            <a:r>
              <a:rPr lang="en-US" dirty="0" smtClean="0">
                <a:latin typeface="Segoe UI" panose="020B0502040204020203" pitchFamily="34" charset="0"/>
                <a:cs typeface="Segoe UI" panose="020B0502040204020203" pitchFamily="34" charset="0"/>
              </a:rPr>
              <a:t>Drooling</a:t>
            </a:r>
          </a:p>
          <a:p>
            <a:pPr algn="ctr">
              <a:lnSpc>
                <a:spcPct val="105000"/>
              </a:lnSpc>
              <a:spcBef>
                <a:spcPts val="600"/>
              </a:spcBef>
            </a:pPr>
            <a:r>
              <a:rPr lang="en-US" dirty="0" smtClean="0">
                <a:latin typeface="Segoe UI" panose="020B0502040204020203" pitchFamily="34" charset="0"/>
                <a:cs typeface="Segoe UI" panose="020B0502040204020203" pitchFamily="34" charset="0"/>
              </a:rPr>
              <a:t>Forceful coughing</a:t>
            </a:r>
            <a:endParaRPr lang="en-US" dirty="0">
              <a:latin typeface="Segoe UI" panose="020B0502040204020203" pitchFamily="34" charset="0"/>
              <a:cs typeface="Segoe UI" panose="020B0502040204020203" pitchFamily="34" charset="0"/>
            </a:endParaRPr>
          </a:p>
        </p:txBody>
      </p:sp>
      <p:sp>
        <p:nvSpPr>
          <p:cNvPr id="9" name="Rounded Rectangle 8"/>
          <p:cNvSpPr/>
          <p:nvPr/>
        </p:nvSpPr>
        <p:spPr>
          <a:xfrm>
            <a:off x="4571999" y="1791553"/>
            <a:ext cx="3103938" cy="428125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Bef>
                <a:spcPts val="600"/>
              </a:spcBef>
            </a:pPr>
            <a:r>
              <a:rPr lang="en-US" sz="2400" dirty="0" smtClean="0">
                <a:latin typeface="Segoe UI" panose="020B0502040204020203" pitchFamily="34" charset="0"/>
                <a:cs typeface="Segoe UI" panose="020B0502040204020203" pitchFamily="34" charset="0"/>
              </a:rPr>
              <a:t>Some people who choke can NOT breathe.</a:t>
            </a:r>
          </a:p>
          <a:p>
            <a:pPr algn="ctr">
              <a:lnSpc>
                <a:spcPct val="105000"/>
              </a:lnSpc>
              <a:spcBef>
                <a:spcPts val="600"/>
              </a:spcBef>
            </a:pPr>
            <a:endParaRPr lang="en-US" sz="1600" dirty="0" smtClean="0">
              <a:latin typeface="Segoe UI" panose="020B0502040204020203" pitchFamily="34" charset="0"/>
              <a:cs typeface="Segoe UI" panose="020B0502040204020203" pitchFamily="34" charset="0"/>
            </a:endParaRPr>
          </a:p>
          <a:p>
            <a:pPr algn="ctr">
              <a:lnSpc>
                <a:spcPct val="105000"/>
              </a:lnSpc>
              <a:spcBef>
                <a:spcPts val="600"/>
              </a:spcBef>
            </a:pPr>
            <a:r>
              <a:rPr lang="en-US" sz="1600" dirty="0" smtClean="0">
                <a:solidFill>
                  <a:schemeClr val="bg1"/>
                </a:solidFill>
                <a:latin typeface="Segoe UI" panose="020B0502040204020203" pitchFamily="34" charset="0"/>
                <a:cs typeface="Segoe UI" panose="020B0502040204020203" pitchFamily="34" charset="0"/>
              </a:rPr>
              <a:t>Symptoms:</a:t>
            </a:r>
          </a:p>
          <a:p>
            <a:pPr algn="ctr">
              <a:lnSpc>
                <a:spcPct val="105000"/>
              </a:lnSpc>
              <a:spcBef>
                <a:spcPts val="600"/>
              </a:spcBef>
            </a:pPr>
            <a:r>
              <a:rPr lang="en-US" sz="1600" dirty="0" smtClean="0">
                <a:latin typeface="Segoe UI" panose="020B0502040204020203" pitchFamily="34" charset="0"/>
                <a:cs typeface="Segoe UI" panose="020B0502040204020203" pitchFamily="34" charset="0"/>
              </a:rPr>
              <a:t>Can not speak</a:t>
            </a:r>
          </a:p>
          <a:p>
            <a:pPr algn="ctr">
              <a:lnSpc>
                <a:spcPct val="105000"/>
              </a:lnSpc>
              <a:spcBef>
                <a:spcPts val="600"/>
              </a:spcBef>
            </a:pPr>
            <a:r>
              <a:rPr lang="en-US" sz="1600" dirty="0" smtClean="0">
                <a:latin typeface="Segoe UI" panose="020B0502040204020203" pitchFamily="34" charset="0"/>
                <a:cs typeface="Segoe UI" panose="020B0502040204020203" pitchFamily="34" charset="0"/>
              </a:rPr>
              <a:t>Grayish or pale face </a:t>
            </a:r>
          </a:p>
          <a:p>
            <a:pPr algn="ctr">
              <a:lnSpc>
                <a:spcPct val="105000"/>
              </a:lnSpc>
              <a:spcBef>
                <a:spcPts val="600"/>
              </a:spcBef>
            </a:pPr>
            <a:r>
              <a:rPr lang="en-US" sz="1600" dirty="0" smtClean="0">
                <a:latin typeface="Segoe UI" panose="020B0502040204020203" pitchFamily="34" charset="0"/>
                <a:cs typeface="Segoe UI" panose="020B0502040204020203" pitchFamily="34" charset="0"/>
              </a:rPr>
              <a:t>Bluish lips</a:t>
            </a:r>
          </a:p>
          <a:p>
            <a:pPr algn="ctr">
              <a:lnSpc>
                <a:spcPct val="105000"/>
              </a:lnSpc>
              <a:spcBef>
                <a:spcPts val="600"/>
              </a:spcBef>
            </a:pPr>
            <a:r>
              <a:rPr lang="en-US" sz="1600" dirty="0" smtClean="0">
                <a:latin typeface="Segoe UI" panose="020B0502040204020203" pitchFamily="34" charset="0"/>
                <a:cs typeface="Segoe UI" panose="020B0502040204020203" pitchFamily="34" charset="0"/>
              </a:rPr>
              <a:t>Grabbing throat</a:t>
            </a:r>
          </a:p>
          <a:p>
            <a:pPr algn="ctr">
              <a:lnSpc>
                <a:spcPct val="105000"/>
              </a:lnSpc>
              <a:spcBef>
                <a:spcPts val="600"/>
              </a:spcBef>
            </a:pPr>
            <a:r>
              <a:rPr lang="en-US" sz="1600" dirty="0" smtClean="0">
                <a:latin typeface="Segoe UI" panose="020B0502040204020203" pitchFamily="34" charset="0"/>
                <a:cs typeface="Segoe UI" panose="020B0502040204020203" pitchFamily="34" charset="0"/>
              </a:rPr>
              <a:t>High-pitched noise or no noise</a:t>
            </a:r>
            <a:endParaRPr lang="en-US" sz="1600" dirty="0">
              <a:latin typeface="Segoe UI" panose="020B0502040204020203" pitchFamily="34" charset="0"/>
              <a:cs typeface="Segoe UI" panose="020B0502040204020203" pitchFamily="34" charset="0"/>
            </a:endParaRPr>
          </a:p>
        </p:txBody>
      </p:sp>
      <p:sp>
        <p:nvSpPr>
          <p:cNvPr id="10" name="Rectangle 9"/>
          <p:cNvSpPr/>
          <p:nvPr/>
        </p:nvSpPr>
        <p:spPr>
          <a:xfrm>
            <a:off x="620711" y="1187612"/>
            <a:ext cx="2028119" cy="461665"/>
          </a:xfrm>
          <a:prstGeom prst="rect">
            <a:avLst/>
          </a:prstGeom>
        </p:spPr>
        <p:txBody>
          <a:bodyPr wrap="none">
            <a:spAutoFit/>
          </a:bodyPr>
          <a:lstStyle/>
          <a:p>
            <a:r>
              <a:rPr lang="en-US" sz="2400" dirty="0" smtClean="0"/>
              <a:t>Did you know?</a:t>
            </a:r>
            <a:endParaRPr lang="en-US" sz="2400" dirty="0"/>
          </a:p>
        </p:txBody>
      </p:sp>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7362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Resources</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3" name="Rectangle 2"/>
          <p:cNvSpPr/>
          <p:nvPr/>
        </p:nvSpPr>
        <p:spPr>
          <a:xfrm>
            <a:off x="483288" y="2790394"/>
            <a:ext cx="8177420" cy="369332"/>
          </a:xfrm>
          <a:prstGeom prst="rect">
            <a:avLst/>
          </a:prstGeom>
        </p:spPr>
        <p:txBody>
          <a:bodyPr wrap="square">
            <a:spAutoFit/>
          </a:bodyPr>
          <a:lstStyle/>
          <a:p>
            <a:pPr algn="ctr"/>
            <a:r>
              <a:rPr lang="en-US" dirty="0">
                <a:hlinkClick r:id="rId3"/>
              </a:rPr>
              <a:t>https://</a:t>
            </a:r>
            <a:r>
              <a:rPr lang="en-US" dirty="0" smtClean="0">
                <a:hlinkClick r:id="rId3"/>
              </a:rPr>
              <a:t>dbhds.virginia.gov/assets/doc/OIH/choking-health-safety-alert.pdf</a:t>
            </a:r>
            <a:r>
              <a:rPr lang="en-US" dirty="0" smtClean="0"/>
              <a:t> </a:t>
            </a:r>
            <a:endParaRPr lang="en-US" dirty="0"/>
          </a:p>
        </p:txBody>
      </p:sp>
      <p:sp>
        <p:nvSpPr>
          <p:cNvPr id="7" name="Rectangle 6"/>
          <p:cNvSpPr/>
          <p:nvPr/>
        </p:nvSpPr>
        <p:spPr>
          <a:xfrm>
            <a:off x="828950" y="1917376"/>
            <a:ext cx="7686400" cy="646331"/>
          </a:xfrm>
          <a:prstGeom prst="rect">
            <a:avLst/>
          </a:prstGeom>
        </p:spPr>
        <p:txBody>
          <a:bodyPr wrap="square">
            <a:spAutoFit/>
          </a:bodyPr>
          <a:lstStyle/>
          <a:p>
            <a:pPr algn="ctr"/>
            <a:r>
              <a:rPr lang="en-US" dirty="0" smtClean="0"/>
              <a:t>The companion document for use with this training is available online at the link below. Be certain to review and keep in a location for easy reference:</a:t>
            </a:r>
            <a:endParaRPr lang="en-US" dirty="0"/>
          </a:p>
        </p:txBody>
      </p:sp>
      <p:pic>
        <p:nvPicPr>
          <p:cNvPr id="4" name="Picture 3"/>
          <p:cNvPicPr>
            <a:picLocks noChangeAspect="1"/>
          </p:cNvPicPr>
          <p:nvPr/>
        </p:nvPicPr>
        <p:blipFill>
          <a:blip r:embed="rId4"/>
          <a:stretch>
            <a:fillRect/>
          </a:stretch>
        </p:blipFill>
        <p:spPr>
          <a:xfrm>
            <a:off x="2973623" y="3656493"/>
            <a:ext cx="3196751" cy="2548761"/>
          </a:xfrm>
          <a:prstGeom prst="rect">
            <a:avLst/>
          </a:prstGeom>
          <a:ln>
            <a:noFill/>
          </a:ln>
          <a:effectLst>
            <a:outerShdw blurRad="292100" dist="139700" dir="2700000" algn="tl" rotWithShape="0">
              <a:srgbClr val="333333">
                <a:alpha val="65000"/>
              </a:srgbClr>
            </a:outerShdw>
          </a:effectLst>
        </p:spPr>
      </p:pic>
      <p:sp>
        <p:nvSpPr>
          <p:cNvPr id="11"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124493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7" name="TextBox 6"/>
          <p:cNvSpPr txBox="1"/>
          <p:nvPr/>
        </p:nvSpPr>
        <p:spPr>
          <a:xfrm>
            <a:off x="620711" y="1966224"/>
            <a:ext cx="8200333" cy="3416320"/>
          </a:xfrm>
          <a:prstGeom prst="rect">
            <a:avLst/>
          </a:prstGeom>
          <a:noFill/>
        </p:spPr>
        <p:txBody>
          <a:bodyPr wrap="square" rtlCol="0">
            <a:spAutoFit/>
          </a:bodyPr>
          <a:lstStyle/>
          <a:p>
            <a:r>
              <a:rPr lang="en-US" b="1" dirty="0"/>
              <a:t>Office of Integrated Health (OIH) at DBHDS:  </a:t>
            </a:r>
            <a:r>
              <a:rPr lang="en-US" b="1" u="sng" dirty="0">
                <a:hlinkClick r:id="rId3"/>
              </a:rPr>
              <a:t>http://www.dbhds.virginia.gov/office-of-integrated-health</a:t>
            </a:r>
            <a:endParaRPr lang="en-US" b="1" dirty="0"/>
          </a:p>
          <a:p>
            <a:r>
              <a:rPr lang="en-US" b="1" dirty="0"/>
              <a:t> </a:t>
            </a:r>
          </a:p>
          <a:p>
            <a:r>
              <a:rPr lang="en-US" b="1" dirty="0"/>
              <a:t>Newsletters &amp; Safety Alerts Archive:  </a:t>
            </a:r>
            <a:r>
              <a:rPr lang="en-US" b="1" u="sng" dirty="0">
                <a:hlinkClick r:id="rId4"/>
              </a:rPr>
              <a:t>http://</a:t>
            </a:r>
            <a:r>
              <a:rPr lang="en-US" b="1" u="sng" dirty="0" smtClean="0">
                <a:hlinkClick r:id="rId4"/>
              </a:rPr>
              <a:t>www.dbhds.virginia.gov/office-of-integrated-health/safety-alerts-archive</a:t>
            </a:r>
            <a:endParaRPr lang="en-US" b="1" u="sng" dirty="0" smtClean="0"/>
          </a:p>
          <a:p>
            <a:endParaRPr lang="en-US" b="1" u="sng" dirty="0"/>
          </a:p>
          <a:p>
            <a:r>
              <a:rPr lang="en-US" b="1" dirty="0">
                <a:cs typeface="Arial" panose="020B0604020202020204" pitchFamily="34" charset="0"/>
              </a:rPr>
              <a:t>If you have a technical assistance question, please email the </a:t>
            </a:r>
            <a:r>
              <a:rPr lang="en-US" b="1" dirty="0" smtClean="0">
                <a:cs typeface="Arial" panose="020B0604020202020204" pitchFamily="34" charset="0"/>
              </a:rPr>
              <a:t>Registered </a:t>
            </a:r>
            <a:r>
              <a:rPr lang="en-US" b="1" dirty="0">
                <a:cs typeface="Arial" panose="020B0604020202020204" pitchFamily="34" charset="0"/>
              </a:rPr>
              <a:t>Nurse Care Consultant (RNCC) Team at:  </a:t>
            </a:r>
            <a:r>
              <a:rPr lang="en-US" b="1" dirty="0" smtClean="0">
                <a:cs typeface="Arial" panose="020B0604020202020204" pitchFamily="34" charset="0"/>
                <a:hlinkClick r:id="rId5"/>
              </a:rPr>
              <a:t>communitynursing@dbhds.virginia.gov</a:t>
            </a:r>
            <a:endParaRPr lang="en-US" b="1" dirty="0" smtClean="0">
              <a:cs typeface="Arial" panose="020B0604020202020204" pitchFamily="34" charset="0"/>
            </a:endParaRPr>
          </a:p>
          <a:p>
            <a:endParaRPr lang="en-US" b="1" dirty="0">
              <a:cs typeface="Arial" panose="020B0604020202020204" pitchFamily="34" charset="0"/>
            </a:endParaRPr>
          </a:p>
          <a:p>
            <a:r>
              <a:rPr lang="en-US" b="1" dirty="0" smtClean="0">
                <a:cs typeface="Arial" panose="020B0604020202020204" pitchFamily="34" charset="0"/>
              </a:rPr>
              <a:t>Office of Provider </a:t>
            </a:r>
            <a:r>
              <a:rPr lang="en-US" b="1" dirty="0">
                <a:cs typeface="Arial" panose="020B0604020202020204" pitchFamily="34" charset="0"/>
              </a:rPr>
              <a:t>Development </a:t>
            </a:r>
            <a:r>
              <a:rPr lang="en-US" b="1" dirty="0">
                <a:cs typeface="Arial" panose="020B0604020202020204" pitchFamily="34" charset="0"/>
                <a:hlinkClick r:id="rId6"/>
              </a:rPr>
              <a:t>https://</a:t>
            </a:r>
            <a:r>
              <a:rPr lang="en-US" b="1" dirty="0" smtClean="0">
                <a:cs typeface="Arial" panose="020B0604020202020204" pitchFamily="34" charset="0"/>
                <a:hlinkClick r:id="rId6"/>
              </a:rPr>
              <a:t>dbhds.virginia.gov/developmental-services/provider-development</a:t>
            </a:r>
            <a:r>
              <a:rPr lang="en-US" b="1" dirty="0" smtClean="0">
                <a:cs typeface="Arial" panose="020B0604020202020204" pitchFamily="34" charset="0"/>
              </a:rPr>
              <a:t> </a:t>
            </a:r>
            <a:endParaRPr lang="en-US" b="1" dirty="0">
              <a:cs typeface="Arial" panose="020B0604020202020204" pitchFamily="34" charset="0"/>
            </a:endParaRPr>
          </a:p>
          <a:p>
            <a:endParaRPr lang="en-US" b="1" dirty="0">
              <a:cs typeface="Arial" panose="020B0604020202020204" pitchFamily="34" charset="0"/>
            </a:endParaRPr>
          </a:p>
        </p:txBody>
      </p:sp>
      <p:sp>
        <p:nvSpPr>
          <p:cNvPr id="9" name="Title 1">
            <a:extLst>
              <a:ext uri="{FF2B5EF4-FFF2-40B4-BE49-F238E27FC236}">
                <a16:creationId xmlns:a16="http://schemas.microsoft.com/office/drawing/2014/main" id="{2C32E10D-E6DD-4112-92C9-B846A17FF9A7}"/>
              </a:ext>
            </a:extLst>
          </p:cNvPr>
          <p:cNvSpPr>
            <a:spLocks noGrp="1"/>
          </p:cNvSpPr>
          <p:nvPr>
            <p:ph type="title"/>
          </p:nvPr>
        </p:nvSpPr>
        <p:spPr>
          <a:xfrm>
            <a:off x="628650" y="365126"/>
            <a:ext cx="7886700" cy="1325563"/>
          </a:xfrm>
        </p:spPr>
        <p:txBody>
          <a:bodyPr/>
          <a:lstStyle/>
          <a:p>
            <a:r>
              <a:rPr lang="en-US" dirty="0" smtClean="0"/>
              <a:t>Resources</a:t>
            </a:r>
            <a:endParaRPr lang="en-US"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6835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Title 1">
            <a:extLst>
              <a:ext uri="{FF2B5EF4-FFF2-40B4-BE49-F238E27FC236}">
                <a16:creationId xmlns:a16="http://schemas.microsoft.com/office/drawing/2014/main" id="{2C32E10D-E6DD-4112-92C9-B846A17FF9A7}"/>
              </a:ext>
            </a:extLst>
          </p:cNvPr>
          <p:cNvSpPr>
            <a:spLocks noGrp="1"/>
          </p:cNvSpPr>
          <p:nvPr>
            <p:ph type="title"/>
          </p:nvPr>
        </p:nvSpPr>
        <p:spPr>
          <a:xfrm>
            <a:off x="628650" y="365126"/>
            <a:ext cx="7886700" cy="1325563"/>
          </a:xfrm>
        </p:spPr>
        <p:txBody>
          <a:bodyPr/>
          <a:lstStyle/>
          <a:p>
            <a:r>
              <a:rPr lang="en-US" dirty="0" smtClean="0"/>
              <a:t>Resources</a:t>
            </a:r>
            <a:endParaRPr lang="en-US" dirty="0"/>
          </a:p>
        </p:txBody>
      </p:sp>
      <p:sp>
        <p:nvSpPr>
          <p:cNvPr id="10" name="Content Placeholder 2"/>
          <p:cNvSpPr>
            <a:spLocks noGrp="1"/>
          </p:cNvSpPr>
          <p:nvPr>
            <p:ph idx="1"/>
          </p:nvPr>
        </p:nvSpPr>
        <p:spPr>
          <a:xfrm>
            <a:off x="620710" y="1843350"/>
            <a:ext cx="8194525" cy="5422154"/>
          </a:xfrm>
        </p:spPr>
        <p:txBody>
          <a:bodyPr>
            <a:normAutofit/>
          </a:bodyPr>
          <a:lstStyle/>
          <a:p>
            <a:pPr>
              <a:lnSpc>
                <a:spcPct val="100000"/>
              </a:lnSpc>
              <a:spcBef>
                <a:spcPts val="0"/>
              </a:spcBef>
              <a:buFont typeface="Arial" panose="020B0604020202020204" pitchFamily="34" charset="0"/>
              <a:buChar char="•"/>
            </a:pPr>
            <a:r>
              <a:rPr lang="en-US" sz="900" dirty="0"/>
              <a:t>American Red Cross (2011). First aid conscious choking poster. </a:t>
            </a:r>
            <a:r>
              <a:rPr lang="en-US" sz="900" u="sng" dirty="0">
                <a:hlinkClick r:id="rId3"/>
              </a:rPr>
              <a:t>file:///C:/Users/dha92624/Downloads/first-aid-consciouschokingposter-en.pdf</a:t>
            </a:r>
            <a:endParaRPr lang="en-US" sz="900" dirty="0"/>
          </a:p>
          <a:p>
            <a:pPr>
              <a:lnSpc>
                <a:spcPct val="100000"/>
              </a:lnSpc>
              <a:spcBef>
                <a:spcPts val="0"/>
              </a:spcBef>
              <a:buFont typeface="Arial" panose="020B0604020202020204" pitchFamily="34" charset="0"/>
              <a:buChar char="•"/>
            </a:pPr>
            <a:r>
              <a:rPr lang="en-US" sz="900" dirty="0"/>
              <a:t>American Red Cross (n.d.). How do you care for a conscious choking victim? </a:t>
            </a:r>
            <a:r>
              <a:rPr lang="en-US" sz="900" u="sng" dirty="0">
                <a:hlinkClick r:id="rId4"/>
              </a:rPr>
              <a:t>https://www.youtube.com/watch?v=UVNxP7K2ATE</a:t>
            </a:r>
            <a:endParaRPr lang="en-US" sz="900" dirty="0"/>
          </a:p>
          <a:p>
            <a:pPr>
              <a:lnSpc>
                <a:spcPct val="100000"/>
              </a:lnSpc>
              <a:spcBef>
                <a:spcPts val="0"/>
              </a:spcBef>
              <a:buFont typeface="Arial" panose="020B0604020202020204" pitchFamily="34" charset="0"/>
              <a:buChar char="•"/>
            </a:pPr>
            <a:r>
              <a:rPr lang="en-US" sz="900" dirty="0"/>
              <a:t>American College of Emergency Physicians. Choking (Heimlich maneuver). </a:t>
            </a:r>
            <a:r>
              <a:rPr lang="en-US" sz="900" u="sng" dirty="0">
                <a:hlinkClick r:id="rId5"/>
              </a:rPr>
              <a:t>https://www.emergencyphysicians.org/article/know-when-to-go/choking--heimlich-manuever</a:t>
            </a:r>
            <a:endParaRPr lang="en-US" sz="900" dirty="0"/>
          </a:p>
          <a:p>
            <a:pPr>
              <a:lnSpc>
                <a:spcPct val="100000"/>
              </a:lnSpc>
              <a:spcBef>
                <a:spcPts val="0"/>
              </a:spcBef>
              <a:buFont typeface="Arial" panose="020B0604020202020204" pitchFamily="34" charset="0"/>
              <a:buChar char="•"/>
            </a:pPr>
            <a:r>
              <a:rPr lang="en-US" sz="900" dirty="0"/>
              <a:t>American Academy of Pediatrics. (2011). Choking Prevention and First Aid for Infants and Children </a:t>
            </a:r>
            <a:r>
              <a:rPr lang="en-US" sz="900" u="sng" dirty="0">
                <a:hlinkClick r:id="rId6"/>
              </a:rPr>
              <a:t>https://www.laborposters.org/first-aid/1805-choking-cpr-for-children-or-infants-poster.htm</a:t>
            </a:r>
            <a:endParaRPr lang="en-US" sz="900" dirty="0"/>
          </a:p>
          <a:p>
            <a:pPr>
              <a:lnSpc>
                <a:spcPct val="100000"/>
              </a:lnSpc>
              <a:spcBef>
                <a:spcPts val="0"/>
              </a:spcBef>
              <a:buFont typeface="Arial" panose="020B0604020202020204" pitchFamily="34" charset="0"/>
              <a:buChar char="•"/>
            </a:pPr>
            <a:r>
              <a:rPr lang="en-US" sz="900" dirty="0"/>
              <a:t>American Red Cross (2010). CPR/AED for professional rescuers and health care providers. </a:t>
            </a:r>
            <a:r>
              <a:rPr lang="en-US" sz="900" u="sng" dirty="0">
                <a:hlinkClick r:id="rId7"/>
              </a:rPr>
              <a:t>https://</a:t>
            </a:r>
            <a:r>
              <a:rPr lang="en-US" sz="900" u="sng" dirty="0" smtClean="0">
                <a:hlinkClick r:id="rId7"/>
              </a:rPr>
              <a:t>www.redcross.org/content/dam/redcross/atg/PHSS_UX_Content/CPRO_Handbook.pdf</a:t>
            </a:r>
            <a:endParaRPr lang="en-US" sz="900" u="sng" dirty="0" smtClean="0"/>
          </a:p>
          <a:p>
            <a:pPr>
              <a:lnSpc>
                <a:spcPct val="100000"/>
              </a:lnSpc>
              <a:spcBef>
                <a:spcPts val="0"/>
              </a:spcBef>
              <a:buFont typeface="Arial" panose="020B0604020202020204" pitchFamily="34" charset="0"/>
              <a:buChar char="•"/>
            </a:pPr>
            <a:r>
              <a:rPr lang="en-US" sz="900" dirty="0"/>
              <a:t>Resuscitate! CPR AED &amp; Choking App Stone Meadow Development LLC </a:t>
            </a:r>
            <a:r>
              <a:rPr lang="en-US" sz="900" dirty="0">
                <a:hlinkClick r:id="rId8"/>
              </a:rPr>
              <a:t>https://</a:t>
            </a:r>
            <a:r>
              <a:rPr lang="en-US" sz="900" dirty="0" smtClean="0">
                <a:hlinkClick r:id="rId8"/>
              </a:rPr>
              <a:t>apps.apple.com/us/app/resuscitate-cpr-aed-choking/id363393502</a:t>
            </a:r>
            <a:endParaRPr lang="en-US" sz="900" dirty="0" smtClean="0"/>
          </a:p>
          <a:p>
            <a:pPr>
              <a:lnSpc>
                <a:spcPct val="100000"/>
              </a:lnSpc>
              <a:spcBef>
                <a:spcPts val="0"/>
              </a:spcBef>
              <a:buFont typeface="Arial" panose="020B0604020202020204" pitchFamily="34" charset="0"/>
              <a:buChar char="•"/>
            </a:pPr>
            <a:r>
              <a:rPr lang="en-US" sz="900" dirty="0" smtClean="0"/>
              <a:t>National </a:t>
            </a:r>
            <a:r>
              <a:rPr lang="en-US" sz="900" dirty="0"/>
              <a:t>Safety Council’s Emergency Response App It provides a list of abbreviations and memory aids, as well as an illustrated summary of treatment steps for various illnesses and injuries. </a:t>
            </a:r>
            <a:r>
              <a:rPr lang="en-US" sz="900" dirty="0">
                <a:hlinkClick r:id="rId9"/>
              </a:rPr>
              <a:t>https://</a:t>
            </a:r>
            <a:r>
              <a:rPr lang="en-US" sz="900" dirty="0" smtClean="0">
                <a:hlinkClick r:id="rId9"/>
              </a:rPr>
              <a:t>play.google.com/store/apps/details?id=com.nsc.hybrid&amp;hl=en_US</a:t>
            </a:r>
            <a:endParaRPr lang="en-US" sz="900" dirty="0"/>
          </a:p>
          <a:p>
            <a:pPr>
              <a:lnSpc>
                <a:spcPct val="100000"/>
              </a:lnSpc>
              <a:spcBef>
                <a:spcPts val="0"/>
              </a:spcBef>
              <a:buFont typeface="Arial" panose="020B0604020202020204" pitchFamily="34" charset="0"/>
              <a:buChar char="•"/>
            </a:pPr>
            <a:r>
              <a:rPr lang="en-US" sz="900" dirty="0"/>
              <a:t>If you have any questions about the information contained in this Health &amp; Safety Alert, please email your question to the Office of Integrated Health’s nursing team at:  </a:t>
            </a:r>
            <a:r>
              <a:rPr lang="en-US" sz="900" dirty="0" smtClean="0">
                <a:hlinkClick r:id="rId10"/>
              </a:rPr>
              <a:t>communitynursing@dbhds.virginia.gov</a:t>
            </a:r>
            <a:endParaRPr lang="en-US" sz="900" dirty="0"/>
          </a:p>
          <a:p>
            <a:pPr>
              <a:lnSpc>
                <a:spcPct val="100000"/>
              </a:lnSpc>
              <a:spcBef>
                <a:spcPts val="0"/>
              </a:spcBef>
              <a:buFont typeface="Arial" panose="020B0604020202020204" pitchFamily="34" charset="0"/>
              <a:buChar char="•"/>
            </a:pPr>
            <a:r>
              <a:rPr lang="en-US" sz="900" dirty="0"/>
              <a:t>What to do when a Wheelchair User is choking: </a:t>
            </a:r>
            <a:r>
              <a:rPr lang="en-US" sz="900" dirty="0">
                <a:hlinkClick r:id="rId11"/>
              </a:rPr>
              <a:t>https://</a:t>
            </a:r>
            <a:r>
              <a:rPr lang="en-US" sz="900" dirty="0" smtClean="0">
                <a:hlinkClick r:id="rId11"/>
              </a:rPr>
              <a:t>www.aid-training.co.uk/news/what-to-do-when-a-wheelchair-user-is-choking</a:t>
            </a:r>
            <a:endParaRPr lang="en-US" sz="900" dirty="0"/>
          </a:p>
          <a:p>
            <a:pPr>
              <a:lnSpc>
                <a:spcPct val="100000"/>
              </a:lnSpc>
              <a:spcBef>
                <a:spcPts val="0"/>
              </a:spcBef>
              <a:buFont typeface="Arial" panose="020B0604020202020204" pitchFamily="34" charset="0"/>
              <a:buChar char="•"/>
            </a:pPr>
            <a:r>
              <a:rPr lang="en-US" sz="900" dirty="0"/>
              <a:t>The ARC handout on Choking an Obesity, Choking in a Wheelchair: </a:t>
            </a:r>
            <a:r>
              <a:rPr lang="en-US" sz="900" dirty="0">
                <a:hlinkClick r:id="rId12"/>
              </a:rPr>
              <a:t>https://</a:t>
            </a:r>
            <a:r>
              <a:rPr lang="en-US" sz="900" dirty="0" smtClean="0">
                <a:hlinkClick r:id="rId12"/>
              </a:rPr>
              <a:t>hrstonline.com/demo/elearning/live/choking/choking-part-2/Choking%20with%20Morbid%20Obesity%20Protocol.pdf</a:t>
            </a:r>
            <a:endParaRPr lang="en-US" sz="900" dirty="0"/>
          </a:p>
          <a:p>
            <a:pPr>
              <a:lnSpc>
                <a:spcPct val="100000"/>
              </a:lnSpc>
              <a:spcBef>
                <a:spcPts val="0"/>
              </a:spcBef>
              <a:buFont typeface="Arial" panose="020B0604020202020204" pitchFamily="34" charset="0"/>
              <a:buChar char="•"/>
            </a:pPr>
            <a:r>
              <a:rPr lang="en-US" sz="900" dirty="0"/>
              <a:t>How to deal with a choking wheelchair user YouTube video: </a:t>
            </a:r>
            <a:r>
              <a:rPr lang="en-US" sz="900" dirty="0">
                <a:hlinkClick r:id="rId13"/>
              </a:rPr>
              <a:t>https://</a:t>
            </a:r>
            <a:r>
              <a:rPr lang="en-US" sz="900" dirty="0" smtClean="0">
                <a:hlinkClick r:id="rId13"/>
              </a:rPr>
              <a:t>www.youtube.com/watch?v=1L1dR9qUN0E</a:t>
            </a:r>
            <a:endParaRPr lang="en-US" sz="900" dirty="0" smtClean="0"/>
          </a:p>
          <a:p>
            <a:pPr>
              <a:lnSpc>
                <a:spcPct val="100000"/>
              </a:lnSpc>
              <a:spcBef>
                <a:spcPts val="0"/>
              </a:spcBef>
              <a:buFont typeface="Arial" panose="020B0604020202020204" pitchFamily="34" charset="0"/>
              <a:buChar char="•"/>
            </a:pPr>
            <a:endParaRPr lang="en-US" sz="1100" dirty="0"/>
          </a:p>
          <a:p>
            <a:pPr>
              <a:lnSpc>
                <a:spcPct val="100000"/>
              </a:lnSpc>
              <a:spcBef>
                <a:spcPts val="0"/>
              </a:spcBef>
              <a:buFont typeface="Arial" panose="020B0604020202020204" pitchFamily="34" charset="0"/>
              <a:buChar char="•"/>
            </a:pPr>
            <a:endParaRPr lang="en-US" sz="1100" dirty="0"/>
          </a:p>
          <a:p>
            <a:pPr>
              <a:lnSpc>
                <a:spcPct val="100000"/>
              </a:lnSpc>
              <a:spcBef>
                <a:spcPts val="0"/>
              </a:spcBef>
              <a:buFont typeface="Arial" panose="020B0604020202020204" pitchFamily="34" charset="0"/>
              <a:buChar char="•"/>
            </a:pPr>
            <a:endParaRPr lang="en-US" sz="1600"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81257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Title 1">
            <a:extLst>
              <a:ext uri="{FF2B5EF4-FFF2-40B4-BE49-F238E27FC236}">
                <a16:creationId xmlns:a16="http://schemas.microsoft.com/office/drawing/2014/main" id="{2C32E10D-E6DD-4112-92C9-B846A17FF9A7}"/>
              </a:ext>
            </a:extLst>
          </p:cNvPr>
          <p:cNvSpPr>
            <a:spLocks noGrp="1"/>
          </p:cNvSpPr>
          <p:nvPr>
            <p:ph type="title"/>
          </p:nvPr>
        </p:nvSpPr>
        <p:spPr>
          <a:xfrm>
            <a:off x="628650" y="365126"/>
            <a:ext cx="7886700" cy="1325563"/>
          </a:xfrm>
        </p:spPr>
        <p:txBody>
          <a:bodyPr/>
          <a:lstStyle/>
          <a:p>
            <a:r>
              <a:rPr lang="en-US" dirty="0" smtClean="0"/>
              <a:t>Resources</a:t>
            </a:r>
            <a:endParaRPr lang="en-US" dirty="0"/>
          </a:p>
        </p:txBody>
      </p:sp>
      <p:sp>
        <p:nvSpPr>
          <p:cNvPr id="11" name="Content Placeholder 2"/>
          <p:cNvSpPr>
            <a:spLocks noGrp="1"/>
          </p:cNvSpPr>
          <p:nvPr>
            <p:ph idx="1"/>
          </p:nvPr>
        </p:nvSpPr>
        <p:spPr>
          <a:xfrm>
            <a:off x="620711" y="1701274"/>
            <a:ext cx="8120714" cy="4645550"/>
          </a:xfrm>
        </p:spPr>
        <p:txBody>
          <a:bodyPr>
            <a:noAutofit/>
          </a:bodyPr>
          <a:lstStyle/>
          <a:p>
            <a:pPr defTabSz="228600">
              <a:lnSpc>
                <a:spcPct val="100000"/>
              </a:lnSpc>
              <a:spcBef>
                <a:spcPts val="0"/>
              </a:spcBef>
              <a:buFont typeface="Arial" panose="020B0604020202020204" pitchFamily="34" charset="0"/>
              <a:buChar char="•"/>
            </a:pPr>
            <a:r>
              <a:rPr lang="en-US" sz="900" dirty="0"/>
              <a:t>A.I.D Training &amp; Operations Ltd (2015). What to do when a wheelchair user is choking. </a:t>
            </a:r>
            <a:r>
              <a:rPr lang="en-US" sz="900" u="sng" dirty="0">
                <a:hlinkClick r:id="rId3"/>
              </a:rPr>
              <a:t>https://www.aid-training.co.uk/news/what-to-do-when-a-wheelchair-user-is-choking</a:t>
            </a:r>
            <a:endParaRPr lang="en-US" sz="900" dirty="0"/>
          </a:p>
          <a:p>
            <a:pPr defTabSz="228600">
              <a:lnSpc>
                <a:spcPct val="100000"/>
              </a:lnSpc>
              <a:spcBef>
                <a:spcPts val="0"/>
              </a:spcBef>
              <a:buFont typeface="Arial" panose="020B0604020202020204" pitchFamily="34" charset="0"/>
              <a:buChar char="•"/>
            </a:pPr>
            <a:r>
              <a:rPr lang="en-US" sz="900" dirty="0"/>
              <a:t>American Academy of Pediatrics. (2011). Choking Prevention and First Aid for Infants and Children </a:t>
            </a:r>
            <a:r>
              <a:rPr lang="en-US" sz="900" u="sng" dirty="0">
                <a:hlinkClick r:id="rId4"/>
              </a:rPr>
              <a:t>https://www.laborposters.org/first-aid/1805-choking-cpr-for-children-or-infants-poster.htm</a:t>
            </a:r>
            <a:endParaRPr lang="en-US" sz="900" dirty="0"/>
          </a:p>
          <a:p>
            <a:pPr defTabSz="228600">
              <a:lnSpc>
                <a:spcPct val="100000"/>
              </a:lnSpc>
              <a:spcBef>
                <a:spcPts val="0"/>
              </a:spcBef>
              <a:buFont typeface="Arial" panose="020B0604020202020204" pitchFamily="34" charset="0"/>
              <a:buChar char="•"/>
            </a:pPr>
            <a:r>
              <a:rPr lang="en-US" sz="900" dirty="0"/>
              <a:t>American College of Emergency Physicians. Choking (Heimlich maneuver). </a:t>
            </a:r>
            <a:r>
              <a:rPr lang="en-US" sz="900" u="sng" dirty="0">
                <a:hlinkClick r:id="rId5"/>
              </a:rPr>
              <a:t>https://www.emergencyphysicians.org/article/know-when-to-go/choking--heimlich-manuever</a:t>
            </a:r>
            <a:endParaRPr lang="en-US" sz="900" dirty="0"/>
          </a:p>
          <a:p>
            <a:pPr defTabSz="228600">
              <a:lnSpc>
                <a:spcPct val="100000"/>
              </a:lnSpc>
              <a:spcBef>
                <a:spcPts val="0"/>
              </a:spcBef>
              <a:buFont typeface="Arial" panose="020B0604020202020204" pitchFamily="34" charset="0"/>
              <a:buChar char="•"/>
            </a:pPr>
            <a:r>
              <a:rPr lang="en-US" sz="900" dirty="0"/>
              <a:t>American Red Cross (2010). CPR/AED for professional rescuers and health care providers. </a:t>
            </a:r>
            <a:r>
              <a:rPr lang="en-US" sz="900" u="sng" dirty="0">
                <a:hlinkClick r:id="rId6"/>
              </a:rPr>
              <a:t>https://www.redcross.org/content/dam/redcross/atg/PHSS_UX_Content/CPRO_Handbook.pdf</a:t>
            </a:r>
            <a:endParaRPr lang="en-US" sz="900" dirty="0"/>
          </a:p>
          <a:p>
            <a:pPr defTabSz="228600">
              <a:lnSpc>
                <a:spcPct val="100000"/>
              </a:lnSpc>
              <a:spcBef>
                <a:spcPts val="0"/>
              </a:spcBef>
              <a:buFont typeface="Arial" panose="020B0604020202020204" pitchFamily="34" charset="0"/>
              <a:buChar char="•"/>
            </a:pPr>
            <a:r>
              <a:rPr lang="en-US" sz="900" dirty="0"/>
              <a:t>American Red Cross (2011). Adult first aid/CPR/AED: Ready reference. Retrieved from </a:t>
            </a:r>
            <a:r>
              <a:rPr lang="en-US" sz="900" u="sng" dirty="0">
                <a:hlinkClick r:id="rId7"/>
              </a:rPr>
              <a:t>https://www.redcross.org/content/dam/redcross/atg/PDF_s/Health___Safety_Services/Trainin </a:t>
            </a:r>
            <a:r>
              <a:rPr lang="en-US" sz="900" u="sng" dirty="0" smtClean="0">
                <a:hlinkClick r:id="rId7"/>
              </a:rPr>
              <a:t>	g/Adult_ready_reference.pdf</a:t>
            </a:r>
            <a:endParaRPr lang="en-US" sz="900" dirty="0"/>
          </a:p>
          <a:p>
            <a:pPr defTabSz="228600">
              <a:lnSpc>
                <a:spcPct val="100000"/>
              </a:lnSpc>
              <a:spcBef>
                <a:spcPts val="0"/>
              </a:spcBef>
              <a:buFont typeface="Arial" panose="020B0604020202020204" pitchFamily="34" charset="0"/>
              <a:buChar char="•"/>
            </a:pPr>
            <a:r>
              <a:rPr lang="en-US" sz="900" dirty="0"/>
              <a:t>American Speech, Language, Hearing Association (n.d.). Adult dysphagia. </a:t>
            </a:r>
            <a:r>
              <a:rPr lang="en-US" sz="900" u="sng" dirty="0">
                <a:hlinkClick r:id="rId8"/>
              </a:rPr>
              <a:t>https://www.asha.org/PRPSpecificTopic.aspx?folderid=8589942550&amp;section=References</a:t>
            </a:r>
            <a:endParaRPr lang="en-US" sz="900" dirty="0"/>
          </a:p>
          <a:p>
            <a:pPr defTabSz="228600">
              <a:lnSpc>
                <a:spcPct val="100000"/>
              </a:lnSpc>
              <a:spcBef>
                <a:spcPts val="0"/>
              </a:spcBef>
              <a:buFont typeface="Arial" panose="020B0604020202020204" pitchFamily="34" charset="0"/>
              <a:buChar char="•"/>
            </a:pPr>
            <a:r>
              <a:rPr lang="en-US" sz="900" dirty="0"/>
              <a:t>Balzer, K. M. (2000). Drug-induced dysphagia. International Journal of MS Care, 2(1), 40-50. Retrieved from </a:t>
            </a:r>
            <a:r>
              <a:rPr lang="en-US" sz="900" u="sng" dirty="0">
                <a:hlinkClick r:id="rId9"/>
              </a:rPr>
              <a:t>http://ijmsc.org/doi/abs/10.7224/1537-2073-2.1.40?code=cmsc-site</a:t>
            </a:r>
            <a:r>
              <a:rPr lang="en-US" sz="900" dirty="0"/>
              <a:t> </a:t>
            </a:r>
          </a:p>
          <a:p>
            <a:pPr defTabSz="228600">
              <a:lnSpc>
                <a:spcPct val="100000"/>
              </a:lnSpc>
              <a:spcBef>
                <a:spcPts val="0"/>
              </a:spcBef>
              <a:buFont typeface="Arial" panose="020B0604020202020204" pitchFamily="34" charset="0"/>
              <a:buChar char="•"/>
            </a:pPr>
            <a:r>
              <a:rPr lang="en-US" sz="900" dirty="0"/>
              <a:t>Berzlanovich, A. M., Fazeny-Dörner, B., Waldhoer, T., Fasching, P., &amp; Keil, W. (2005). Foreign body asphyxia: a preventable cause of death in the elderly. </a:t>
            </a:r>
            <a:r>
              <a:rPr lang="en-US" sz="900" i="1" dirty="0"/>
              <a:t>American journal of preventive </a:t>
            </a:r>
            <a:r>
              <a:rPr lang="en-US" sz="900" i="1" dirty="0" smtClean="0"/>
              <a:t>	medicine</a:t>
            </a:r>
            <a:r>
              <a:rPr lang="en-US" sz="900" dirty="0"/>
              <a:t>, </a:t>
            </a:r>
            <a:r>
              <a:rPr lang="en-US" sz="900" i="1" dirty="0"/>
              <a:t>28</a:t>
            </a:r>
            <a:r>
              <a:rPr lang="en-US" sz="900" dirty="0"/>
              <a:t>(1), 65-69. </a:t>
            </a:r>
            <a:r>
              <a:rPr lang="en-US" sz="900" u="sng" dirty="0">
                <a:hlinkClick r:id="rId10"/>
              </a:rPr>
              <a:t>https://www.sciencedirect.com/science/article/abs/pii/S0749379704000777?via%3Dihub</a:t>
            </a:r>
            <a:endParaRPr lang="en-US" sz="900" dirty="0"/>
          </a:p>
          <a:p>
            <a:pPr defTabSz="228600">
              <a:lnSpc>
                <a:spcPct val="100000"/>
              </a:lnSpc>
              <a:spcBef>
                <a:spcPts val="0"/>
              </a:spcBef>
              <a:buFont typeface="Arial" panose="020B0604020202020204" pitchFamily="34" charset="0"/>
              <a:buChar char="•"/>
            </a:pPr>
            <a:r>
              <a:rPr lang="en-US" sz="900" dirty="0"/>
              <a:t>Bryant-Waugh, R., Micali, N., Cooke, L., Lawson, E. A., Eddy, K. T., &amp; Thomas, J. J. (2019). Development of the Pica, ARFID, and Rumination Disorder Interview, a multi-informant, semi-structured </a:t>
            </a:r>
            <a:r>
              <a:rPr lang="en-US" sz="900" dirty="0" smtClean="0"/>
              <a:t>	interview </a:t>
            </a:r>
            <a:r>
              <a:rPr lang="en-US" sz="900" dirty="0"/>
              <a:t>of feeding disorders across the lifespan: A pilot study for ages 10-22. The International journal of eating disorders, 52(4), 378–387. https://doi.org/10.1002/eat.22958</a:t>
            </a:r>
          </a:p>
          <a:p>
            <a:pPr defTabSz="228600">
              <a:lnSpc>
                <a:spcPct val="100000"/>
              </a:lnSpc>
              <a:spcBef>
                <a:spcPts val="0"/>
              </a:spcBef>
              <a:buFont typeface="Arial" panose="020B0604020202020204" pitchFamily="34" charset="0"/>
              <a:buChar char="•"/>
            </a:pPr>
            <a:r>
              <a:rPr lang="en-US" sz="900" dirty="0"/>
              <a:t>Carl, L. L., &amp; Johnson, P. R. (2006). </a:t>
            </a:r>
            <a:r>
              <a:rPr lang="en-US" sz="900" i="1" dirty="0"/>
              <a:t>Drugs and dysphagia: How medications can affect eating and swallowing.</a:t>
            </a:r>
            <a:r>
              <a:rPr lang="en-US" sz="900" dirty="0"/>
              <a:t> Austin, Tex: Pro-Ed. </a:t>
            </a:r>
          </a:p>
          <a:p>
            <a:pPr defTabSz="228600">
              <a:lnSpc>
                <a:spcPct val="100000"/>
              </a:lnSpc>
              <a:spcBef>
                <a:spcPts val="0"/>
              </a:spcBef>
              <a:buFont typeface="Arial" panose="020B0604020202020204" pitchFamily="34" charset="0"/>
              <a:buChar char="•"/>
            </a:pPr>
            <a:r>
              <a:rPr lang="en-US" sz="900" dirty="0"/>
              <a:t>Lindvall Dahlgren, C., Wisting, L., &amp; Rø, Ø. (2017). Feeding and eating disorders in the DSM-5 era: a systematic review of prevalence rates in non-clinical male and female samples. Journal of </a:t>
            </a:r>
            <a:r>
              <a:rPr lang="en-US" sz="900" dirty="0" smtClean="0"/>
              <a:t>	eating </a:t>
            </a:r>
            <a:r>
              <a:rPr lang="en-US" sz="900" dirty="0"/>
              <a:t>disorders, 5, 56. https://doi.org/10.1186/s40337-017-0186-7</a:t>
            </a:r>
          </a:p>
          <a:p>
            <a:pPr defTabSz="228600">
              <a:lnSpc>
                <a:spcPct val="100000"/>
              </a:lnSpc>
              <a:spcBef>
                <a:spcPts val="0"/>
              </a:spcBef>
              <a:buFont typeface="Arial" panose="020B0604020202020204" pitchFamily="34" charset="0"/>
              <a:buChar char="•"/>
            </a:pPr>
            <a:r>
              <a:rPr lang="en-US" sz="900" dirty="0"/>
              <a:t>Lu, Q. F., Ma, Q., Rithwan, S. M. S., Ng, H. C., Lee, S. L., Lee, K. M., ... &amp; Xie, H. (2017). Risk factors and nursing strategies to manage choking in adults with mental illness: a systematic review </a:t>
            </a:r>
            <a:r>
              <a:rPr lang="en-US" sz="900" dirty="0" smtClean="0"/>
              <a:t>	protocol</a:t>
            </a:r>
            <a:r>
              <a:rPr lang="en-US" sz="900" dirty="0"/>
              <a:t>. JBI Database of Systematic Reviews and Implementation Reports, 15(8), 1998-2003. </a:t>
            </a:r>
            <a:r>
              <a:rPr lang="en-US" sz="900" dirty="0" smtClean="0"/>
              <a:t>	</a:t>
            </a:r>
            <a:r>
              <a:rPr lang="en-US" sz="900" u="sng" dirty="0" smtClean="0">
                <a:hlinkClick r:id="rId11"/>
              </a:rPr>
              <a:t>https</a:t>
            </a:r>
            <a:r>
              <a:rPr lang="en-US" sz="900" u="sng" dirty="0">
                <a:hlinkClick r:id="rId11"/>
              </a:rPr>
              <a:t>://journals.lww.com/jbisrir/Fulltext/2017/08000/Risk_factors_and_nursing_strategies_to_manage.5.aspx</a:t>
            </a:r>
            <a:endParaRPr lang="en-US" sz="900" dirty="0"/>
          </a:p>
          <a:p>
            <a:pPr defTabSz="228600">
              <a:lnSpc>
                <a:spcPct val="100000"/>
              </a:lnSpc>
              <a:spcBef>
                <a:spcPts val="0"/>
              </a:spcBef>
              <a:buFont typeface="Arial" panose="020B0604020202020204" pitchFamily="34" charset="0"/>
              <a:buChar char="•"/>
            </a:pPr>
            <a:r>
              <a:rPr lang="en-US" sz="900" dirty="0"/>
              <a:t>Lumsden, A. J. &amp; Cooper, J. G. (2017). The choking hazard of grapes: a plea for awareness. Archives of Disease in Childhood, 102, p. 473-474. Retrieved from </a:t>
            </a:r>
            <a:r>
              <a:rPr lang="en-US" sz="900" dirty="0" smtClean="0"/>
              <a:t>	</a:t>
            </a:r>
            <a:r>
              <a:rPr lang="en-US" sz="900" u="sng" dirty="0" smtClean="0">
                <a:hlinkClick r:id="rId12"/>
              </a:rPr>
              <a:t>https</a:t>
            </a:r>
            <a:r>
              <a:rPr lang="en-US" sz="900" u="sng" dirty="0">
                <a:hlinkClick r:id="rId12"/>
              </a:rPr>
              <a:t>://adc.bmj.com/content/archdischild/102/5/473.full.pdf</a:t>
            </a:r>
            <a:r>
              <a:rPr lang="en-US" sz="900" dirty="0"/>
              <a:t> </a:t>
            </a:r>
          </a:p>
          <a:p>
            <a:pPr defTabSz="228600">
              <a:lnSpc>
                <a:spcPct val="100000"/>
              </a:lnSpc>
              <a:spcBef>
                <a:spcPts val="0"/>
              </a:spcBef>
              <a:buFont typeface="Arial" panose="020B0604020202020204" pitchFamily="34" charset="0"/>
              <a:buChar char="•"/>
            </a:pPr>
            <a:r>
              <a:rPr lang="en-US" sz="900" dirty="0"/>
              <a:t>Manduchi, B., Walshe, M., Burke, É., Carroll, R., McCallion, P., &amp; McCarron, M. (2020). Prevalence and risk factors of choking in older adults with intellectual disability: Results from a national </a:t>
            </a:r>
            <a:r>
              <a:rPr lang="en-US" sz="900" dirty="0" smtClean="0"/>
              <a:t>	cross-sectional </a:t>
            </a:r>
            <a:r>
              <a:rPr lang="en-US" sz="900" dirty="0"/>
              <a:t>study. Journal of Intellectual &amp; Developmental Disability, 1-12. </a:t>
            </a:r>
            <a:r>
              <a:rPr lang="en-US" sz="900" u="sng" dirty="0">
                <a:hlinkClick r:id="rId13"/>
              </a:rPr>
              <a:t>https://doi.org/10.3109/13668250.2020.1763278</a:t>
            </a:r>
            <a:endParaRPr lang="en-US" sz="900" dirty="0"/>
          </a:p>
          <a:p>
            <a:pPr defTabSz="228600">
              <a:lnSpc>
                <a:spcPct val="100000"/>
              </a:lnSpc>
              <a:spcBef>
                <a:spcPts val="0"/>
              </a:spcBef>
              <a:buFont typeface="Arial" panose="020B0604020202020204" pitchFamily="34" charset="0"/>
              <a:buChar char="•"/>
            </a:pPr>
            <a:r>
              <a:rPr lang="en-US" sz="900" dirty="0"/>
              <a:t>Martin-Harris, B., Brodsky, M. B., Michel, Y., Ford, C. L., Walters, B., &amp; Heffner, J. (2005). Breathing and swallowing dynamics across the adult lifespan. </a:t>
            </a:r>
            <a:r>
              <a:rPr lang="en-US" sz="900" i="1" dirty="0"/>
              <a:t>Archives of Otolaryngology–Head &amp; Neck </a:t>
            </a:r>
            <a:r>
              <a:rPr lang="en-US" sz="900" i="1" dirty="0" smtClean="0"/>
              <a:t>	Surgery</a:t>
            </a:r>
            <a:r>
              <a:rPr lang="en-US" sz="900" i="1" dirty="0"/>
              <a:t>,</a:t>
            </a:r>
            <a:r>
              <a:rPr lang="en-US" sz="900" dirty="0"/>
              <a:t> </a:t>
            </a:r>
            <a:r>
              <a:rPr lang="en-US" sz="900" i="1" dirty="0"/>
              <a:t>131,</a:t>
            </a:r>
            <a:r>
              <a:rPr lang="en-US" sz="900" dirty="0"/>
              <a:t> 762–770</a:t>
            </a:r>
            <a:r>
              <a:rPr lang="en-US" sz="900" dirty="0" smtClean="0"/>
              <a:t>.</a:t>
            </a:r>
            <a:endParaRPr lang="en-US" sz="900"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97603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Title 1">
            <a:extLst>
              <a:ext uri="{FF2B5EF4-FFF2-40B4-BE49-F238E27FC236}">
                <a16:creationId xmlns:a16="http://schemas.microsoft.com/office/drawing/2014/main" id="{2C32E10D-E6DD-4112-92C9-B846A17FF9A7}"/>
              </a:ext>
            </a:extLst>
          </p:cNvPr>
          <p:cNvSpPr>
            <a:spLocks noGrp="1"/>
          </p:cNvSpPr>
          <p:nvPr>
            <p:ph type="title"/>
          </p:nvPr>
        </p:nvSpPr>
        <p:spPr>
          <a:xfrm>
            <a:off x="628650" y="365126"/>
            <a:ext cx="7886700" cy="1325563"/>
          </a:xfrm>
        </p:spPr>
        <p:txBody>
          <a:bodyPr/>
          <a:lstStyle/>
          <a:p>
            <a:r>
              <a:rPr lang="en-US" dirty="0" smtClean="0"/>
              <a:t>Resources</a:t>
            </a:r>
            <a:endParaRPr lang="en-US" dirty="0"/>
          </a:p>
        </p:txBody>
      </p:sp>
      <p:sp>
        <p:nvSpPr>
          <p:cNvPr id="11" name="Content Placeholder 2"/>
          <p:cNvSpPr>
            <a:spLocks noGrp="1"/>
          </p:cNvSpPr>
          <p:nvPr>
            <p:ph idx="1"/>
          </p:nvPr>
        </p:nvSpPr>
        <p:spPr>
          <a:xfrm>
            <a:off x="628650" y="1848678"/>
            <a:ext cx="8120714" cy="4735002"/>
          </a:xfrm>
        </p:spPr>
        <p:txBody>
          <a:bodyPr>
            <a:noAutofit/>
          </a:bodyPr>
          <a:lstStyle/>
          <a:p>
            <a:pPr defTabSz="228600">
              <a:lnSpc>
                <a:spcPct val="100000"/>
              </a:lnSpc>
              <a:spcBef>
                <a:spcPts val="0"/>
              </a:spcBef>
              <a:buFont typeface="Arial" panose="020B0604020202020204" pitchFamily="34" charset="0"/>
              <a:buChar char="•"/>
            </a:pPr>
            <a:r>
              <a:rPr lang="en-US" sz="900" dirty="0" smtClean="0"/>
              <a:t>M</a:t>
            </a:r>
            <a:r>
              <a:rPr lang="en-US" sz="900" dirty="0"/>
              <a:t>. B., Michel, Y., Ford, C. L., Walters, B., &amp; Heffner, J. (2005). Breathing and swallowing dynamics across the adult lifespan. </a:t>
            </a:r>
            <a:r>
              <a:rPr lang="en-US" sz="900" i="1" dirty="0"/>
              <a:t>Archives of Otolaryngology–Head &amp; Neck </a:t>
            </a:r>
            <a:r>
              <a:rPr lang="en-US" sz="900" i="1" dirty="0" smtClean="0"/>
              <a:t>	Surgery</a:t>
            </a:r>
            <a:r>
              <a:rPr lang="en-US" sz="900" i="1" dirty="0"/>
              <a:t>,</a:t>
            </a:r>
            <a:r>
              <a:rPr lang="en-US" sz="900" dirty="0"/>
              <a:t> </a:t>
            </a:r>
            <a:r>
              <a:rPr lang="en-US" sz="900" i="1" dirty="0"/>
              <a:t>131,</a:t>
            </a:r>
            <a:r>
              <a:rPr lang="en-US" sz="900" dirty="0"/>
              <a:t> 762–770.</a:t>
            </a:r>
          </a:p>
          <a:p>
            <a:pPr defTabSz="228600">
              <a:lnSpc>
                <a:spcPct val="100000"/>
              </a:lnSpc>
              <a:spcBef>
                <a:spcPts val="0"/>
              </a:spcBef>
              <a:buFont typeface="Arial" panose="020B0604020202020204" pitchFamily="34" charset="0"/>
              <a:buChar char="•"/>
            </a:pPr>
            <a:r>
              <a:rPr lang="en-US" sz="900" dirty="0"/>
              <a:t>Mayo Clinic (2017). Choking:  First aid. </a:t>
            </a:r>
            <a:r>
              <a:rPr lang="en-US" sz="900" u="sng" dirty="0">
                <a:hlinkClick r:id="rId3"/>
              </a:rPr>
              <a:t>https://</a:t>
            </a:r>
            <a:r>
              <a:rPr lang="en-US" sz="900" u="sng" dirty="0" smtClean="0">
                <a:hlinkClick r:id="rId3"/>
              </a:rPr>
              <a:t>www.mayoclinic.org/first-aid/first-aid-choking/basics/art-	20056637</a:t>
            </a:r>
            <a:r>
              <a:rPr lang="en-US" sz="900" u="sng" dirty="0">
                <a:hlinkClick r:id="rId3"/>
              </a:rPr>
              <a:t>#:~:text=Deliver%20five%20separate%20back%20blows,until%20the%20blockage%20is%20dislodged</a:t>
            </a:r>
            <a:r>
              <a:rPr lang="en-US" sz="900" dirty="0"/>
              <a:t>.</a:t>
            </a:r>
          </a:p>
          <a:p>
            <a:pPr defTabSz="228600">
              <a:lnSpc>
                <a:spcPct val="100000"/>
              </a:lnSpc>
              <a:spcBef>
                <a:spcPts val="0"/>
              </a:spcBef>
              <a:buFont typeface="Arial" panose="020B0604020202020204" pitchFamily="34" charset="0"/>
              <a:buChar char="•"/>
            </a:pPr>
            <a:r>
              <a:rPr lang="en-US" sz="900" dirty="0"/>
              <a:t>National Institute of Deafness and other Communication Disorders (NIDCD), National Institutes of Health (NIH) (2017). Dysphagia. </a:t>
            </a:r>
            <a:r>
              <a:rPr lang="en-US" sz="900" u="sng" dirty="0">
                <a:hlinkClick r:id="rId4"/>
              </a:rPr>
              <a:t>https://www.nidcd.nih.gov/health/dysphagia#2</a:t>
            </a:r>
            <a:endParaRPr lang="en-US" sz="900" dirty="0"/>
          </a:p>
          <a:p>
            <a:pPr defTabSz="228600">
              <a:lnSpc>
                <a:spcPct val="100000"/>
              </a:lnSpc>
              <a:spcBef>
                <a:spcPts val="0"/>
              </a:spcBef>
              <a:buFont typeface="Arial" panose="020B0604020202020204" pitchFamily="34" charset="0"/>
              <a:buChar char="•"/>
            </a:pPr>
            <a:r>
              <a:rPr lang="en-US" sz="900" dirty="0"/>
              <a:t>National Safety Council (2017). National Safety Council: Injury facts, 2017 edition. Retrieved from </a:t>
            </a:r>
            <a:r>
              <a:rPr lang="en-US" sz="900" u="sng" dirty="0">
                <a:hlinkClick r:id="rId5"/>
              </a:rPr>
              <a:t>http://viewer.zmags.com/publication/20020222#/20020222/1</a:t>
            </a:r>
            <a:r>
              <a:rPr lang="en-US" sz="900" dirty="0"/>
              <a:t> </a:t>
            </a:r>
          </a:p>
          <a:p>
            <a:pPr defTabSz="228600">
              <a:lnSpc>
                <a:spcPct val="100000"/>
              </a:lnSpc>
              <a:spcBef>
                <a:spcPts val="0"/>
              </a:spcBef>
              <a:buFont typeface="Arial" panose="020B0604020202020204" pitchFamily="34" charset="0"/>
              <a:buChar char="•"/>
            </a:pPr>
            <a:r>
              <a:rPr lang="en-US" sz="900" dirty="0"/>
              <a:t>National Safety Council (2018). Choking prevention and rescue tips: Thousands of people die from choking every year. </a:t>
            </a:r>
            <a:r>
              <a:rPr lang="en-US" sz="900" u="sng" dirty="0">
                <a:hlinkClick r:id="rId6"/>
              </a:rPr>
              <a:t>https://www.nsc.org/home-safety/safetytopics/choking-suffocation</a:t>
            </a:r>
            <a:endParaRPr lang="en-US" sz="900" dirty="0"/>
          </a:p>
          <a:p>
            <a:pPr defTabSz="228600">
              <a:lnSpc>
                <a:spcPct val="100000"/>
              </a:lnSpc>
              <a:spcBef>
                <a:spcPts val="0"/>
              </a:spcBef>
              <a:buFont typeface="Arial" panose="020B0604020202020204" pitchFamily="34" charset="0"/>
              <a:buChar char="•"/>
            </a:pPr>
            <a:r>
              <a:rPr lang="en-US" sz="900" dirty="0"/>
              <a:t>National Safety Council (2020). EMR Guide. https://play.google.com/store/apps/details?id=com.nsc.hybrid&amp;hl=en_US</a:t>
            </a:r>
          </a:p>
          <a:p>
            <a:pPr defTabSz="228600">
              <a:lnSpc>
                <a:spcPct val="100000"/>
              </a:lnSpc>
              <a:spcBef>
                <a:spcPts val="0"/>
              </a:spcBef>
              <a:buFont typeface="Arial" panose="020B0604020202020204" pitchFamily="34" charset="0"/>
              <a:buChar char="•"/>
            </a:pPr>
            <a:r>
              <a:rPr lang="en-US" sz="900" dirty="0"/>
              <a:t>Popov, V., &amp; Reder, L. M. (2017). Repetition improves memory by strengthening existing traces: Evidence from paired-associate learning under midazolam. In CogSci. </a:t>
            </a:r>
            <a:r>
              <a:rPr lang="en-US" sz="900" dirty="0" smtClean="0"/>
              <a:t>	</a:t>
            </a:r>
            <a:r>
              <a:rPr lang="en-US" sz="900" u="sng" dirty="0" smtClean="0">
                <a:hlinkClick r:id="rId7"/>
              </a:rPr>
              <a:t>http</a:t>
            </a:r>
            <a:r>
              <a:rPr lang="en-US" sz="900" u="sng" dirty="0">
                <a:hlinkClick r:id="rId7"/>
              </a:rPr>
              <a:t>://venpopov.com/papers/popov-reder-midazolam-cogsci2017.pdf</a:t>
            </a:r>
            <a:endParaRPr lang="en-US" sz="900" dirty="0"/>
          </a:p>
          <a:p>
            <a:pPr defTabSz="228600">
              <a:lnSpc>
                <a:spcPct val="100000"/>
              </a:lnSpc>
              <a:spcBef>
                <a:spcPts val="0"/>
              </a:spcBef>
              <a:buFont typeface="Arial" panose="020B0604020202020204" pitchFamily="34" charset="0"/>
              <a:buChar char="•"/>
            </a:pPr>
            <a:r>
              <a:rPr lang="en-US" sz="900" dirty="0"/>
              <a:t>Sheppard, J. J., Malandraki, G. A., Pifer, P., Cuff, J., Troche, M., Hemsley, B., ... &amp; Hochman, R. (2017). Validation of the choking risk assessment and pneumonia risk assessment for adults with </a:t>
            </a:r>
            <a:r>
              <a:rPr lang="en-US" sz="900" dirty="0" smtClean="0"/>
              <a:t>	intellectual </a:t>
            </a:r>
            <a:r>
              <a:rPr lang="en-US" sz="900" dirty="0"/>
              <a:t>and developmental disability (IDD). Research in developmental disabilities, 69, 61-76. </a:t>
            </a:r>
            <a:r>
              <a:rPr lang="en-US" sz="900" u="sng" dirty="0">
                <a:hlinkClick r:id="rId8"/>
              </a:rPr>
              <a:t>https://doi.org/10.1016/j.ridd.2017.07.016</a:t>
            </a:r>
            <a:endParaRPr lang="en-US" sz="900" dirty="0"/>
          </a:p>
          <a:p>
            <a:pPr defTabSz="228600">
              <a:lnSpc>
                <a:spcPct val="100000"/>
              </a:lnSpc>
              <a:spcBef>
                <a:spcPts val="0"/>
              </a:spcBef>
              <a:buFont typeface="Arial" panose="020B0604020202020204" pitchFamily="34" charset="0"/>
              <a:buChar char="•"/>
            </a:pPr>
            <a:r>
              <a:rPr lang="en-US" sz="900" dirty="0"/>
              <a:t>Sidell, D. R., Kim, I. A., Coker, T. R., Moreno, C., &amp; Shapiro, N. L. (2013). Food choking hazards in children. </a:t>
            </a:r>
            <a:r>
              <a:rPr lang="en-US" sz="900" i="1" dirty="0"/>
              <a:t>International journal of pediatric otorhinolaryngology, 77</a:t>
            </a:r>
            <a:r>
              <a:rPr lang="en-US" sz="900" dirty="0"/>
              <a:t>(12), 1940-1946. </a:t>
            </a:r>
            <a:r>
              <a:rPr lang="en-US" sz="900" dirty="0" smtClean="0"/>
              <a:t>	</a:t>
            </a:r>
            <a:r>
              <a:rPr lang="en-US" sz="900" u="sng" dirty="0" smtClean="0">
                <a:hlinkClick r:id="rId9"/>
              </a:rPr>
              <a:t>https</a:t>
            </a:r>
            <a:r>
              <a:rPr lang="en-US" sz="900" u="sng" dirty="0">
                <a:hlinkClick r:id="rId9"/>
              </a:rPr>
              <a:t>://doi.org/10.1016/j.ijporl.2013.09.005</a:t>
            </a:r>
            <a:endParaRPr lang="en-US" sz="900" dirty="0"/>
          </a:p>
          <a:p>
            <a:pPr defTabSz="228600">
              <a:lnSpc>
                <a:spcPct val="100000"/>
              </a:lnSpc>
              <a:spcBef>
                <a:spcPts val="0"/>
              </a:spcBef>
              <a:buFont typeface="Arial" panose="020B0604020202020204" pitchFamily="34" charset="0"/>
              <a:buChar char="•"/>
            </a:pPr>
            <a:r>
              <a:rPr lang="en-US" sz="900" dirty="0"/>
              <a:t>Stevenson, D. A., Heinemann, J., Angulo, M., Butler, M. G., Loker, J., Rupe, N., Kendell, P., Clericuzio, C. L., &amp; Scheimann, A. O. (2007). Deaths due to choking in Prader-Willi syndrome. American </a:t>
            </a:r>
            <a:r>
              <a:rPr lang="en-US" sz="900" dirty="0" smtClean="0"/>
              <a:t>	journal </a:t>
            </a:r>
            <a:r>
              <a:rPr lang="en-US" sz="900" dirty="0"/>
              <a:t>of medical genetics. Part A, 143A(5), 484–487. </a:t>
            </a:r>
            <a:r>
              <a:rPr lang="en-US" sz="900" u="sng" dirty="0">
                <a:hlinkClick r:id="rId10"/>
              </a:rPr>
              <a:t>https://doi.org/10.1002/ajmg.a.31502</a:t>
            </a:r>
            <a:endParaRPr lang="en-US" sz="900" dirty="0"/>
          </a:p>
          <a:p>
            <a:pPr defTabSz="228600">
              <a:lnSpc>
                <a:spcPct val="100000"/>
              </a:lnSpc>
              <a:spcBef>
                <a:spcPts val="0"/>
              </a:spcBef>
              <a:buFont typeface="Arial" panose="020B0604020202020204" pitchFamily="34" charset="0"/>
              <a:buChar char="•"/>
            </a:pPr>
            <a:r>
              <a:rPr lang="en-US" sz="900" dirty="0"/>
              <a:t>Thacker, A., Abdelnoor, A., Anderson, C., White, S., &amp; Hollins, S. (2008). Indicators of choking risk in adults with learning disabilities: a questionnaire survey and interview study. Disability and </a:t>
            </a:r>
            <a:r>
              <a:rPr lang="en-US" sz="900" dirty="0" smtClean="0"/>
              <a:t>	rehabilitation</a:t>
            </a:r>
            <a:r>
              <a:rPr lang="en-US" sz="900" dirty="0"/>
              <a:t>, 30(15), 1131-1138. </a:t>
            </a:r>
            <a:r>
              <a:rPr lang="en-US" sz="900" u="sng" dirty="0">
                <a:hlinkClick r:id="rId11"/>
              </a:rPr>
              <a:t>http://ergotherapeutedordogne.fr/wp-content/uploads/2018/01/5-indicators-of-choking-risk-in-adults-with-learning-disabilities.pdf</a:t>
            </a:r>
            <a:endParaRPr lang="en-US" sz="900" dirty="0"/>
          </a:p>
          <a:p>
            <a:pPr defTabSz="228600">
              <a:lnSpc>
                <a:spcPct val="100000"/>
              </a:lnSpc>
              <a:spcBef>
                <a:spcPts val="0"/>
              </a:spcBef>
              <a:buFont typeface="Arial" panose="020B0604020202020204" pitchFamily="34" charset="0"/>
              <a:buChar char="•"/>
            </a:pPr>
            <a:r>
              <a:rPr lang="en-US" sz="900" dirty="0"/>
              <a:t>Tippett, D. (2020). Treatments tests and therapies:  Dysphagia: What happens during a bedside swallow exam. </a:t>
            </a:r>
            <a:r>
              <a:rPr lang="en-US" sz="900" u="sng" dirty="0">
                <a:hlinkClick r:id="rId12"/>
              </a:rPr>
              <a:t>https://</a:t>
            </a:r>
            <a:r>
              <a:rPr lang="en-US" sz="900" u="sng" dirty="0" smtClean="0">
                <a:hlinkClick r:id="rId12"/>
              </a:rPr>
              <a:t>www.hopkinsmedicine.org/health/treatment-tests-and-therapies/dysphagia-	what-happens-during-a-bedside-swallow-exam</a:t>
            </a:r>
            <a:endParaRPr lang="en-US" sz="900" dirty="0"/>
          </a:p>
          <a:p>
            <a:pPr defTabSz="228600">
              <a:lnSpc>
                <a:spcPct val="100000"/>
              </a:lnSpc>
              <a:spcBef>
                <a:spcPts val="0"/>
              </a:spcBef>
              <a:buFont typeface="Arial" panose="020B0604020202020204" pitchFamily="34" charset="0"/>
              <a:buChar char="•"/>
            </a:pPr>
            <a:r>
              <a:rPr lang="en-US" sz="900" dirty="0"/>
              <a:t>U.S. National Library of Medicine, Medline Plus (2018, Aug). Choking - adult or child over 1 year. Retrieved from </a:t>
            </a:r>
            <a:r>
              <a:rPr lang="en-US" sz="900" u="sng" dirty="0">
                <a:hlinkClick r:id="rId13"/>
              </a:rPr>
              <a:t>https://</a:t>
            </a:r>
            <a:r>
              <a:rPr lang="en-US" sz="900" u="sng" dirty="0" smtClean="0">
                <a:hlinkClick r:id="rId13"/>
              </a:rPr>
              <a:t>medlineplus.gov/ency/article/000049.htm</a:t>
            </a:r>
            <a:endParaRPr lang="en-US" sz="900" dirty="0"/>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97780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4729-ABC0-4E6B-B54B-589A993636C3}"/>
              </a:ext>
            </a:extLst>
          </p:cNvPr>
          <p:cNvSpPr>
            <a:spLocks noGrp="1"/>
          </p:cNvSpPr>
          <p:nvPr>
            <p:ph type="title"/>
          </p:nvPr>
        </p:nvSpPr>
        <p:spPr/>
        <p:txBody>
          <a:bodyPr/>
          <a:lstStyle/>
          <a:p>
            <a:r>
              <a:rPr lang="en-US" dirty="0"/>
              <a:t>Questions &amp; Suggestions</a:t>
            </a:r>
          </a:p>
        </p:txBody>
      </p:sp>
      <p:sp>
        <p:nvSpPr>
          <p:cNvPr id="5" name="Text Placeholder 4">
            <a:extLst>
              <a:ext uri="{FF2B5EF4-FFF2-40B4-BE49-F238E27FC236}">
                <a16:creationId xmlns:a16="http://schemas.microsoft.com/office/drawing/2014/main" id="{677A6290-FD63-4CB5-AD42-ECD883D3809F}"/>
              </a:ext>
            </a:extLst>
          </p:cNvPr>
          <p:cNvSpPr>
            <a:spLocks noGrp="1"/>
          </p:cNvSpPr>
          <p:nvPr>
            <p:ph type="body" sz="quarter" idx="17"/>
          </p:nvPr>
        </p:nvSpPr>
        <p:spPr/>
        <p:txBody>
          <a:bodyPr/>
          <a:lstStyle/>
          <a:p>
            <a:r>
              <a:rPr lang="en-US" dirty="0" smtClean="0"/>
              <a:t>75</a:t>
            </a:r>
            <a:endParaRPr lang="en-US" dirty="0"/>
          </a:p>
        </p:txBody>
      </p:sp>
      <p:sp>
        <p:nvSpPr>
          <p:cNvPr id="8" name="Rectangle 7"/>
          <p:cNvSpPr/>
          <p:nvPr/>
        </p:nvSpPr>
        <p:spPr>
          <a:xfrm>
            <a:off x="914398" y="4773138"/>
            <a:ext cx="7536581" cy="1200329"/>
          </a:xfrm>
          <a:prstGeom prst="rect">
            <a:avLst/>
          </a:prstGeom>
        </p:spPr>
        <p:txBody>
          <a:bodyPr wrap="square">
            <a:spAutoFit/>
          </a:bodyPr>
          <a:lstStyle/>
          <a:p>
            <a:pPr algn="ctr"/>
            <a:r>
              <a:rPr lang="en-US" dirty="0"/>
              <a:t>For more information, visit Provider Development online at </a:t>
            </a:r>
          </a:p>
          <a:p>
            <a:pPr algn="ctr"/>
            <a:endParaRPr lang="en-US" dirty="0"/>
          </a:p>
          <a:p>
            <a:pPr algn="ctr"/>
            <a:r>
              <a:rPr lang="en-US" dirty="0">
                <a:hlinkClick r:id="rId3"/>
              </a:rPr>
              <a:t>http://www.dbhds.virginia.gov/developmental-services/provider-development</a:t>
            </a:r>
            <a:endParaRPr lang="en-US" dirty="0"/>
          </a:p>
          <a:p>
            <a:r>
              <a:rPr lang="en-US" dirty="0"/>
              <a:t> </a:t>
            </a:r>
          </a:p>
        </p:txBody>
      </p:sp>
      <p:sp>
        <p:nvSpPr>
          <p:cNvPr id="11"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a:xfrm>
            <a:off x="2686048" y="6346825"/>
            <a:ext cx="3771902" cy="374650"/>
          </a:xfrm>
        </p:spPr>
        <p:txBody>
          <a:bodyPr/>
          <a:lstStyle/>
          <a:p>
            <a:r>
              <a:rPr lang="en-US" dirty="0"/>
              <a:t>Virginia Department of Behavioral Health &amp; Developmental Services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0" y="2476500"/>
            <a:ext cx="2857500" cy="1905000"/>
          </a:xfrm>
          <a:prstGeom prst="rect">
            <a:avLst/>
          </a:prstGeom>
        </p:spPr>
      </p:pic>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67278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9" name="Content Placeholder 6"/>
          <p:cNvSpPr>
            <a:spLocks noGrp="1"/>
          </p:cNvSpPr>
          <p:nvPr>
            <p:ph idx="1"/>
          </p:nvPr>
        </p:nvSpPr>
        <p:spPr>
          <a:xfrm>
            <a:off x="620711" y="1339505"/>
            <a:ext cx="7886700" cy="4351338"/>
          </a:xfrm>
        </p:spPr>
        <p:txBody>
          <a:bodyPr>
            <a:normAutofit fontScale="77500" lnSpcReduction="20000"/>
          </a:bodyPr>
          <a:lstStyle/>
          <a:p>
            <a:pPr marL="0" indent="0">
              <a:buNone/>
            </a:pPr>
            <a:r>
              <a:rPr lang="en-US" sz="3400" dirty="0"/>
              <a:t>Increased risk of choking may also be related to</a:t>
            </a:r>
            <a:r>
              <a:rPr lang="en-US" sz="3400" dirty="0" smtClean="0"/>
              <a:t>:</a:t>
            </a:r>
          </a:p>
          <a:p>
            <a:pPr marL="0" indent="0">
              <a:buNone/>
            </a:pPr>
            <a:endParaRPr lang="en-US" sz="3100" dirty="0"/>
          </a:p>
          <a:p>
            <a:pPr>
              <a:buFont typeface="Arial" panose="020B0604020202020204" pitchFamily="34" charset="0"/>
              <a:buChar char="•"/>
            </a:pPr>
            <a:r>
              <a:rPr lang="en-US" sz="2600" dirty="0" smtClean="0"/>
              <a:t> Alcohol consumption</a:t>
            </a:r>
            <a:endParaRPr lang="en-US" sz="2600" dirty="0"/>
          </a:p>
          <a:p>
            <a:pPr>
              <a:buFont typeface="Arial" panose="020B0604020202020204" pitchFamily="34" charset="0"/>
              <a:buChar char="•"/>
            </a:pPr>
            <a:r>
              <a:rPr lang="en-US" sz="2600" dirty="0" smtClean="0"/>
              <a:t> Certain medications</a:t>
            </a:r>
            <a:endParaRPr lang="en-US" sz="2600" dirty="0"/>
          </a:p>
          <a:p>
            <a:pPr>
              <a:buFont typeface="Arial" panose="020B0604020202020204" pitchFamily="34" charset="0"/>
              <a:buChar char="•"/>
            </a:pPr>
            <a:r>
              <a:rPr lang="en-US" sz="2600" dirty="0" smtClean="0"/>
              <a:t> Dysphagia</a:t>
            </a:r>
            <a:endParaRPr lang="en-US" sz="2600" dirty="0"/>
          </a:p>
          <a:p>
            <a:pPr>
              <a:buFont typeface="Arial" panose="020B0604020202020204" pitchFamily="34" charset="0"/>
              <a:buChar char="•"/>
            </a:pPr>
            <a:r>
              <a:rPr lang="en-US" sz="2600" dirty="0" smtClean="0"/>
              <a:t> Tardive Dyskinesia</a:t>
            </a:r>
            <a:endParaRPr lang="en-US" sz="2600" dirty="0"/>
          </a:p>
          <a:p>
            <a:pPr>
              <a:buFont typeface="Arial" panose="020B0604020202020204" pitchFamily="34" charset="0"/>
              <a:buChar char="•"/>
            </a:pPr>
            <a:r>
              <a:rPr lang="en-US" sz="2600" dirty="0" smtClean="0"/>
              <a:t> Loose</a:t>
            </a:r>
            <a:r>
              <a:rPr lang="en-US" sz="2600" dirty="0"/>
              <a:t>, missing, or decaying </a:t>
            </a:r>
            <a:r>
              <a:rPr lang="en-US" sz="2600" dirty="0" smtClean="0"/>
              <a:t>teeth</a:t>
            </a:r>
            <a:endParaRPr lang="en-US" sz="2600" dirty="0"/>
          </a:p>
          <a:p>
            <a:pPr>
              <a:buFont typeface="Arial" panose="020B0604020202020204" pitchFamily="34" charset="0"/>
              <a:buChar char="•"/>
            </a:pPr>
            <a:r>
              <a:rPr lang="en-US" sz="2600" dirty="0" smtClean="0"/>
              <a:t> Poor positioning</a:t>
            </a:r>
            <a:endParaRPr lang="en-US" sz="2600" dirty="0"/>
          </a:p>
          <a:p>
            <a:pPr>
              <a:buFont typeface="Arial" panose="020B0604020202020204" pitchFamily="34" charset="0"/>
              <a:buChar char="•"/>
            </a:pPr>
            <a:r>
              <a:rPr lang="en-US" sz="2600" dirty="0" smtClean="0"/>
              <a:t> Behavioral concerns</a:t>
            </a:r>
          </a:p>
          <a:p>
            <a:pPr>
              <a:buFont typeface="Arial" panose="020B0604020202020204" pitchFamily="34" charset="0"/>
              <a:buChar char="•"/>
            </a:pPr>
            <a:endParaRPr lang="en-US" sz="2600" dirty="0"/>
          </a:p>
          <a:p>
            <a:pPr marL="0" indent="0">
              <a:buNone/>
            </a:pPr>
            <a:r>
              <a:rPr lang="en-US" sz="2600" dirty="0"/>
              <a:t>The risk of choking is multiplied with </a:t>
            </a:r>
            <a:r>
              <a:rPr lang="en-US" sz="2900" dirty="0"/>
              <a:t>each additional risk </a:t>
            </a:r>
            <a:r>
              <a:rPr lang="en-US" sz="2900" dirty="0" smtClean="0"/>
              <a:t>factor (</a:t>
            </a:r>
            <a:r>
              <a:rPr lang="en-US" sz="2900" dirty="0" err="1" smtClean="0"/>
              <a:t>Berzlanovich</a:t>
            </a:r>
            <a:r>
              <a:rPr lang="en-US" sz="2900" dirty="0" smtClean="0"/>
              <a:t> et al., 2005). </a:t>
            </a:r>
            <a:endParaRPr lang="en-US" sz="2900" dirty="0"/>
          </a:p>
          <a:p>
            <a:pPr marL="0" indent="0">
              <a:buNone/>
            </a:pPr>
            <a:endParaRPr lang="en-US" sz="3600" dirty="0">
              <a:latin typeface="+mn-lt"/>
            </a:endParaRPr>
          </a:p>
        </p:txBody>
      </p:sp>
      <p:sp>
        <p:nvSpPr>
          <p:cNvPr id="8"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31764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504" y="1872124"/>
            <a:ext cx="6240377" cy="4150501"/>
          </a:xfrm>
          <a:prstGeom prst="rect">
            <a:avLst/>
          </a:prstGeom>
        </p:spPr>
      </p:pic>
      <p:sp>
        <p:nvSpPr>
          <p:cNvPr id="3" name="TextBox 2"/>
          <p:cNvSpPr txBox="1"/>
          <p:nvPr/>
        </p:nvSpPr>
        <p:spPr>
          <a:xfrm>
            <a:off x="1643270" y="2014889"/>
            <a:ext cx="2796209"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Choking typically occurs when eating</a:t>
            </a:r>
            <a:endParaRPr lang="en-US" sz="3200" dirty="0">
              <a:solidFill>
                <a:schemeClr val="bg1"/>
              </a:solidFill>
              <a:effectLst>
                <a:outerShdw blurRad="38100" dist="38100" dir="2700000" algn="tl">
                  <a:srgbClr val="000000">
                    <a:alpha val="43137"/>
                  </a:srgbClr>
                </a:outerShdw>
              </a:effectLst>
            </a:endParaRPr>
          </a:p>
        </p:txBody>
      </p:sp>
      <p:sp>
        <p:nvSpPr>
          <p:cNvPr id="10"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4134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pic>
        <p:nvPicPr>
          <p:cNvPr id="7" name="Picture 6" descr="C:\Users\dha92624\Pictures\Picture2.jpg"/>
          <p:cNvPicPr/>
          <p:nvPr/>
        </p:nvPicPr>
        <p:blipFill>
          <a:blip r:embed="rId3">
            <a:extLst>
              <a:ext uri="{BEBA8EAE-BF5A-486C-A8C5-ECC9F3942E4B}">
                <a14:imgProps xmlns:a14="http://schemas.microsoft.com/office/drawing/2010/main">
                  <a14:imgLayer r:embed="rId4">
                    <a14:imgEffect>
                      <a14:colorTemperature colorTemp="7558"/>
                    </a14:imgEffect>
                    <a14:imgEffect>
                      <a14:saturation sat="223000"/>
                    </a14:imgEffect>
                  </a14:imgLayer>
                </a14:imgProps>
              </a:ext>
              <a:ext uri="{28A0092B-C50C-407E-A947-70E740481C1C}">
                <a14:useLocalDpi xmlns:a14="http://schemas.microsoft.com/office/drawing/2010/main" val="0"/>
              </a:ext>
            </a:extLst>
          </a:blip>
          <a:srcRect/>
          <a:stretch>
            <a:fillRect/>
          </a:stretch>
        </p:blipFill>
        <p:spPr bwMode="auto">
          <a:xfrm>
            <a:off x="5168349" y="1871608"/>
            <a:ext cx="3347001" cy="4294297"/>
          </a:xfrm>
          <a:prstGeom prst="rect">
            <a:avLst/>
          </a:prstGeom>
          <a:noFill/>
          <a:ln>
            <a:noFill/>
          </a:ln>
        </p:spPr>
      </p:pic>
      <p:sp>
        <p:nvSpPr>
          <p:cNvPr id="10" name="TextBox 9"/>
          <p:cNvSpPr txBox="1"/>
          <p:nvPr/>
        </p:nvSpPr>
        <p:spPr>
          <a:xfrm>
            <a:off x="1164114" y="2956928"/>
            <a:ext cx="2831833" cy="707886"/>
          </a:xfrm>
          <a:prstGeom prst="rect">
            <a:avLst/>
          </a:prstGeom>
          <a:noFill/>
        </p:spPr>
        <p:txBody>
          <a:bodyPr wrap="square" rtlCol="0">
            <a:spAutoFit/>
          </a:bodyPr>
          <a:lstStyle/>
          <a:p>
            <a:r>
              <a:rPr lang="en-US" sz="2000" dirty="0" smtClean="0">
                <a:latin typeface="Segoe UI" panose="020B0502040204020203" pitchFamily="34" charset="0"/>
                <a:cs typeface="Segoe UI" panose="020B0502040204020203" pitchFamily="34" charset="0"/>
              </a:rPr>
              <a:t>leads to the stomach, where food is digested.</a:t>
            </a:r>
            <a:endParaRPr lang="en-US" sz="2000" dirty="0">
              <a:latin typeface="Segoe UI" panose="020B0502040204020203" pitchFamily="34" charset="0"/>
              <a:cs typeface="Segoe UI" panose="020B0502040204020203" pitchFamily="34" charset="0"/>
            </a:endParaRPr>
          </a:p>
        </p:txBody>
      </p:sp>
      <p:sp>
        <p:nvSpPr>
          <p:cNvPr id="11" name="TextBox 10"/>
          <p:cNvSpPr txBox="1"/>
          <p:nvPr/>
        </p:nvSpPr>
        <p:spPr>
          <a:xfrm>
            <a:off x="620711" y="2347463"/>
            <a:ext cx="3116402" cy="400110"/>
          </a:xfrm>
          <a:prstGeom prst="rect">
            <a:avLst/>
          </a:prstGeom>
          <a:noFill/>
        </p:spPr>
        <p:txBody>
          <a:bodyPr wrap="square" rtlCol="0">
            <a:spAutoFit/>
          </a:bodyPr>
          <a:lstStyle/>
          <a:p>
            <a:r>
              <a:rPr lang="en-US" sz="2000" dirty="0" smtClean="0">
                <a:latin typeface="Segoe UI" panose="020B0502040204020203" pitchFamily="34" charset="0"/>
                <a:cs typeface="Segoe UI" panose="020B0502040204020203" pitchFamily="34" charset="0"/>
              </a:rPr>
              <a:t>The </a:t>
            </a:r>
            <a:r>
              <a:rPr lang="en-US" sz="2000" b="1" dirty="0" smtClean="0">
                <a:solidFill>
                  <a:srgbClr val="00B050"/>
                </a:solidFill>
                <a:latin typeface="Segoe UI" panose="020B0502040204020203" pitchFamily="34" charset="0"/>
                <a:cs typeface="Segoe UI" panose="020B0502040204020203" pitchFamily="34" charset="0"/>
              </a:rPr>
              <a:t>correct</a:t>
            </a:r>
            <a:r>
              <a:rPr lang="en-US" sz="2000" dirty="0" smtClean="0">
                <a:latin typeface="Segoe UI" panose="020B0502040204020203" pitchFamily="34" charset="0"/>
                <a:cs typeface="Segoe UI" panose="020B0502040204020203" pitchFamily="34" charset="0"/>
              </a:rPr>
              <a:t> food path…</a:t>
            </a:r>
            <a:endParaRPr lang="en-US" sz="2000" dirty="0">
              <a:latin typeface="Segoe UI" panose="020B0502040204020203" pitchFamily="34" charset="0"/>
              <a:cs typeface="Segoe UI" panose="020B0502040204020203" pitchFamily="34" charset="0"/>
            </a:endParaRPr>
          </a:p>
        </p:txBody>
      </p:sp>
      <p:sp>
        <p:nvSpPr>
          <p:cNvPr id="13"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85410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1" name="TextBox 10"/>
          <p:cNvSpPr txBox="1"/>
          <p:nvPr/>
        </p:nvSpPr>
        <p:spPr>
          <a:xfrm>
            <a:off x="620711" y="2347463"/>
            <a:ext cx="3481253" cy="400110"/>
          </a:xfrm>
          <a:prstGeom prst="rect">
            <a:avLst/>
          </a:prstGeom>
          <a:noFill/>
        </p:spPr>
        <p:txBody>
          <a:bodyPr wrap="square" rtlCol="0">
            <a:spAutoFit/>
          </a:bodyPr>
          <a:lstStyle/>
          <a:p>
            <a:r>
              <a:rPr lang="en-US" sz="2000" dirty="0" smtClean="0">
                <a:latin typeface="Segoe UI" panose="020B0502040204020203" pitchFamily="34" charset="0"/>
                <a:cs typeface="Segoe UI" panose="020B0502040204020203" pitchFamily="34" charset="0"/>
              </a:rPr>
              <a:t>The </a:t>
            </a:r>
            <a:r>
              <a:rPr lang="en-US" sz="2000" b="1" dirty="0" smtClean="0">
                <a:solidFill>
                  <a:srgbClr val="C00000"/>
                </a:solidFill>
                <a:latin typeface="Segoe UI" panose="020B0502040204020203" pitchFamily="34" charset="0"/>
                <a:cs typeface="Segoe UI" panose="020B0502040204020203" pitchFamily="34" charset="0"/>
              </a:rPr>
              <a:t>incorrect</a:t>
            </a:r>
            <a:r>
              <a:rPr lang="en-US" sz="2000" dirty="0" smtClean="0">
                <a:latin typeface="Segoe UI" panose="020B0502040204020203" pitchFamily="34" charset="0"/>
                <a:cs typeface="Segoe UI" panose="020B0502040204020203" pitchFamily="34" charset="0"/>
              </a:rPr>
              <a:t> food path…</a:t>
            </a:r>
            <a:endParaRPr lang="en-US" sz="2000" dirty="0">
              <a:latin typeface="Segoe UI" panose="020B0502040204020203" pitchFamily="34" charset="0"/>
              <a:cs typeface="Segoe UI" panose="020B0502040204020203" pitchFamily="34" charset="0"/>
            </a:endParaRPr>
          </a:p>
        </p:txBody>
      </p:sp>
      <p:pic>
        <p:nvPicPr>
          <p:cNvPr id="9" name="Picture 8" descr="C:\Users\dha92624\Pictures\Picture3.jpg"/>
          <p:cNvPicPr/>
          <p:nvPr/>
        </p:nvPicPr>
        <p:blipFill>
          <a:blip r:embed="rId3">
            <a:extLst>
              <a:ext uri="{BEBA8EAE-BF5A-486C-A8C5-ECC9F3942E4B}">
                <a14:imgProps xmlns:a14="http://schemas.microsoft.com/office/drawing/2010/main">
                  <a14:imgLayer r:embed="rId4">
                    <a14:imgEffect>
                      <a14:colorTemperature colorTemp="7469"/>
                    </a14:imgEffect>
                    <a14:imgEffect>
                      <a14:saturation sat="247000"/>
                    </a14:imgEffect>
                  </a14:imgLayer>
                </a14:imgProps>
              </a:ext>
              <a:ext uri="{28A0092B-C50C-407E-A947-70E740481C1C}">
                <a14:useLocalDpi xmlns:a14="http://schemas.microsoft.com/office/drawing/2010/main" val="0"/>
              </a:ext>
            </a:extLst>
          </a:blip>
          <a:srcRect/>
          <a:stretch>
            <a:fillRect/>
          </a:stretch>
        </p:blipFill>
        <p:spPr bwMode="auto">
          <a:xfrm>
            <a:off x="5141843" y="1807497"/>
            <a:ext cx="3373508" cy="4354764"/>
          </a:xfrm>
          <a:prstGeom prst="rect">
            <a:avLst/>
          </a:prstGeom>
          <a:noFill/>
          <a:ln>
            <a:noFill/>
          </a:ln>
        </p:spPr>
      </p:pic>
      <p:sp>
        <p:nvSpPr>
          <p:cNvPr id="12" name="TextBox 11"/>
          <p:cNvSpPr txBox="1"/>
          <p:nvPr/>
        </p:nvSpPr>
        <p:spPr>
          <a:xfrm>
            <a:off x="976484" y="3003093"/>
            <a:ext cx="3476245" cy="2554545"/>
          </a:xfrm>
          <a:prstGeom prst="rect">
            <a:avLst/>
          </a:prstGeom>
          <a:noFill/>
        </p:spPr>
        <p:txBody>
          <a:bodyPr wrap="square" rtlCol="0">
            <a:spAutoFit/>
          </a:bodyPr>
          <a:lstStyle/>
          <a:p>
            <a:r>
              <a:rPr lang="en-US" sz="2000" dirty="0" smtClean="0">
                <a:latin typeface="Segoe UI" panose="020B0502040204020203" pitchFamily="34" charset="0"/>
                <a:cs typeface="Segoe UI" panose="020B0502040204020203" pitchFamily="34" charset="0"/>
              </a:rPr>
              <a:t>leads to the lungs, resulting in:</a:t>
            </a:r>
          </a:p>
          <a:p>
            <a:pPr marL="342900" indent="-342900">
              <a:buFont typeface="Arial" panose="020B0604020202020204" pitchFamily="34" charset="0"/>
              <a:buChar char="•"/>
            </a:pPr>
            <a:r>
              <a:rPr lang="en-US" sz="2000" b="1" dirty="0">
                <a:latin typeface="Segoe UI" panose="020B0502040204020203" pitchFamily="34" charset="0"/>
                <a:cs typeface="Segoe UI" panose="020B0502040204020203" pitchFamily="34" charset="0"/>
              </a:rPr>
              <a:t>C</a:t>
            </a:r>
            <a:r>
              <a:rPr lang="en-US" sz="2000" b="1" dirty="0" smtClean="0">
                <a:latin typeface="Segoe UI" panose="020B0502040204020203" pitchFamily="34" charset="0"/>
                <a:cs typeface="Segoe UI" panose="020B0502040204020203" pitchFamily="34" charset="0"/>
              </a:rPr>
              <a:t>hoking</a:t>
            </a:r>
            <a:r>
              <a:rPr lang="en-US" sz="2000" dirty="0" smtClean="0">
                <a:latin typeface="Segoe UI" panose="020B0502040204020203" pitchFamily="34" charset="0"/>
                <a:cs typeface="Segoe UI" panose="020B0502040204020203" pitchFamily="34" charset="0"/>
              </a:rPr>
              <a:t> if the airway is blocked by food, drink, or foreign objects or</a:t>
            </a:r>
          </a:p>
          <a:p>
            <a:pPr marL="342900" indent="-342900">
              <a:buFont typeface="Arial" panose="020B0604020202020204" pitchFamily="34" charset="0"/>
              <a:buChar char="•"/>
            </a:pPr>
            <a:r>
              <a:rPr lang="en-US" sz="2000" b="1" dirty="0" smtClean="0">
                <a:latin typeface="Segoe UI" panose="020B0502040204020203" pitchFamily="34" charset="0"/>
                <a:cs typeface="Segoe UI" panose="020B0502040204020203" pitchFamily="34" charset="0"/>
              </a:rPr>
              <a:t>Aspiration</a:t>
            </a:r>
            <a:r>
              <a:rPr lang="en-US" sz="2000" dirty="0" smtClean="0">
                <a:latin typeface="Segoe UI" panose="020B0502040204020203" pitchFamily="34" charset="0"/>
                <a:cs typeface="Segoe UI" panose="020B0502040204020203" pitchFamily="34" charset="0"/>
              </a:rPr>
              <a:t> if food, drink, or foreign objects are breathed into the lungs.</a:t>
            </a:r>
            <a:endParaRPr lang="en-US" sz="2000" dirty="0">
              <a:latin typeface="Segoe UI" panose="020B0502040204020203" pitchFamily="34" charset="0"/>
              <a:cs typeface="Segoe UI" panose="020B0502040204020203" pitchFamily="34" charset="0"/>
            </a:endParaRPr>
          </a:p>
        </p:txBody>
      </p:sp>
      <p:sp>
        <p:nvSpPr>
          <p:cNvPr id="13"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41417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0" name="Content Placeholder 6"/>
          <p:cNvSpPr>
            <a:spLocks noGrp="1"/>
          </p:cNvSpPr>
          <p:nvPr>
            <p:ph idx="1"/>
          </p:nvPr>
        </p:nvSpPr>
        <p:spPr>
          <a:xfrm>
            <a:off x="545409" y="1253249"/>
            <a:ext cx="7886700" cy="668272"/>
          </a:xfrm>
        </p:spPr>
        <p:txBody>
          <a:bodyPr>
            <a:normAutofit/>
          </a:bodyPr>
          <a:lstStyle/>
          <a:p>
            <a:pPr marL="0" indent="0">
              <a:buNone/>
            </a:pPr>
            <a:r>
              <a:rPr lang="en-US" sz="2800" dirty="0" smtClean="0"/>
              <a:t>Symptoms of difficulty eating and swallowing…</a:t>
            </a:r>
            <a:endParaRPr lang="en-US" sz="2800" dirty="0"/>
          </a:p>
        </p:txBody>
      </p:sp>
      <p:sp>
        <p:nvSpPr>
          <p:cNvPr id="14" name="Rectangle 13"/>
          <p:cNvSpPr/>
          <p:nvPr/>
        </p:nvSpPr>
        <p:spPr>
          <a:xfrm>
            <a:off x="628650" y="1921521"/>
            <a:ext cx="7720220" cy="3477875"/>
          </a:xfrm>
          <a:prstGeom prst="rect">
            <a:avLst/>
          </a:prstGeom>
        </p:spPr>
        <p:txBody>
          <a:bodyPr wrap="square">
            <a:spAutoFit/>
          </a:bodyPr>
          <a:lstStyle/>
          <a:p>
            <a:pPr marL="285750" indent="-285750">
              <a:buFont typeface="Arial" panose="020B0604020202020204" pitchFamily="34" charset="0"/>
              <a:buChar char="•"/>
            </a:pPr>
            <a:r>
              <a:rPr lang="en-US" sz="2000" dirty="0"/>
              <a:t>difficulty with creating a lip seal around the fork or spoon</a:t>
            </a:r>
          </a:p>
          <a:p>
            <a:pPr marL="285750" indent="-285750">
              <a:buFont typeface="Arial" panose="020B0604020202020204" pitchFamily="34" charset="0"/>
              <a:buChar char="•"/>
            </a:pPr>
            <a:r>
              <a:rPr lang="en-US" sz="2000" dirty="0" smtClean="0"/>
              <a:t>difficulty </a:t>
            </a:r>
            <a:r>
              <a:rPr lang="en-US" sz="2000" dirty="0"/>
              <a:t>with solid foods</a:t>
            </a:r>
          </a:p>
          <a:p>
            <a:pPr marL="285750" indent="-285750">
              <a:buFont typeface="Arial" panose="020B0604020202020204" pitchFamily="34" charset="0"/>
              <a:buChar char="•"/>
            </a:pPr>
            <a:r>
              <a:rPr lang="en-US" sz="2000" dirty="0"/>
              <a:t>c</a:t>
            </a:r>
            <a:r>
              <a:rPr lang="en-US" sz="2000" dirty="0" smtClean="0"/>
              <a:t>oughing </a:t>
            </a:r>
            <a:r>
              <a:rPr lang="en-US" sz="2000" dirty="0"/>
              <a:t>before, during or shortly after swallowing</a:t>
            </a:r>
          </a:p>
          <a:p>
            <a:pPr marL="285750" indent="-285750">
              <a:buFont typeface="Arial" panose="020B0604020202020204" pitchFamily="34" charset="0"/>
              <a:buChar char="•"/>
            </a:pPr>
            <a:r>
              <a:rPr lang="en-US" sz="2000" dirty="0" smtClean="0"/>
              <a:t>a choking </a:t>
            </a:r>
            <a:r>
              <a:rPr lang="en-US" sz="2000" dirty="0"/>
              <a:t>sensation</a:t>
            </a:r>
          </a:p>
          <a:p>
            <a:pPr marL="285750" indent="-285750">
              <a:buFont typeface="Arial" panose="020B0604020202020204" pitchFamily="34" charset="0"/>
              <a:buChar char="•"/>
            </a:pPr>
            <a:r>
              <a:rPr lang="en-US" sz="2000" dirty="0" smtClean="0"/>
              <a:t>shortness </a:t>
            </a:r>
            <a:r>
              <a:rPr lang="en-US" sz="2000" dirty="0"/>
              <a:t>of </a:t>
            </a:r>
            <a:r>
              <a:rPr lang="en-US" sz="2000" dirty="0" smtClean="0"/>
              <a:t>breath, watery eyes</a:t>
            </a:r>
            <a:endParaRPr lang="en-US" sz="2000" dirty="0"/>
          </a:p>
          <a:p>
            <a:pPr marL="285750" indent="-285750">
              <a:buFont typeface="Arial" panose="020B0604020202020204" pitchFamily="34" charset="0"/>
              <a:buChar char="•"/>
            </a:pPr>
            <a:r>
              <a:rPr lang="en-US" sz="2000" dirty="0" smtClean="0"/>
              <a:t>changes </a:t>
            </a:r>
            <a:r>
              <a:rPr lang="en-US" sz="2000" dirty="0"/>
              <a:t>in voice quality after swallowing</a:t>
            </a:r>
          </a:p>
          <a:p>
            <a:pPr marL="285750" indent="-285750">
              <a:buFont typeface="Arial" panose="020B0604020202020204" pitchFamily="34" charset="0"/>
              <a:buChar char="•"/>
            </a:pPr>
            <a:r>
              <a:rPr lang="en-US" sz="2000" dirty="0" smtClean="0"/>
              <a:t>repeated </a:t>
            </a:r>
            <a:r>
              <a:rPr lang="en-US" sz="2000" dirty="0"/>
              <a:t>pneumonia</a:t>
            </a:r>
          </a:p>
          <a:p>
            <a:pPr marL="285750" indent="-285750">
              <a:buFont typeface="Arial" panose="020B0604020202020204" pitchFamily="34" charset="0"/>
              <a:buChar char="•"/>
            </a:pPr>
            <a:r>
              <a:rPr lang="en-US" sz="2000" dirty="0" smtClean="0"/>
              <a:t>weight loss</a:t>
            </a:r>
          </a:p>
          <a:p>
            <a:pPr marL="285750" indent="-285750">
              <a:buFont typeface="Arial" panose="020B0604020202020204" pitchFamily="34" charset="0"/>
              <a:buChar char="•"/>
            </a:pPr>
            <a:r>
              <a:rPr lang="en-US" sz="2000" dirty="0" smtClean="0"/>
              <a:t>heartburn</a:t>
            </a:r>
          </a:p>
          <a:p>
            <a:pPr marL="285750" indent="-285750">
              <a:buFont typeface="Arial" panose="020B0604020202020204" pitchFamily="34" charset="0"/>
              <a:buChar char="•"/>
            </a:pPr>
            <a:r>
              <a:rPr lang="en-US" sz="2000" dirty="0" smtClean="0"/>
              <a:t>vomiting, burping</a:t>
            </a:r>
          </a:p>
          <a:p>
            <a:pPr marL="285750" indent="-285750">
              <a:buFont typeface="Arial" panose="020B0604020202020204" pitchFamily="34" charset="0"/>
              <a:buChar char="•"/>
            </a:pPr>
            <a:r>
              <a:rPr lang="en-US" sz="2000" dirty="0" smtClean="0"/>
              <a:t>abdominal </a:t>
            </a:r>
            <a:r>
              <a:rPr lang="en-US" sz="2000" dirty="0"/>
              <a:t>pain</a:t>
            </a:r>
          </a:p>
        </p:txBody>
      </p:sp>
      <p:sp>
        <p:nvSpPr>
          <p:cNvPr id="15" name="Rectangle 14"/>
          <p:cNvSpPr/>
          <p:nvPr/>
        </p:nvSpPr>
        <p:spPr>
          <a:xfrm>
            <a:off x="4954229" y="4322179"/>
            <a:ext cx="389209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t>For more examples, see the OIH </a:t>
            </a:r>
            <a:r>
              <a:rPr lang="en-US" dirty="0"/>
              <a:t>Choking Health &amp; Safety Alert </a:t>
            </a:r>
            <a:r>
              <a:rPr lang="en-US" dirty="0" smtClean="0"/>
              <a:t>2020 provided with this training</a:t>
            </a:r>
            <a:endParaRPr lang="en-US" dirty="0"/>
          </a:p>
        </p:txBody>
      </p:sp>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88229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12" y="1939724"/>
            <a:ext cx="8671088" cy="3539430"/>
          </a:xfrm>
          <a:prstGeom prst="rect">
            <a:avLst/>
          </a:prstGeom>
        </p:spPr>
        <p:txBody>
          <a:bodyPr wrap="square">
            <a:spAutoFit/>
          </a:bodyPr>
          <a:lstStyle/>
          <a:p>
            <a:pPr marL="342900" indent="-342900">
              <a:buFont typeface="Arial" panose="020B0604020202020204" pitchFamily="34" charset="0"/>
              <a:buChar char="•"/>
            </a:pPr>
            <a:r>
              <a:rPr lang="en-US" sz="2000" dirty="0" smtClean="0"/>
              <a:t>A </a:t>
            </a:r>
            <a:r>
              <a:rPr lang="en-US" sz="2000" dirty="0"/>
              <a:t>history of aspiration pneumonia</a:t>
            </a:r>
            <a:r>
              <a:rPr lang="en-US" sz="2000" dirty="0" smtClean="0"/>
              <a:t>.</a:t>
            </a:r>
          </a:p>
          <a:p>
            <a:pPr marL="342900" indent="-342900">
              <a:buFont typeface="Arial" panose="020B0604020202020204" pitchFamily="34" charset="0"/>
              <a:buChar char="•"/>
            </a:pPr>
            <a:r>
              <a:rPr lang="en-US" sz="2000" dirty="0" smtClean="0"/>
              <a:t>Gastroesophageal </a:t>
            </a:r>
            <a:r>
              <a:rPr lang="en-US" sz="2000" dirty="0"/>
              <a:t>R</a:t>
            </a:r>
            <a:r>
              <a:rPr lang="en-US" sz="2000" dirty="0" smtClean="0"/>
              <a:t>eflux </a:t>
            </a:r>
            <a:r>
              <a:rPr lang="en-US" sz="2000" dirty="0"/>
              <a:t>D</a:t>
            </a:r>
            <a:r>
              <a:rPr lang="en-US" sz="2000" dirty="0" smtClean="0"/>
              <a:t>isease </a:t>
            </a:r>
            <a:r>
              <a:rPr lang="en-US" sz="2000" dirty="0"/>
              <a:t>(GERD) and or a history of </a:t>
            </a:r>
            <a:r>
              <a:rPr lang="en-US" sz="2000" dirty="0" smtClean="0"/>
              <a:t>GERD</a:t>
            </a:r>
            <a:endParaRPr lang="en-US" sz="2000" dirty="0"/>
          </a:p>
          <a:p>
            <a:pPr marL="342900" indent="-342900">
              <a:buFont typeface="Arial" panose="020B0604020202020204" pitchFamily="34" charset="0"/>
              <a:buChar char="•"/>
            </a:pPr>
            <a:r>
              <a:rPr lang="en-US" sz="2000" dirty="0" smtClean="0"/>
              <a:t>Parkinson’s</a:t>
            </a:r>
          </a:p>
          <a:p>
            <a:pPr marL="342900" indent="-342900">
              <a:buFont typeface="Arial" panose="020B0604020202020204" pitchFamily="34" charset="0"/>
              <a:buChar char="•"/>
            </a:pPr>
            <a:r>
              <a:rPr lang="en-US" sz="2000" dirty="0" smtClean="0"/>
              <a:t>Seizures</a:t>
            </a:r>
            <a:endParaRPr lang="en-US" sz="2000" dirty="0"/>
          </a:p>
          <a:p>
            <a:pPr marL="342900" indent="-342900">
              <a:buFont typeface="Arial" panose="020B0604020202020204" pitchFamily="34" charset="0"/>
              <a:buChar char="•"/>
            </a:pPr>
            <a:r>
              <a:rPr lang="en-US" sz="2000" dirty="0" smtClean="0"/>
              <a:t>Alzheimer’s</a:t>
            </a:r>
            <a:endParaRPr lang="en-US" sz="2000" dirty="0"/>
          </a:p>
          <a:p>
            <a:pPr marL="342900" indent="-342900">
              <a:buFont typeface="Arial" panose="020B0604020202020204" pitchFamily="34" charset="0"/>
              <a:buChar char="•"/>
            </a:pPr>
            <a:r>
              <a:rPr lang="en-US" sz="2000" dirty="0" smtClean="0"/>
              <a:t>Cerebral Palsy</a:t>
            </a:r>
            <a:endParaRPr lang="en-US" sz="2000" dirty="0"/>
          </a:p>
          <a:p>
            <a:pPr marL="342900" indent="-342900">
              <a:buFont typeface="Arial" panose="020B0604020202020204" pitchFamily="34" charset="0"/>
              <a:buChar char="•"/>
            </a:pPr>
            <a:r>
              <a:rPr lang="en-US" sz="2000" dirty="0" smtClean="0"/>
              <a:t>Multiple Sclerosis</a:t>
            </a:r>
          </a:p>
          <a:p>
            <a:pPr marL="342900" indent="-342900">
              <a:buFont typeface="Arial" panose="020B0604020202020204" pitchFamily="34" charset="0"/>
              <a:buChar char="•"/>
            </a:pPr>
            <a:r>
              <a:rPr lang="en-US" sz="2000" dirty="0" smtClean="0"/>
              <a:t>Prader Willi Syndrome </a:t>
            </a:r>
          </a:p>
          <a:p>
            <a:pPr marL="342900" indent="-342900">
              <a:buFont typeface="Arial" panose="020B0604020202020204" pitchFamily="34" charset="0"/>
              <a:buChar char="•"/>
            </a:pPr>
            <a:r>
              <a:rPr lang="en-US" sz="2000" dirty="0" smtClean="0"/>
              <a:t>Dysphagia (difficulty swallowing)</a:t>
            </a:r>
            <a:r>
              <a:rPr lang="en-US" sz="2000" dirty="0"/>
              <a:t> </a:t>
            </a:r>
            <a:endParaRPr lang="en-US" sz="2000" dirty="0" smtClean="0"/>
          </a:p>
          <a:p>
            <a:pPr marL="342900" indent="-342900">
              <a:buFont typeface="Arial" panose="020B0604020202020204" pitchFamily="34" charset="0"/>
              <a:buChar char="•"/>
            </a:pPr>
            <a:r>
              <a:rPr lang="en-US" sz="2000" dirty="0" smtClean="0"/>
              <a:t>Down </a:t>
            </a:r>
            <a:r>
              <a:rPr lang="en-US" sz="2000" dirty="0"/>
              <a:t>S</a:t>
            </a:r>
            <a:r>
              <a:rPr lang="en-US" sz="2000" dirty="0" smtClean="0"/>
              <a:t>yndrome</a:t>
            </a:r>
            <a:endParaRPr lang="en-US" sz="2000" dirty="0"/>
          </a:p>
          <a:p>
            <a:pPr marL="342900" indent="-342900">
              <a:buFont typeface="Arial" panose="020B0604020202020204" pitchFamily="34" charset="0"/>
              <a:buChar char="•"/>
            </a:pPr>
            <a:endParaRPr lang="en-US" sz="2400" dirty="0" smtClean="0"/>
          </a:p>
        </p:txBody>
      </p:sp>
      <p:sp>
        <p:nvSpPr>
          <p:cNvPr id="2" name="Title 1">
            <a:extLst>
              <a:ext uri="{FF2B5EF4-FFF2-40B4-BE49-F238E27FC236}">
                <a16:creationId xmlns:a16="http://schemas.microsoft.com/office/drawing/2014/main" id="{2C32E10D-E6DD-4112-92C9-B846A17FF9A7}"/>
              </a:ext>
            </a:extLst>
          </p:cNvPr>
          <p:cNvSpPr>
            <a:spLocks noGrp="1"/>
          </p:cNvSpPr>
          <p:nvPr>
            <p:ph type="title"/>
          </p:nvPr>
        </p:nvSpPr>
        <p:spPr/>
        <p:txBody>
          <a:bodyPr/>
          <a:lstStyle/>
          <a:p>
            <a:r>
              <a:rPr lang="en-US" dirty="0" smtClean="0"/>
              <a:t>Choking Risk</a:t>
            </a:r>
            <a:endParaRPr lang="en-US" dirty="0"/>
          </a:p>
        </p:txBody>
      </p:sp>
      <p:sp>
        <p:nvSpPr>
          <p:cNvPr id="5" name="Text Placeholder 4">
            <a:extLst>
              <a:ext uri="{FF2B5EF4-FFF2-40B4-BE49-F238E27FC236}">
                <a16:creationId xmlns:a16="http://schemas.microsoft.com/office/drawing/2014/main" id="{210008EA-BC0B-4268-A9C9-B4C597C04FBB}"/>
              </a:ext>
            </a:extLst>
          </p:cNvPr>
          <p:cNvSpPr>
            <a:spLocks noGrp="1"/>
          </p:cNvSpPr>
          <p:nvPr>
            <p:ph type="body" sz="quarter" idx="17"/>
          </p:nvPr>
        </p:nvSpPr>
        <p:spPr/>
        <p:txBody>
          <a:bodyPr/>
          <a:lstStyle/>
          <a:p>
            <a:r>
              <a:rPr lang="en-US" dirty="0" smtClean="0"/>
              <a:t>2</a:t>
            </a:r>
            <a:endParaRPr lang="en-US" dirty="0"/>
          </a:p>
        </p:txBody>
      </p:sp>
      <p:sp>
        <p:nvSpPr>
          <p:cNvPr id="6" name="Text Placeholder 5">
            <a:extLst>
              <a:ext uri="{FF2B5EF4-FFF2-40B4-BE49-F238E27FC236}">
                <a16:creationId xmlns:a16="http://schemas.microsoft.com/office/drawing/2014/main" id="{E99F965B-A6ED-4588-B2C6-B577EDB24CB2}"/>
              </a:ext>
            </a:extLst>
          </p:cNvPr>
          <p:cNvSpPr>
            <a:spLocks noGrp="1"/>
          </p:cNvSpPr>
          <p:nvPr>
            <p:ph type="body" sz="quarter" idx="18"/>
          </p:nvPr>
        </p:nvSpPr>
        <p:spPr/>
        <p:txBody>
          <a:bodyPr/>
          <a:lstStyle/>
          <a:p>
            <a:r>
              <a:rPr lang="en-US" dirty="0"/>
              <a:t>Virginia Department of Behavioral Health &amp; Developmental Services</a:t>
            </a:r>
          </a:p>
        </p:txBody>
      </p:sp>
      <p:sp>
        <p:nvSpPr>
          <p:cNvPr id="10" name="Content Placeholder 6"/>
          <p:cNvSpPr>
            <a:spLocks noGrp="1"/>
          </p:cNvSpPr>
          <p:nvPr>
            <p:ph idx="1"/>
          </p:nvPr>
        </p:nvSpPr>
        <p:spPr>
          <a:xfrm>
            <a:off x="636587" y="1271452"/>
            <a:ext cx="7886700" cy="668272"/>
          </a:xfrm>
        </p:spPr>
        <p:txBody>
          <a:bodyPr>
            <a:normAutofit/>
          </a:bodyPr>
          <a:lstStyle/>
          <a:p>
            <a:pPr marL="0" indent="0">
              <a:buNone/>
            </a:pPr>
            <a:r>
              <a:rPr lang="en-US" sz="2800" dirty="0" smtClean="0"/>
              <a:t>Some other conditions that increase the risk…</a:t>
            </a:r>
            <a:endParaRPr lang="en-US" sz="2800" dirty="0"/>
          </a:p>
        </p:txBody>
      </p:sp>
      <p:sp>
        <p:nvSpPr>
          <p:cNvPr id="3" name="Rectangle 2"/>
          <p:cNvSpPr/>
          <p:nvPr/>
        </p:nvSpPr>
        <p:spPr>
          <a:xfrm>
            <a:off x="4808456" y="3555551"/>
            <a:ext cx="389209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t>For more examples, see the OIH </a:t>
            </a:r>
            <a:r>
              <a:rPr lang="en-US" dirty="0"/>
              <a:t>Choking Health &amp; Safety Alert </a:t>
            </a:r>
            <a:r>
              <a:rPr lang="en-US" dirty="0" smtClean="0"/>
              <a:t>2020 provided with this training</a:t>
            </a:r>
            <a:endParaRPr lang="en-US" dirty="0"/>
          </a:p>
        </p:txBody>
      </p:sp>
      <p:sp>
        <p:nvSpPr>
          <p:cNvPr id="12" name="Text Placeholder 3">
            <a:extLst>
              <a:ext uri="{FF2B5EF4-FFF2-40B4-BE49-F238E27FC236}">
                <a16:creationId xmlns:a16="http://schemas.microsoft.com/office/drawing/2014/main" id="{E45E1241-D58C-4533-A65D-8932800FC5FF}"/>
              </a:ext>
            </a:extLst>
          </p:cNvPr>
          <p:cNvSpPr>
            <a:spLocks noGrp="1"/>
          </p:cNvSpPr>
          <p:nvPr>
            <p:ph type="body" sz="quarter" idx="16"/>
          </p:nvPr>
        </p:nvSpPr>
        <p:spPr>
          <a:xfrm>
            <a:off x="620711" y="6346826"/>
            <a:ext cx="2065337" cy="374650"/>
          </a:xfrm>
        </p:spPr>
        <p:txBody>
          <a:bodyPr/>
          <a:lstStyle/>
          <a:p>
            <a:r>
              <a:rPr lang="en-US" dirty="0" smtClean="0"/>
              <a:t>9/15/21</a:t>
            </a:r>
            <a:endParaRPr lang="en-US" dirty="0"/>
          </a:p>
        </p:txBody>
      </p:sp>
    </p:spTree>
    <p:extLst>
      <p:ext uri="{BB962C8B-B14F-4D97-AF65-F5344CB8AC3E}">
        <p14:creationId xmlns:p14="http://schemas.microsoft.com/office/powerpoint/2010/main" val="25004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DBHDS">
      <a:dk1>
        <a:srgbClr val="1C1C1C"/>
      </a:dk1>
      <a:lt1>
        <a:sysClr val="window" lastClr="FFFFFF"/>
      </a:lt1>
      <a:dk2>
        <a:srgbClr val="44546A"/>
      </a:dk2>
      <a:lt2>
        <a:srgbClr val="D9D9D9"/>
      </a:lt2>
      <a:accent1>
        <a:srgbClr val="136734"/>
      </a:accent1>
      <a:accent2>
        <a:srgbClr val="30699D"/>
      </a:accent2>
      <a:accent3>
        <a:srgbClr val="009E73"/>
      </a:accent3>
      <a:accent4>
        <a:srgbClr val="E79F00"/>
      </a:accent4>
      <a:accent5>
        <a:srgbClr val="9AD0F3"/>
      </a:accent5>
      <a:accent6>
        <a:srgbClr val="0072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by3_template.potx" id="{43FCB1D6-8ACE-49A8-B0CF-4C3FCD2100E3}" vid="{9433497C-C46D-4C4A-9D9F-0B0ABA354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BB0035EBC17C408447423BB6B3A6D0" ma:contentTypeVersion="3" ma:contentTypeDescription="Create a new document." ma:contentTypeScope="" ma:versionID="d06f01fb063a96752d74e4ea077e7bd3">
  <xsd:schema xmlns:xsd="http://www.w3.org/2001/XMLSchema" xmlns:xs="http://www.w3.org/2001/XMLSchema" xmlns:p="http://schemas.microsoft.com/office/2006/metadata/properties" xmlns:ns2="601b1531-0d27-4c3c-874a-0cb3b4db62aa" targetNamespace="http://schemas.microsoft.com/office/2006/metadata/properties" ma:root="true" ma:fieldsID="cec2cd00e3f94308eff0271aee13e07b" ns2:_="">
    <xsd:import namespace="601b1531-0d27-4c3c-874a-0cb3b4db62aa"/>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b1531-0d27-4c3c-874a-0cb3b4db6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5C519-B4C5-4348-943B-2422D715F300}">
  <ds:schemaRefs>
    <ds:schemaRef ds:uri="http://schemas.microsoft.com/sharepoint/v3/contenttype/forms"/>
  </ds:schemaRefs>
</ds:datastoreItem>
</file>

<file path=customXml/itemProps2.xml><?xml version="1.0" encoding="utf-8"?>
<ds:datastoreItem xmlns:ds="http://schemas.openxmlformats.org/officeDocument/2006/customXml" ds:itemID="{DE6EDBA0-A0C8-4667-89CF-977E16B61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b1531-0d27-4c3c-874a-0cb3b4db6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648E0D-D7CC-498B-A5E2-1CCE28EE83B6}">
  <ds:schemaRef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601b1531-0d27-4c3c-874a-0cb3b4db62aa"/>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DBHDS PowerPoint Template_Mar2019</Template>
  <TotalTime>58471</TotalTime>
  <Words>7005</Words>
  <Application>Microsoft Office PowerPoint</Application>
  <PresentationFormat>On-screen Show (4:3)</PresentationFormat>
  <Paragraphs>578</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Georgia</vt:lpstr>
      <vt:lpstr>Segoe UI</vt:lpstr>
      <vt:lpstr>Times New Roman</vt:lpstr>
      <vt:lpstr>Wingdings</vt:lpstr>
      <vt:lpstr>Office Theme</vt:lpstr>
      <vt:lpstr>PowerPoint Presentation</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Choking Risk</vt:lpstr>
      <vt:lpstr>Resources</vt:lpstr>
      <vt:lpstr>Resources</vt:lpstr>
      <vt:lpstr>Resources</vt:lpstr>
      <vt:lpstr>Resources</vt:lpstr>
      <vt:lpstr>Resources</vt:lpstr>
      <vt:lpstr>Questions &amp; Suggestions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Development</dc:title>
  <dc:creator>Eric Williams</dc:creator>
  <cp:lastModifiedBy>Williams, Eric (DBHDS)</cp:lastModifiedBy>
  <cp:revision>348</cp:revision>
  <cp:lastPrinted>2020-01-29T15:06:01Z</cp:lastPrinted>
  <dcterms:created xsi:type="dcterms:W3CDTF">2019-07-06T16:43:37Z</dcterms:created>
  <dcterms:modified xsi:type="dcterms:W3CDTF">2021-09-16T13:45:11Z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0x01010076BB0035EBC17C408447423BB6B3A6D0</vt:lpwstr>
  </property>
</Properties>
</file>