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9"/>
  </p:notesMasterIdLst>
  <p:handoutMasterIdLst>
    <p:handoutMasterId r:id="rId30"/>
  </p:handoutMasterIdLst>
  <p:sldIdLst>
    <p:sldId id="256" r:id="rId5"/>
    <p:sldId id="258" r:id="rId6"/>
    <p:sldId id="267" r:id="rId7"/>
    <p:sldId id="261" r:id="rId8"/>
    <p:sldId id="268" r:id="rId9"/>
    <p:sldId id="269" r:id="rId10"/>
    <p:sldId id="271" r:id="rId11"/>
    <p:sldId id="281" r:id="rId12"/>
    <p:sldId id="283" r:id="rId13"/>
    <p:sldId id="284" r:id="rId14"/>
    <p:sldId id="285" r:id="rId15"/>
    <p:sldId id="260" r:id="rId16"/>
    <p:sldId id="273" r:id="rId17"/>
    <p:sldId id="270" r:id="rId18"/>
    <p:sldId id="265" r:id="rId19"/>
    <p:sldId id="274" r:id="rId20"/>
    <p:sldId id="278" r:id="rId21"/>
    <p:sldId id="275" r:id="rId22"/>
    <p:sldId id="276" r:id="rId23"/>
    <p:sldId id="280" r:id="rId24"/>
    <p:sldId id="282" r:id="rId25"/>
    <p:sldId id="277" r:id="rId26"/>
    <p:sldId id="279" r:id="rId27"/>
    <p:sldId id="259"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C000"/>
    <a:srgbClr val="D6DCE5"/>
    <a:srgbClr val="339966"/>
    <a:srgbClr val="136734"/>
    <a:srgbClr val="CC0099"/>
    <a:srgbClr val="FF3399"/>
    <a:srgbClr val="FF0066"/>
    <a:srgbClr val="3069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67343" autoAdjust="0"/>
  </p:normalViewPr>
  <p:slideViewPr>
    <p:cSldViewPr snapToGrid="0">
      <p:cViewPr varScale="1">
        <p:scale>
          <a:sx n="59" d="100"/>
          <a:sy n="59" d="100"/>
        </p:scale>
        <p:origin x="1944" y="58"/>
      </p:cViewPr>
      <p:guideLst>
        <p:guide orient="horz" pos="2160"/>
        <p:guide pos="2880"/>
      </p:guideLst>
    </p:cSldViewPr>
  </p:slideViewPr>
  <p:notesTextViewPr>
    <p:cViewPr>
      <p:scale>
        <a:sx n="1" d="1"/>
        <a:sy n="1" d="1"/>
      </p:scale>
      <p:origin x="0" y="0"/>
    </p:cViewPr>
  </p:notesTextViewPr>
  <p:notesViewPr>
    <p:cSldViewPr snapToGrid="0">
      <p:cViewPr varScale="1">
        <p:scale>
          <a:sx n="125" d="100"/>
          <a:sy n="125" d="100"/>
        </p:scale>
        <p:origin x="493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F8B2F4-CA78-451D-8F6B-522365EA89E1}" type="doc">
      <dgm:prSet loTypeId="urn:microsoft.com/office/officeart/2005/8/layout/pyramid4" loCatId="pyramid" qsTypeId="urn:microsoft.com/office/officeart/2005/8/quickstyle/simple1" qsCatId="simple" csTypeId="urn:microsoft.com/office/officeart/2005/8/colors/colorful2" csCatId="colorful" phldr="1"/>
      <dgm:spPr/>
      <dgm:t>
        <a:bodyPr/>
        <a:lstStyle/>
        <a:p>
          <a:endParaRPr lang="en-US"/>
        </a:p>
      </dgm:t>
    </dgm:pt>
    <dgm:pt modelId="{5EB913CD-3AD3-4541-97EF-8F285857AC49}">
      <dgm:prSet phldrT="[Text]"/>
      <dgm:spPr/>
      <dgm:t>
        <a:bodyPr/>
        <a:lstStyle/>
        <a:p>
          <a:r>
            <a:rPr lang="en-US" dirty="0" smtClean="0"/>
            <a:t>Formal assessment tools</a:t>
          </a:r>
          <a:endParaRPr lang="en-US" dirty="0"/>
        </a:p>
      </dgm:t>
    </dgm:pt>
    <dgm:pt modelId="{920C11D0-439A-445B-A93C-D105A90B97C4}" type="parTrans" cxnId="{8C64F0BB-B9F5-42A5-8AF8-2FFCC71799C4}">
      <dgm:prSet/>
      <dgm:spPr/>
      <dgm:t>
        <a:bodyPr/>
        <a:lstStyle/>
        <a:p>
          <a:endParaRPr lang="en-US"/>
        </a:p>
      </dgm:t>
    </dgm:pt>
    <dgm:pt modelId="{810FF3C9-4375-4329-B21F-53CCE06E6847}" type="sibTrans" cxnId="{8C64F0BB-B9F5-42A5-8AF8-2FFCC71799C4}">
      <dgm:prSet/>
      <dgm:spPr/>
      <dgm:t>
        <a:bodyPr/>
        <a:lstStyle/>
        <a:p>
          <a:endParaRPr lang="en-US"/>
        </a:p>
      </dgm:t>
    </dgm:pt>
    <dgm:pt modelId="{4F2EA496-22EA-4EFA-8039-2E8A48116FC7}">
      <dgm:prSet phldrT="[Text]"/>
      <dgm:spPr/>
      <dgm:t>
        <a:bodyPr/>
        <a:lstStyle/>
        <a:p>
          <a:r>
            <a:rPr lang="en-US" dirty="0" smtClean="0"/>
            <a:t>History and social factors</a:t>
          </a:r>
          <a:endParaRPr lang="en-US" dirty="0"/>
        </a:p>
      </dgm:t>
    </dgm:pt>
    <dgm:pt modelId="{D71BE09B-0FC0-4609-900F-DB4F5FC603CA}" type="parTrans" cxnId="{A7656BC1-1180-4D66-834C-42811A2A4D88}">
      <dgm:prSet/>
      <dgm:spPr/>
      <dgm:t>
        <a:bodyPr/>
        <a:lstStyle/>
        <a:p>
          <a:endParaRPr lang="en-US"/>
        </a:p>
      </dgm:t>
    </dgm:pt>
    <dgm:pt modelId="{6AC515CD-4931-4201-82B5-C9A5B3419179}" type="sibTrans" cxnId="{A7656BC1-1180-4D66-834C-42811A2A4D88}">
      <dgm:prSet/>
      <dgm:spPr/>
      <dgm:t>
        <a:bodyPr/>
        <a:lstStyle/>
        <a:p>
          <a:endParaRPr lang="en-US"/>
        </a:p>
      </dgm:t>
    </dgm:pt>
    <dgm:pt modelId="{56118492-49EE-46D7-881E-9FAFAAF5CDEC}">
      <dgm:prSet phldrT="[Text]"/>
      <dgm:spPr/>
      <dgm:t>
        <a:bodyPr/>
        <a:lstStyle/>
        <a:p>
          <a:r>
            <a:rPr lang="en-US" dirty="0" smtClean="0"/>
            <a:t>Physical exam</a:t>
          </a:r>
          <a:endParaRPr lang="en-US" dirty="0"/>
        </a:p>
      </dgm:t>
    </dgm:pt>
    <dgm:pt modelId="{017DE187-0E0F-40CA-84ED-9959934470EC}" type="parTrans" cxnId="{421717E0-6BD0-4183-933A-95312773BA2B}">
      <dgm:prSet/>
      <dgm:spPr/>
      <dgm:t>
        <a:bodyPr/>
        <a:lstStyle/>
        <a:p>
          <a:endParaRPr lang="en-US"/>
        </a:p>
      </dgm:t>
    </dgm:pt>
    <dgm:pt modelId="{FF3A9232-D49C-43A0-99B2-CE326A9B5061}" type="sibTrans" cxnId="{421717E0-6BD0-4183-933A-95312773BA2B}">
      <dgm:prSet/>
      <dgm:spPr/>
      <dgm:t>
        <a:bodyPr/>
        <a:lstStyle/>
        <a:p>
          <a:endParaRPr lang="en-US"/>
        </a:p>
      </dgm:t>
    </dgm:pt>
    <dgm:pt modelId="{519E23AA-8178-4513-A749-D59D805E7D29}">
      <dgm:prSet phldrT="[Text]"/>
      <dgm:spPr/>
      <dgm:t>
        <a:bodyPr/>
        <a:lstStyle/>
        <a:p>
          <a:r>
            <a:rPr lang="en-US" dirty="0" smtClean="0"/>
            <a:t>Diagnostic tests</a:t>
          </a:r>
          <a:endParaRPr lang="en-US" dirty="0"/>
        </a:p>
      </dgm:t>
    </dgm:pt>
    <dgm:pt modelId="{0A53E0FE-498D-47F7-8BC6-D44EAA497E7C}" type="parTrans" cxnId="{54DB748B-A620-4C16-87C2-361B92CFC314}">
      <dgm:prSet/>
      <dgm:spPr/>
      <dgm:t>
        <a:bodyPr/>
        <a:lstStyle/>
        <a:p>
          <a:endParaRPr lang="en-US"/>
        </a:p>
      </dgm:t>
    </dgm:pt>
    <dgm:pt modelId="{EBCA0B6C-C899-4A90-9B27-875CE9D7807A}" type="sibTrans" cxnId="{54DB748B-A620-4C16-87C2-361B92CFC314}">
      <dgm:prSet/>
      <dgm:spPr/>
      <dgm:t>
        <a:bodyPr/>
        <a:lstStyle/>
        <a:p>
          <a:endParaRPr lang="en-US"/>
        </a:p>
      </dgm:t>
    </dgm:pt>
    <dgm:pt modelId="{8924A627-2CCD-474A-B329-EED9DE9EE2B8}" type="pres">
      <dgm:prSet presAssocID="{17F8B2F4-CA78-451D-8F6B-522365EA89E1}" presName="compositeShape" presStyleCnt="0">
        <dgm:presLayoutVars>
          <dgm:chMax val="9"/>
          <dgm:dir/>
          <dgm:resizeHandles val="exact"/>
        </dgm:presLayoutVars>
      </dgm:prSet>
      <dgm:spPr/>
      <dgm:t>
        <a:bodyPr/>
        <a:lstStyle/>
        <a:p>
          <a:endParaRPr lang="en-US"/>
        </a:p>
      </dgm:t>
    </dgm:pt>
    <dgm:pt modelId="{E970CD1F-9DBB-4595-9E3D-C822FF23FA27}" type="pres">
      <dgm:prSet presAssocID="{17F8B2F4-CA78-451D-8F6B-522365EA89E1}" presName="triangle1" presStyleLbl="node1" presStyleIdx="0" presStyleCnt="4">
        <dgm:presLayoutVars>
          <dgm:bulletEnabled val="1"/>
        </dgm:presLayoutVars>
      </dgm:prSet>
      <dgm:spPr/>
      <dgm:t>
        <a:bodyPr/>
        <a:lstStyle/>
        <a:p>
          <a:endParaRPr lang="en-US"/>
        </a:p>
      </dgm:t>
    </dgm:pt>
    <dgm:pt modelId="{A7EAE406-CC95-4384-B8B2-AFC846CB4EFB}" type="pres">
      <dgm:prSet presAssocID="{17F8B2F4-CA78-451D-8F6B-522365EA89E1}" presName="triangle2" presStyleLbl="node1" presStyleIdx="1" presStyleCnt="4">
        <dgm:presLayoutVars>
          <dgm:bulletEnabled val="1"/>
        </dgm:presLayoutVars>
      </dgm:prSet>
      <dgm:spPr/>
      <dgm:t>
        <a:bodyPr/>
        <a:lstStyle/>
        <a:p>
          <a:endParaRPr lang="en-US"/>
        </a:p>
      </dgm:t>
    </dgm:pt>
    <dgm:pt modelId="{57808E35-28B0-4328-8A30-5D4A3F5F41F6}" type="pres">
      <dgm:prSet presAssocID="{17F8B2F4-CA78-451D-8F6B-522365EA89E1}" presName="triangle3" presStyleLbl="node1" presStyleIdx="2" presStyleCnt="4">
        <dgm:presLayoutVars>
          <dgm:bulletEnabled val="1"/>
        </dgm:presLayoutVars>
      </dgm:prSet>
      <dgm:spPr/>
      <dgm:t>
        <a:bodyPr/>
        <a:lstStyle/>
        <a:p>
          <a:endParaRPr lang="en-US"/>
        </a:p>
      </dgm:t>
    </dgm:pt>
    <dgm:pt modelId="{AB0D93C4-4AEA-4D98-87EA-DA9CF325DBBE}" type="pres">
      <dgm:prSet presAssocID="{17F8B2F4-CA78-451D-8F6B-522365EA89E1}" presName="triangle4" presStyleLbl="node1" presStyleIdx="3" presStyleCnt="4">
        <dgm:presLayoutVars>
          <dgm:bulletEnabled val="1"/>
        </dgm:presLayoutVars>
      </dgm:prSet>
      <dgm:spPr/>
      <dgm:t>
        <a:bodyPr/>
        <a:lstStyle/>
        <a:p>
          <a:endParaRPr lang="en-US"/>
        </a:p>
      </dgm:t>
    </dgm:pt>
  </dgm:ptLst>
  <dgm:cxnLst>
    <dgm:cxn modelId="{421717E0-6BD0-4183-933A-95312773BA2B}" srcId="{17F8B2F4-CA78-451D-8F6B-522365EA89E1}" destId="{56118492-49EE-46D7-881E-9FAFAAF5CDEC}" srcOrd="2" destOrd="0" parTransId="{017DE187-0E0F-40CA-84ED-9959934470EC}" sibTransId="{FF3A9232-D49C-43A0-99B2-CE326A9B5061}"/>
    <dgm:cxn modelId="{739AA444-BC78-402B-9708-BBEBE60836B3}" type="presOf" srcId="{519E23AA-8178-4513-A749-D59D805E7D29}" destId="{AB0D93C4-4AEA-4D98-87EA-DA9CF325DBBE}" srcOrd="0" destOrd="0" presId="urn:microsoft.com/office/officeart/2005/8/layout/pyramid4"/>
    <dgm:cxn modelId="{A7656BC1-1180-4D66-834C-42811A2A4D88}" srcId="{17F8B2F4-CA78-451D-8F6B-522365EA89E1}" destId="{4F2EA496-22EA-4EFA-8039-2E8A48116FC7}" srcOrd="1" destOrd="0" parTransId="{D71BE09B-0FC0-4609-900F-DB4F5FC603CA}" sibTransId="{6AC515CD-4931-4201-82B5-C9A5B3419179}"/>
    <dgm:cxn modelId="{54DB748B-A620-4C16-87C2-361B92CFC314}" srcId="{17F8B2F4-CA78-451D-8F6B-522365EA89E1}" destId="{519E23AA-8178-4513-A749-D59D805E7D29}" srcOrd="3" destOrd="0" parTransId="{0A53E0FE-498D-47F7-8BC6-D44EAA497E7C}" sibTransId="{EBCA0B6C-C899-4A90-9B27-875CE9D7807A}"/>
    <dgm:cxn modelId="{A53CB9E6-CD22-4FEF-B776-35D3D2015278}" type="presOf" srcId="{5EB913CD-3AD3-4541-97EF-8F285857AC49}" destId="{E970CD1F-9DBB-4595-9E3D-C822FF23FA27}" srcOrd="0" destOrd="0" presId="urn:microsoft.com/office/officeart/2005/8/layout/pyramid4"/>
    <dgm:cxn modelId="{B3827047-307B-43FB-9F1D-CDE61F60EEED}" type="presOf" srcId="{17F8B2F4-CA78-451D-8F6B-522365EA89E1}" destId="{8924A627-2CCD-474A-B329-EED9DE9EE2B8}" srcOrd="0" destOrd="0" presId="urn:microsoft.com/office/officeart/2005/8/layout/pyramid4"/>
    <dgm:cxn modelId="{18C8593D-128F-456A-89CF-D94F506DF8E9}" type="presOf" srcId="{4F2EA496-22EA-4EFA-8039-2E8A48116FC7}" destId="{A7EAE406-CC95-4384-B8B2-AFC846CB4EFB}" srcOrd="0" destOrd="0" presId="urn:microsoft.com/office/officeart/2005/8/layout/pyramid4"/>
    <dgm:cxn modelId="{829E0ADE-84CC-49AE-93D4-A766AA574B9B}" type="presOf" srcId="{56118492-49EE-46D7-881E-9FAFAAF5CDEC}" destId="{57808E35-28B0-4328-8A30-5D4A3F5F41F6}" srcOrd="0" destOrd="0" presId="urn:microsoft.com/office/officeart/2005/8/layout/pyramid4"/>
    <dgm:cxn modelId="{8C64F0BB-B9F5-42A5-8AF8-2FFCC71799C4}" srcId="{17F8B2F4-CA78-451D-8F6B-522365EA89E1}" destId="{5EB913CD-3AD3-4541-97EF-8F285857AC49}" srcOrd="0" destOrd="0" parTransId="{920C11D0-439A-445B-A93C-D105A90B97C4}" sibTransId="{810FF3C9-4375-4329-B21F-53CCE06E6847}"/>
    <dgm:cxn modelId="{B990784D-8983-432F-9527-4996A2CA1564}" type="presParOf" srcId="{8924A627-2CCD-474A-B329-EED9DE9EE2B8}" destId="{E970CD1F-9DBB-4595-9E3D-C822FF23FA27}" srcOrd="0" destOrd="0" presId="urn:microsoft.com/office/officeart/2005/8/layout/pyramid4"/>
    <dgm:cxn modelId="{403A6596-EBD7-4993-9CCA-658BE7DD67E7}" type="presParOf" srcId="{8924A627-2CCD-474A-B329-EED9DE9EE2B8}" destId="{A7EAE406-CC95-4384-B8B2-AFC846CB4EFB}" srcOrd="1" destOrd="0" presId="urn:microsoft.com/office/officeart/2005/8/layout/pyramid4"/>
    <dgm:cxn modelId="{827FA892-7D85-40C5-918A-A322DABEEFEB}" type="presParOf" srcId="{8924A627-2CCD-474A-B329-EED9DE9EE2B8}" destId="{57808E35-28B0-4328-8A30-5D4A3F5F41F6}" srcOrd="2" destOrd="0" presId="urn:microsoft.com/office/officeart/2005/8/layout/pyramid4"/>
    <dgm:cxn modelId="{68897D79-0122-4173-81BE-4AA40A9B8E06}" type="presParOf" srcId="{8924A627-2CCD-474A-B329-EED9DE9EE2B8}" destId="{AB0D93C4-4AEA-4D98-87EA-DA9CF325DBBE}"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0CD1F-9DBB-4595-9E3D-C822FF23FA27}">
      <dsp:nvSpPr>
        <dsp:cNvPr id="0" name=""/>
        <dsp:cNvSpPr/>
      </dsp:nvSpPr>
      <dsp:spPr>
        <a:xfrm>
          <a:off x="2032000" y="0"/>
          <a:ext cx="2032000" cy="2032000"/>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Formal assessment tools</a:t>
          </a:r>
          <a:endParaRPr lang="en-US" sz="1500" kern="1200" dirty="0"/>
        </a:p>
      </dsp:txBody>
      <dsp:txXfrm>
        <a:off x="2540000" y="1016000"/>
        <a:ext cx="1016000" cy="1016000"/>
      </dsp:txXfrm>
    </dsp:sp>
    <dsp:sp modelId="{A7EAE406-CC95-4384-B8B2-AFC846CB4EFB}">
      <dsp:nvSpPr>
        <dsp:cNvPr id="0" name=""/>
        <dsp:cNvSpPr/>
      </dsp:nvSpPr>
      <dsp:spPr>
        <a:xfrm>
          <a:off x="1016000" y="2032000"/>
          <a:ext cx="2032000" cy="2032000"/>
        </a:xfrm>
        <a:prstGeom prst="triangle">
          <a:avLst/>
        </a:prstGeom>
        <a:solidFill>
          <a:schemeClr val="accent2">
            <a:hueOff val="-899080"/>
            <a:satOff val="15611"/>
            <a:lumOff val="-30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History and social factors</a:t>
          </a:r>
          <a:endParaRPr lang="en-US" sz="1500" kern="1200" dirty="0"/>
        </a:p>
      </dsp:txBody>
      <dsp:txXfrm>
        <a:off x="1524000" y="3048000"/>
        <a:ext cx="1016000" cy="1016000"/>
      </dsp:txXfrm>
    </dsp:sp>
    <dsp:sp modelId="{57808E35-28B0-4328-8A30-5D4A3F5F41F6}">
      <dsp:nvSpPr>
        <dsp:cNvPr id="0" name=""/>
        <dsp:cNvSpPr/>
      </dsp:nvSpPr>
      <dsp:spPr>
        <a:xfrm rot="10800000">
          <a:off x="2032000" y="2032000"/>
          <a:ext cx="2032000" cy="2032000"/>
        </a:xfrm>
        <a:prstGeom prst="triangle">
          <a:avLst/>
        </a:prstGeom>
        <a:solidFill>
          <a:schemeClr val="accent2">
            <a:hueOff val="-1798160"/>
            <a:satOff val="31221"/>
            <a:lumOff val="-61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Physical exam</a:t>
          </a:r>
          <a:endParaRPr lang="en-US" sz="1500" kern="1200" dirty="0"/>
        </a:p>
      </dsp:txBody>
      <dsp:txXfrm rot="10800000">
        <a:off x="2540000" y="2032000"/>
        <a:ext cx="1016000" cy="1016000"/>
      </dsp:txXfrm>
    </dsp:sp>
    <dsp:sp modelId="{AB0D93C4-4AEA-4D98-87EA-DA9CF325DBBE}">
      <dsp:nvSpPr>
        <dsp:cNvPr id="0" name=""/>
        <dsp:cNvSpPr/>
      </dsp:nvSpPr>
      <dsp:spPr>
        <a:xfrm>
          <a:off x="3048000" y="2032000"/>
          <a:ext cx="2032000" cy="2032000"/>
        </a:xfrm>
        <a:prstGeom prst="triangle">
          <a:avLst/>
        </a:prstGeom>
        <a:solidFill>
          <a:schemeClr val="accent2">
            <a:hueOff val="-2697240"/>
            <a:satOff val="46832"/>
            <a:lumOff val="-92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Diagnostic tests</a:t>
          </a:r>
          <a:endParaRPr lang="en-US" sz="1500" kern="1200" dirty="0"/>
        </a:p>
      </dsp:txBody>
      <dsp:txXfrm>
        <a:off x="3556000" y="3048000"/>
        <a:ext cx="1016000"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F9B970C-497A-4FC9-871C-9EF8E6CACACE}" type="datetimeFigureOut">
              <a:rPr lang="en-US" smtClean="0"/>
              <a:t>9/16/2021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9780B1C-6F64-4B5F-B435-D919D1D619E3}" type="slidenum">
              <a:rPr lang="en-US" smtClean="0"/>
              <a:t>‹#›</a:t>
            </a:fld>
            <a:endParaRPr lang="en-US"/>
          </a:p>
        </p:txBody>
      </p:sp>
    </p:spTree>
    <p:extLst>
      <p:ext uri="{BB962C8B-B14F-4D97-AF65-F5344CB8AC3E}">
        <p14:creationId xmlns:p14="http://schemas.microsoft.com/office/powerpoint/2010/main" val="1662661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0A6B34B-727B-44FF-B60F-FCEC4E8D2ECB}" type="datetimeFigureOut">
              <a:rPr lang="en-US" smtClean="0"/>
              <a:t>9/16/2021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DF1ADC7-396E-4D2A-B938-A3146F3332C4}" type="slidenum">
              <a:rPr lang="en-US" smtClean="0"/>
              <a:t>‹#›</a:t>
            </a:fld>
            <a:endParaRPr lang="en-US"/>
          </a:p>
        </p:txBody>
      </p:sp>
    </p:spTree>
    <p:extLst>
      <p:ext uri="{BB962C8B-B14F-4D97-AF65-F5344CB8AC3E}">
        <p14:creationId xmlns:p14="http://schemas.microsoft.com/office/powerpoint/2010/main" val="2475956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DSP supplemental training on identifying and responding</a:t>
            </a:r>
            <a:r>
              <a:rPr lang="en-US" baseline="0" dirty="0" smtClean="0"/>
              <a:t> to changes in mental status. This training supplements the content available at https://web.partnership.vcu.edu/DSP_orientation/index.html. </a:t>
            </a:r>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1</a:t>
            </a:fld>
            <a:endParaRPr lang="en-US"/>
          </a:p>
        </p:txBody>
      </p:sp>
    </p:spTree>
    <p:extLst>
      <p:ext uri="{BB962C8B-B14F-4D97-AF65-F5344CB8AC3E}">
        <p14:creationId xmlns:p14="http://schemas.microsoft.com/office/powerpoint/2010/main" val="1185728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10</a:t>
            </a:fld>
            <a:endParaRPr lang="en-US"/>
          </a:p>
        </p:txBody>
      </p:sp>
    </p:spTree>
    <p:extLst>
      <p:ext uri="{BB962C8B-B14F-4D97-AF65-F5344CB8AC3E}">
        <p14:creationId xmlns:p14="http://schemas.microsoft.com/office/powerpoint/2010/main" val="2881584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11</a:t>
            </a:fld>
            <a:endParaRPr lang="en-US"/>
          </a:p>
        </p:txBody>
      </p:sp>
    </p:spTree>
    <p:extLst>
      <p:ext uri="{BB962C8B-B14F-4D97-AF65-F5344CB8AC3E}">
        <p14:creationId xmlns:p14="http://schemas.microsoft.com/office/powerpoint/2010/main" val="1351642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https://shriver.umassmed.edu/wp-content/uploads/2020/12/F.CDDER_.2020-ConceptsOfChange_TAGGED.pdf</a:t>
            </a:r>
          </a:p>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12</a:t>
            </a:fld>
            <a:endParaRPr lang="en-US"/>
          </a:p>
        </p:txBody>
      </p:sp>
    </p:spTree>
    <p:extLst>
      <p:ext uri="{BB962C8B-B14F-4D97-AF65-F5344CB8AC3E}">
        <p14:creationId xmlns:p14="http://schemas.microsoft.com/office/powerpoint/2010/main" val="4188131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Everybody experiences changes as they grow older, and some degree of change is expected as a normal part of the aging process. Similarly adults with intellectual disabilities will experience changes with age. It’s often the caregivers, who know these individuals so well, that are the first to notice changes. It’s important that caregivers pay attention to their instincts and note changes that they observe. By pointing out changes, caregivers play an important role in the early stages of understanding what those changes mean.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https://shriver.umassmed.edu/wp-content/uploads/2020/12/F.CDDER_.2020-ConceptsOfChange_TAGGED.pdf</a:t>
            </a:r>
          </a:p>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13</a:t>
            </a:fld>
            <a:endParaRPr lang="en-US"/>
          </a:p>
        </p:txBody>
      </p:sp>
    </p:spTree>
    <p:extLst>
      <p:ext uri="{BB962C8B-B14F-4D97-AF65-F5344CB8AC3E}">
        <p14:creationId xmlns:p14="http://schemas.microsoft.com/office/powerpoint/2010/main" val="1719994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https://shriver.umassmed.edu/wp-content/uploads/2020/12/F.CDDER_.2020-OverviewOfIDD_TAGGED.pdf</a:t>
            </a:r>
          </a:p>
        </p:txBody>
      </p:sp>
      <p:sp>
        <p:nvSpPr>
          <p:cNvPr id="4" name="Slide Number Placeholder 3"/>
          <p:cNvSpPr>
            <a:spLocks noGrp="1"/>
          </p:cNvSpPr>
          <p:nvPr>
            <p:ph type="sldNum" sz="quarter" idx="10"/>
          </p:nvPr>
        </p:nvSpPr>
        <p:spPr/>
        <p:txBody>
          <a:bodyPr/>
          <a:lstStyle/>
          <a:p>
            <a:fld id="{1DF1ADC7-396E-4D2A-B938-A3146F3332C4}" type="slidenum">
              <a:rPr lang="en-US" smtClean="0"/>
              <a:t>14</a:t>
            </a:fld>
            <a:endParaRPr lang="en-US"/>
          </a:p>
        </p:txBody>
      </p:sp>
    </p:spTree>
    <p:extLst>
      <p:ext uri="{BB962C8B-B14F-4D97-AF65-F5344CB8AC3E}">
        <p14:creationId xmlns:p14="http://schemas.microsoft.com/office/powerpoint/2010/main" val="2586646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Dementia?</a:t>
            </a:r>
          </a:p>
          <a:p>
            <a:r>
              <a:rPr lang="en-US" dirty="0" smtClean="0"/>
              <a:t>Dementia is a general term that</a:t>
            </a:r>
          </a:p>
          <a:p>
            <a:r>
              <a:rPr lang="en-US" dirty="0" smtClean="0"/>
              <a:t>describes diseases and conditions</a:t>
            </a:r>
          </a:p>
          <a:p>
            <a:r>
              <a:rPr lang="en-US" dirty="0" smtClean="0"/>
              <a:t>that lead to loss of memory/learning</a:t>
            </a:r>
          </a:p>
          <a:p>
            <a:r>
              <a:rPr lang="en-US" dirty="0" smtClean="0"/>
              <a:t>skills and abilities to perform</a:t>
            </a:r>
          </a:p>
          <a:p>
            <a:r>
              <a:rPr lang="en-US" dirty="0" smtClean="0"/>
              <a:t>everyday activities. There are various</a:t>
            </a:r>
          </a:p>
          <a:p>
            <a:r>
              <a:rPr lang="en-US" dirty="0" smtClean="0"/>
              <a:t>types of dementia, for example:</a:t>
            </a:r>
          </a:p>
          <a:p>
            <a:endParaRPr lang="en-US" dirty="0" smtClean="0"/>
          </a:p>
          <a:p>
            <a:r>
              <a:rPr lang="en-US" dirty="0" smtClean="0"/>
              <a:t>https://shriver.umassmed.edu/wp-content/uploads/2020/12/F.CDDER_.2020-DementiaScreening_TAGGED.pdf </a:t>
            </a:r>
          </a:p>
        </p:txBody>
      </p:sp>
      <p:sp>
        <p:nvSpPr>
          <p:cNvPr id="4" name="Slide Number Placeholder 3"/>
          <p:cNvSpPr>
            <a:spLocks noGrp="1"/>
          </p:cNvSpPr>
          <p:nvPr>
            <p:ph type="sldNum" sz="quarter" idx="10"/>
          </p:nvPr>
        </p:nvSpPr>
        <p:spPr/>
        <p:txBody>
          <a:bodyPr/>
          <a:lstStyle/>
          <a:p>
            <a:fld id="{1DF1ADC7-396E-4D2A-B938-A3146F3332C4}" type="slidenum">
              <a:rPr lang="en-US" smtClean="0"/>
              <a:t>15</a:t>
            </a:fld>
            <a:endParaRPr lang="en-US"/>
          </a:p>
        </p:txBody>
      </p:sp>
    </p:spTree>
    <p:extLst>
      <p:ext uri="{BB962C8B-B14F-4D97-AF65-F5344CB8AC3E}">
        <p14:creationId xmlns:p14="http://schemas.microsoft.com/office/powerpoint/2010/main" val="4227447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Alzheimer’s disease is the most common form of dementia. Symptoms can include memory loss, confusion, language difficulty, anxiety, and mood changes. Individuals with Down syndrome</a:t>
            </a:r>
          </a:p>
          <a:p>
            <a:r>
              <a:rPr lang="en-US" dirty="0" smtClean="0"/>
              <a:t>have increased risk of developing Alzheimer’s disease. • Vascular dementia, also called ‘post-stroke’ dementia. Symptoms can include memory loss, impaired judgment, loss of motivation and</a:t>
            </a:r>
          </a:p>
          <a:p>
            <a:r>
              <a:rPr lang="en-US" dirty="0" smtClean="0"/>
              <a:t>planning skills. • Lewy Body dementia involves sleep disruption, memory loss, changes in alertness and hallucinations. • Frontotemporal dementia involves emotional and behavioral changes, </a:t>
            </a:r>
          </a:p>
          <a:p>
            <a:r>
              <a:rPr lang="en-US" dirty="0" smtClean="0"/>
              <a:t>with eventual memory or cognitive loss.</a:t>
            </a:r>
          </a:p>
          <a:p>
            <a:endParaRPr lang="en-US" dirty="0" smtClean="0"/>
          </a:p>
          <a:p>
            <a:r>
              <a:rPr lang="en-US" dirty="0" smtClean="0"/>
              <a:t>https://shriver.umassmed.edu/wp-content/uploads/2020/12/F.CDDER_.2020-DementiaScreening_TAGGED.pdf </a:t>
            </a:r>
          </a:p>
        </p:txBody>
      </p:sp>
      <p:sp>
        <p:nvSpPr>
          <p:cNvPr id="4" name="Slide Number Placeholder 3"/>
          <p:cNvSpPr>
            <a:spLocks noGrp="1"/>
          </p:cNvSpPr>
          <p:nvPr>
            <p:ph type="sldNum" sz="quarter" idx="10"/>
          </p:nvPr>
        </p:nvSpPr>
        <p:spPr/>
        <p:txBody>
          <a:bodyPr/>
          <a:lstStyle/>
          <a:p>
            <a:fld id="{1DF1ADC7-396E-4D2A-B938-A3146F3332C4}" type="slidenum">
              <a:rPr lang="en-US" smtClean="0"/>
              <a:t>16</a:t>
            </a:fld>
            <a:endParaRPr lang="en-US"/>
          </a:p>
        </p:txBody>
      </p:sp>
    </p:spTree>
    <p:extLst>
      <p:ext uri="{BB962C8B-B14F-4D97-AF65-F5344CB8AC3E}">
        <p14:creationId xmlns:p14="http://schemas.microsoft.com/office/powerpoint/2010/main" val="2555425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comprehensive dementia evaluation includes</a:t>
            </a:r>
            <a:r>
              <a:rPr lang="en-US" baseline="0" dirty="0" smtClean="0"/>
              <a:t> a full physical examination, looking at medical, psychiatric, and social history, possibly completing diagnostic tests such as magnetic resonance imaging, and the use of dementia screening instruments.  </a:t>
            </a:r>
          </a:p>
          <a:p>
            <a:endParaRPr lang="en-US" baseline="0" dirty="0" smtClean="0"/>
          </a:p>
          <a:p>
            <a:r>
              <a:rPr lang="en-US" baseline="0" dirty="0" smtClean="0"/>
              <a:t>IDD and Dementia. Gordon, </a:t>
            </a:r>
            <a:r>
              <a:rPr lang="en-US" baseline="0" dirty="0" err="1" smtClean="0"/>
              <a:t>McGinn</a:t>
            </a:r>
            <a:r>
              <a:rPr lang="en-US" baseline="0" dirty="0" smtClean="0"/>
              <a:t>-Shapiro, Gould, Shuman, Wiener. Washington D.C. July 2015.</a:t>
            </a:r>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17</a:t>
            </a:fld>
            <a:endParaRPr lang="en-US"/>
          </a:p>
        </p:txBody>
      </p:sp>
    </p:spTree>
    <p:extLst>
      <p:ext uri="{BB962C8B-B14F-4D97-AF65-F5344CB8AC3E}">
        <p14:creationId xmlns:p14="http://schemas.microsoft.com/office/powerpoint/2010/main" val="1292800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early stage of Alzheimer's, a person may function independently. He or she may still drive, work and be part of social activities. Despite this, the person may feel as if he or she is having memory lapses, such as forgetting familiar words or the location of everyday objects. Symptoms may not be widely apparent at this stage, but family and close friends may take notice and a doctor would be able to identify symptoms using certain diagnostic tools.</a:t>
            </a:r>
          </a:p>
          <a:p>
            <a:endParaRPr lang="en-US" dirty="0" smtClean="0"/>
          </a:p>
          <a:p>
            <a:r>
              <a:rPr lang="en-US" dirty="0" smtClean="0"/>
              <a:t>Middle-stage Alzheimer's is typically the longest stage and can last for many years. As the disease progresses, the person with Alzheimer's will require a greater level of care. During the middle stage of Alzheimer’s, the dementia symptoms are more pronounced. The person may confuse words, get frustrated or angry, and act in unexpected ways, such as refusing to bathe. Damage to nerve cells in the brain can also make it difficult for the person to express thoughts and perform routine tasks without assistance.</a:t>
            </a:r>
          </a:p>
          <a:p>
            <a:endParaRPr lang="en-US" dirty="0" smtClean="0"/>
          </a:p>
          <a:p>
            <a:r>
              <a:rPr lang="en-US" sz="1200" b="0" i="0" kern="1200" dirty="0" smtClean="0">
                <a:solidFill>
                  <a:schemeClr val="tx1"/>
                </a:solidFill>
                <a:effectLst/>
                <a:latin typeface="+mn-lt"/>
                <a:ea typeface="+mn-ea"/>
                <a:cs typeface="+mn-cs"/>
              </a:rPr>
              <a:t>In the final stage of the disease, dementia symptoms are severe. Individuals lose the ability to respond to their environment, to carry on a conversation and, eventually, to control movement. They may still say words or phrases, but communicating pain becomes difficult. As memory and cognitive skills continue to worsen, significant personality changes may take place and individuals need extensive care.</a:t>
            </a:r>
            <a:endParaRPr lang="en-US" dirty="0" smtClean="0"/>
          </a:p>
          <a:p>
            <a:endParaRPr lang="en-US" dirty="0" smtClean="0"/>
          </a:p>
          <a:p>
            <a:r>
              <a:rPr lang="en-US" dirty="0" smtClean="0"/>
              <a:t>https://www.alz.org/alzheimers-dementia/stages</a:t>
            </a:r>
          </a:p>
        </p:txBody>
      </p:sp>
      <p:sp>
        <p:nvSpPr>
          <p:cNvPr id="4" name="Slide Number Placeholder 3"/>
          <p:cNvSpPr>
            <a:spLocks noGrp="1"/>
          </p:cNvSpPr>
          <p:nvPr>
            <p:ph type="sldNum" sz="quarter" idx="10"/>
          </p:nvPr>
        </p:nvSpPr>
        <p:spPr/>
        <p:txBody>
          <a:bodyPr/>
          <a:lstStyle/>
          <a:p>
            <a:fld id="{1DF1ADC7-396E-4D2A-B938-A3146F3332C4}" type="slidenum">
              <a:rPr lang="en-US" smtClean="0"/>
              <a:t>18</a:t>
            </a:fld>
            <a:endParaRPr lang="en-US"/>
          </a:p>
        </p:txBody>
      </p:sp>
    </p:spTree>
    <p:extLst>
      <p:ext uri="{BB962C8B-B14F-4D97-AF65-F5344CB8AC3E}">
        <p14:creationId xmlns:p14="http://schemas.microsoft.com/office/powerpoint/2010/main" val="3094278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Caregivers will need to make specific modifications in a number of areas, for example: Communication • Use visual cues. • Simplify directions, but maintain respectful tone. • Don’t correct the individual if they forget something. • Put the most Important part of a sentence last: instead of “Get in the car, we are going to work.” Say: “We are going to work, get in the car.” Behavior • Time events and activities for earlier in the day. • Calmly redirect when the individual gets agitated. • Limit noise and distractions. • Create a life story to engage memories and promote meaningful interactions. Safety • Provide a clutter free, well-lit environment. • Lock hazardous chemicals and medications. • Monitor and protect against wandering • Use environmental modifications such as color contrasts to enhance vision perception or impede leaving the setting. An</a:t>
            </a:r>
            <a:r>
              <a:rPr lang="en-US" baseline="0" dirty="0" smtClean="0"/>
              <a:t> assessment with an Occupational Therapist can support a provider in modifying the environment.</a:t>
            </a:r>
            <a:r>
              <a:rPr lang="en-US" dirty="0" smtClean="0"/>
              <a:t> • Reduce choking risk, for example by having a swallow assessment. • Maintain optimum nutrition, which may require frequent small food options throughout the day. • Monitor for secondary conditions.</a:t>
            </a:r>
          </a:p>
          <a:p>
            <a:endParaRPr lang="en-US" dirty="0" smtClean="0"/>
          </a:p>
          <a:p>
            <a:r>
              <a:rPr lang="en-US" dirty="0" smtClean="0"/>
              <a:t>https://shriver.umassmed.edu/wp-content/uploads/2020/12/F.CDDER_.2020-AfterTheDiagnosis_TAGGED.pdf</a:t>
            </a:r>
          </a:p>
          <a:p>
            <a:r>
              <a:rPr lang="en-US" dirty="0" smtClean="0"/>
              <a:t>https://shriver.umassmed.edu/wp-content/uploads/2020/12/F.CDDER_.2020-ActionOnCommunication_TAGGED.pdf</a:t>
            </a:r>
          </a:p>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19</a:t>
            </a:fld>
            <a:endParaRPr lang="en-US"/>
          </a:p>
        </p:txBody>
      </p:sp>
    </p:spTree>
    <p:extLst>
      <p:ext uri="{BB962C8B-B14F-4D97-AF65-F5344CB8AC3E}">
        <p14:creationId xmlns:p14="http://schemas.microsoft.com/office/powerpoint/2010/main" val="4073504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https://www.medicinenet.com/altered_mental_status/symptoms.htm</a:t>
            </a:r>
          </a:p>
          <a:p>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2</a:t>
            </a:fld>
            <a:endParaRPr lang="en-US"/>
          </a:p>
        </p:txBody>
      </p:sp>
    </p:spTree>
    <p:extLst>
      <p:ext uri="{BB962C8B-B14F-4D97-AF65-F5344CB8AC3E}">
        <p14:creationId xmlns:p14="http://schemas.microsoft.com/office/powerpoint/2010/main" val="27867618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https://www.scie.org.uk/dementia/supporting-people-with-dementia/dementia-friendly-environments/</a:t>
            </a:r>
          </a:p>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20</a:t>
            </a:fld>
            <a:endParaRPr lang="en-US"/>
          </a:p>
        </p:txBody>
      </p:sp>
    </p:spTree>
    <p:extLst>
      <p:ext uri="{BB962C8B-B14F-4D97-AF65-F5344CB8AC3E}">
        <p14:creationId xmlns:p14="http://schemas.microsoft.com/office/powerpoint/2010/main" val="21451381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https://practicalneurology.com/articles/2017-june/music-and-dementia-an-overview</a:t>
            </a:r>
          </a:p>
          <a:p>
            <a:endParaRPr lang="en-US" dirty="0" smtClean="0"/>
          </a:p>
          <a:p>
            <a:r>
              <a:rPr lang="en-US" dirty="0" smtClean="0"/>
              <a:t>Music can elicit emotions and memories and help provide a link to a person’s past and promote interconnection with caregivers and others with dementia. Recent findings suggest that that musical training delays cognitive decline and promotes brain plasticity in the elderly brain. More studies are needed to confirm the specific benefits of music therapy. </a:t>
            </a:r>
          </a:p>
          <a:p>
            <a:endParaRPr lang="en-US" dirty="0" smtClean="0"/>
          </a:p>
          <a:p>
            <a:r>
              <a:rPr lang="en-US" dirty="0" smtClean="0"/>
              <a:t>Agitation is one of the most common behavioral concerns in dementia and present in more than 50 percent of cases. This agitation, regardless of type, leads to caregiver distress and predicts nursing home placement and greater use of restraints and psychotropic drugs, causing increased cognitive decline, stroke and death. This has triggered the important need for non-pharmacologic therapies, such as music, to manage agitation. It is important to know that music therapy can help agitation but it is not necessarily better than other recreational activities, such as playing with puzzles, robotic animals, and squeezing a ball. Dementia patients respond better with individualized activities including personally preferred music.</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21</a:t>
            </a:fld>
            <a:endParaRPr lang="en-US"/>
          </a:p>
        </p:txBody>
      </p:sp>
    </p:spTree>
    <p:extLst>
      <p:ext uri="{BB962C8B-B14F-4D97-AF65-F5344CB8AC3E}">
        <p14:creationId xmlns:p14="http://schemas.microsoft.com/office/powerpoint/2010/main" val="1517209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Life stories</a:t>
            </a:r>
          </a:p>
          <a:p>
            <a:r>
              <a:rPr lang="en-US" dirty="0" smtClean="0"/>
              <a:t>Creating Life Stories with an individual with dementia can have far-reaching benefits for the individual, caregivers and the meaningful people in the individual’s life. It records important details and events from the individual’s past and present. Creating a Life Story book helps the individual recall past events, which may improve the individual’s mood as they reminisce about the past. Life Story books foster communication, strengthen relationships, and promote person centered care. Creating a Life Story involves working with the individual and people, who know him or her, to gather facts about their life, important events, interests, preferences, as well as gathering photographs or even news stories or memorabilia that help tell that individual’s unique life history.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https://shriver.umassmed.edu/wp-content/uploads/2020/12/F.CDDER_.2020-LifeStory_TAGGED.pdf</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What is life story work? Essentially, it involves working with a person with dementia, family members and friends to record key moments of their past and present lives, usually in a scrapbook, photo album or video album. The book or album (which may also record current likes and dislikes and future wishes and aspirations) will play an important role in providing person-centered care and support.</a:t>
            </a:r>
          </a:p>
          <a:p>
            <a:r>
              <a:rPr lang="en-US" sz="1200" b="0" i="0" kern="1200" dirty="0" smtClean="0">
                <a:solidFill>
                  <a:schemeClr val="tx1"/>
                </a:solidFill>
                <a:effectLst/>
                <a:latin typeface="+mn-lt"/>
                <a:ea typeface="+mn-ea"/>
                <a:cs typeface="+mn-cs"/>
              </a:rPr>
              <a:t>Learning about people’s life stories can take many different forms. Creating a life story book with sections on childhood, teenage years, working life and family life can be enjoyable for the person with dementia and also for their family. Many imaginative life story programs exist: some use collages, others use pictures, photographs or objects to evoke positive recall of days gone by. Sometimes these special items are placed in a memory box.</a:t>
            </a:r>
          </a:p>
          <a:p>
            <a:r>
              <a:rPr lang="en-US" sz="1200" b="0" i="0" kern="1200" dirty="0" smtClean="0">
                <a:solidFill>
                  <a:schemeClr val="tx1"/>
                </a:solidFill>
                <a:effectLst/>
                <a:latin typeface="+mn-lt"/>
                <a:ea typeface="+mn-ea"/>
                <a:cs typeface="+mn-cs"/>
              </a:rPr>
              <a:t>It is often possible to find out something simple from the person’s past such as where they lived or what they did for a living. Using this as a starting point, you can then reminisce with them using pictures and objects relating to this part of the person’s life. As the process continues more and more memories will be recovered and new ones will emerge. This helps family, friends and care workers to build up a unique picture of the person – and helps them to communicate with you. As the dementia progresses, life story work can play an increasingly important role in helping to stimulate conversation, especially when meeting the person for the first time.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https://www.scie.org.uk/dementia/after-diagnosis/communication/person.asp#:~:text=What%20is%20life%20story%20work,photo%20album%20or%20video%20album.</a:t>
            </a:r>
          </a:p>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22</a:t>
            </a:fld>
            <a:endParaRPr lang="en-US"/>
          </a:p>
        </p:txBody>
      </p:sp>
    </p:spTree>
    <p:extLst>
      <p:ext uri="{BB962C8B-B14F-4D97-AF65-F5344CB8AC3E}">
        <p14:creationId xmlns:p14="http://schemas.microsoft.com/office/powerpoint/2010/main" val="19680048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23</a:t>
            </a:fld>
            <a:endParaRPr lang="en-US"/>
          </a:p>
        </p:txBody>
      </p:sp>
    </p:spTree>
    <p:extLst>
      <p:ext uri="{BB962C8B-B14F-4D97-AF65-F5344CB8AC3E}">
        <p14:creationId xmlns:p14="http://schemas.microsoft.com/office/powerpoint/2010/main" val="12108795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24</a:t>
            </a:fld>
            <a:endParaRPr lang="en-US"/>
          </a:p>
        </p:txBody>
      </p:sp>
    </p:spTree>
    <p:extLst>
      <p:ext uri="{BB962C8B-B14F-4D97-AF65-F5344CB8AC3E}">
        <p14:creationId xmlns:p14="http://schemas.microsoft.com/office/powerpoint/2010/main" val="248469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https://www.medicinenet.com/altered_mental_status/symptoms.htm</a:t>
            </a:r>
          </a:p>
          <a:p>
            <a:endParaRPr lang="en-US" b="1" i="1" dirty="0"/>
          </a:p>
        </p:txBody>
      </p:sp>
      <p:sp>
        <p:nvSpPr>
          <p:cNvPr id="4" name="Slide Number Placeholder 3"/>
          <p:cNvSpPr>
            <a:spLocks noGrp="1"/>
          </p:cNvSpPr>
          <p:nvPr>
            <p:ph type="sldNum" sz="quarter" idx="10"/>
          </p:nvPr>
        </p:nvSpPr>
        <p:spPr/>
        <p:txBody>
          <a:bodyPr/>
          <a:lstStyle/>
          <a:p>
            <a:fld id="{1DF1ADC7-396E-4D2A-B938-A3146F3332C4}" type="slidenum">
              <a:rPr lang="en-US" smtClean="0"/>
              <a:t>3</a:t>
            </a:fld>
            <a:endParaRPr lang="en-US"/>
          </a:p>
        </p:txBody>
      </p:sp>
    </p:spTree>
    <p:extLst>
      <p:ext uri="{BB962C8B-B14F-4D97-AF65-F5344CB8AC3E}">
        <p14:creationId xmlns:p14="http://schemas.microsoft.com/office/powerpoint/2010/main" val="1067871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4</a:t>
            </a:fld>
            <a:endParaRPr lang="en-US"/>
          </a:p>
        </p:txBody>
      </p:sp>
    </p:spTree>
    <p:extLst>
      <p:ext uri="{BB962C8B-B14F-4D97-AF65-F5344CB8AC3E}">
        <p14:creationId xmlns:p14="http://schemas.microsoft.com/office/powerpoint/2010/main" val="2180826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5</a:t>
            </a:fld>
            <a:endParaRPr lang="en-US"/>
          </a:p>
        </p:txBody>
      </p:sp>
    </p:spTree>
    <p:extLst>
      <p:ext uri="{BB962C8B-B14F-4D97-AF65-F5344CB8AC3E}">
        <p14:creationId xmlns:p14="http://schemas.microsoft.com/office/powerpoint/2010/main" val="1685395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smtClean="0"/>
          </a:p>
        </p:txBody>
      </p:sp>
      <p:sp>
        <p:nvSpPr>
          <p:cNvPr id="4" name="Slide Number Placeholder 3"/>
          <p:cNvSpPr>
            <a:spLocks noGrp="1"/>
          </p:cNvSpPr>
          <p:nvPr>
            <p:ph type="sldNum" sz="quarter" idx="10"/>
          </p:nvPr>
        </p:nvSpPr>
        <p:spPr/>
        <p:txBody>
          <a:bodyPr/>
          <a:lstStyle/>
          <a:p>
            <a:fld id="{1DF1ADC7-396E-4D2A-B938-A3146F3332C4}" type="slidenum">
              <a:rPr lang="en-US" smtClean="0"/>
              <a:t>6</a:t>
            </a:fld>
            <a:endParaRPr lang="en-US"/>
          </a:p>
        </p:txBody>
      </p:sp>
    </p:spTree>
    <p:extLst>
      <p:ext uri="{BB962C8B-B14F-4D97-AF65-F5344CB8AC3E}">
        <p14:creationId xmlns:p14="http://schemas.microsoft.com/office/powerpoint/2010/main" val="348796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https://shriver.umassmed.edu/wp-content/uploads/2020/12/F.CDDER_.2020-ConceptsOfChange_TAGGED.pdf</a:t>
            </a:r>
          </a:p>
        </p:txBody>
      </p:sp>
      <p:sp>
        <p:nvSpPr>
          <p:cNvPr id="4" name="Slide Number Placeholder 3"/>
          <p:cNvSpPr>
            <a:spLocks noGrp="1"/>
          </p:cNvSpPr>
          <p:nvPr>
            <p:ph type="sldNum" sz="quarter" idx="10"/>
          </p:nvPr>
        </p:nvSpPr>
        <p:spPr/>
        <p:txBody>
          <a:bodyPr/>
          <a:lstStyle/>
          <a:p>
            <a:fld id="{1DF1ADC7-396E-4D2A-B938-A3146F3332C4}" type="slidenum">
              <a:rPr lang="en-US" smtClean="0"/>
              <a:t>7</a:t>
            </a:fld>
            <a:endParaRPr lang="en-US"/>
          </a:p>
        </p:txBody>
      </p:sp>
    </p:spTree>
    <p:extLst>
      <p:ext uri="{BB962C8B-B14F-4D97-AF65-F5344CB8AC3E}">
        <p14:creationId xmlns:p14="http://schemas.microsoft.com/office/powerpoint/2010/main" val="2065970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8</a:t>
            </a:fld>
            <a:endParaRPr lang="en-US"/>
          </a:p>
        </p:txBody>
      </p:sp>
    </p:spTree>
    <p:extLst>
      <p:ext uri="{BB962C8B-B14F-4D97-AF65-F5344CB8AC3E}">
        <p14:creationId xmlns:p14="http://schemas.microsoft.com/office/powerpoint/2010/main" val="2060355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1ADC7-396E-4D2A-B938-A3146F3332C4}" type="slidenum">
              <a:rPr lang="en-US" smtClean="0"/>
              <a:t>9</a:t>
            </a:fld>
            <a:endParaRPr lang="en-US"/>
          </a:p>
        </p:txBody>
      </p:sp>
    </p:spTree>
    <p:extLst>
      <p:ext uri="{BB962C8B-B14F-4D97-AF65-F5344CB8AC3E}">
        <p14:creationId xmlns:p14="http://schemas.microsoft.com/office/powerpoint/2010/main" val="3142301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2114" y="5349875"/>
            <a:ext cx="3439771" cy="816763"/>
          </a:xfrm>
          <a:prstGeom prst="rect">
            <a:avLst/>
          </a:prstGeom>
        </p:spPr>
      </p:pic>
      <p:sp>
        <p:nvSpPr>
          <p:cNvPr id="8" name="Text Placeholder 7"/>
          <p:cNvSpPr>
            <a:spLocks noGrp="1"/>
          </p:cNvSpPr>
          <p:nvPr>
            <p:ph type="body" sz="quarter" idx="13" hasCustomPrompt="1"/>
          </p:nvPr>
        </p:nvSpPr>
        <p:spPr>
          <a:xfrm>
            <a:off x="1143000" y="3611563"/>
            <a:ext cx="6858000" cy="333584"/>
          </a:xfrm>
        </p:spPr>
        <p:txBody>
          <a:bodyPr anchor="ctr">
            <a:normAutofit/>
          </a:bodyPr>
          <a:lstStyle>
            <a:lvl1pPr marL="0" indent="0" algn="ctr">
              <a:buNone/>
              <a:defRPr sz="1800" baseline="0"/>
            </a:lvl1pPr>
          </a:lstStyle>
          <a:p>
            <a:pPr lvl="0"/>
            <a:r>
              <a:rPr lang="en-US" sz="1800" dirty="0"/>
              <a:t>Subtitle</a:t>
            </a:r>
            <a:endParaRPr lang="en-US" dirty="0"/>
          </a:p>
        </p:txBody>
      </p:sp>
      <p:sp>
        <p:nvSpPr>
          <p:cNvPr id="10" name="Text Placeholder 7"/>
          <p:cNvSpPr>
            <a:spLocks noGrp="1"/>
          </p:cNvSpPr>
          <p:nvPr>
            <p:ph type="body" sz="quarter" idx="14" hasCustomPrompt="1"/>
          </p:nvPr>
        </p:nvSpPr>
        <p:spPr>
          <a:xfrm>
            <a:off x="1143000" y="4045535"/>
            <a:ext cx="6858000" cy="333584"/>
          </a:xfrm>
        </p:spPr>
        <p:txBody>
          <a:bodyPr anchor="ctr">
            <a:normAutofit/>
          </a:bodyPr>
          <a:lstStyle>
            <a:lvl1pPr marL="0" indent="0" algn="ctr">
              <a:buNone/>
              <a:defRPr sz="1800" baseline="0"/>
            </a:lvl1pPr>
          </a:lstStyle>
          <a:p>
            <a:pPr lvl="0"/>
            <a:r>
              <a:rPr lang="en-US" sz="1800" dirty="0"/>
              <a:t>Event/Meeting Title</a:t>
            </a:r>
            <a:endParaRPr lang="en-US" dirty="0"/>
          </a:p>
        </p:txBody>
      </p:sp>
      <p:sp>
        <p:nvSpPr>
          <p:cNvPr id="12" name="Text Placeholder 11"/>
          <p:cNvSpPr>
            <a:spLocks noGrp="1"/>
          </p:cNvSpPr>
          <p:nvPr>
            <p:ph type="body" sz="quarter" idx="15" hasCustomPrompt="1"/>
          </p:nvPr>
        </p:nvSpPr>
        <p:spPr>
          <a:xfrm>
            <a:off x="3028155" y="6346476"/>
            <a:ext cx="3087688" cy="365125"/>
          </a:xfrm>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Tx/>
              <a:buNone/>
              <a:tabLst/>
              <a:defRPr sz="9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5pPr marL="1371600" indent="0">
              <a:buNone/>
              <a:defRPr/>
            </a:lvl5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Segoe UI" panose="020B0502040204020203" pitchFamily="34" charset="0"/>
                <a:ea typeface="Segoe UI" panose="020B0502040204020203" pitchFamily="34" charset="0"/>
                <a:cs typeface="Segoe UI" panose="020B0502040204020203" pitchFamily="34" charset="0"/>
              </a:rPr>
              <a:t>Presenter Name, Presenter Title</a:t>
            </a:r>
          </a:p>
        </p:txBody>
      </p:sp>
      <p:sp>
        <p:nvSpPr>
          <p:cNvPr id="14"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Tree>
    <p:extLst>
      <p:ext uri="{BB962C8B-B14F-4D97-AF65-F5344CB8AC3E}">
        <p14:creationId xmlns:p14="http://schemas.microsoft.com/office/powerpoint/2010/main" val="309558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9"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0"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145210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9"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0"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3521648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3250" y="1819275"/>
            <a:ext cx="78867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0025" y="681734"/>
            <a:ext cx="695325" cy="692344"/>
          </a:xfrm>
          <a:prstGeom prst="rect">
            <a:avLst/>
          </a:prstGeom>
        </p:spPr>
      </p:pic>
      <p:grpSp>
        <p:nvGrpSpPr>
          <p:cNvPr id="8" name="Group 7"/>
          <p:cNvGrpSpPr/>
          <p:nvPr userDrawn="1"/>
        </p:nvGrpSpPr>
        <p:grpSpPr>
          <a:xfrm>
            <a:off x="628650" y="1644878"/>
            <a:ext cx="7886700" cy="45721"/>
            <a:chOff x="838200" y="1141683"/>
            <a:chExt cx="10515600" cy="46117"/>
          </a:xfrm>
        </p:grpSpPr>
        <p:sp>
          <p:nvSpPr>
            <p:cNvPr id="9" name="Rectangle 8"/>
            <p:cNvSpPr/>
            <p:nvPr userDrawn="1"/>
          </p:nvSpPr>
          <p:spPr>
            <a:xfrm>
              <a:off x="838200" y="1141684"/>
              <a:ext cx="3200400" cy="46116"/>
            </a:xfrm>
            <a:prstGeom prst="rect">
              <a:avLst/>
            </a:prstGeom>
            <a:solidFill>
              <a:srgbClr val="136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a:xfrm>
              <a:off x="4038600" y="1141683"/>
              <a:ext cx="7315200" cy="46116"/>
            </a:xfrm>
            <a:prstGeom prst="rect">
              <a:avLst/>
            </a:prstGeom>
            <a:solidFill>
              <a:srgbClr val="306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7"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8"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22"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3312057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1"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2"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3"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2593427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0025" y="681734"/>
            <a:ext cx="695325" cy="692344"/>
          </a:xfrm>
          <a:prstGeom prst="rect">
            <a:avLst/>
          </a:prstGeom>
        </p:spPr>
      </p:pic>
      <p:grpSp>
        <p:nvGrpSpPr>
          <p:cNvPr id="9" name="Group 8"/>
          <p:cNvGrpSpPr/>
          <p:nvPr userDrawn="1"/>
        </p:nvGrpSpPr>
        <p:grpSpPr>
          <a:xfrm>
            <a:off x="628650" y="1644966"/>
            <a:ext cx="7886700" cy="45721"/>
            <a:chOff x="838200" y="1141683"/>
            <a:chExt cx="10515600" cy="46117"/>
          </a:xfrm>
        </p:grpSpPr>
        <p:sp>
          <p:nvSpPr>
            <p:cNvPr id="10" name="Rectangle 9"/>
            <p:cNvSpPr/>
            <p:nvPr userDrawn="1"/>
          </p:nvSpPr>
          <p:spPr>
            <a:xfrm>
              <a:off x="838200" y="1141684"/>
              <a:ext cx="3200400" cy="46116"/>
            </a:xfrm>
            <a:prstGeom prst="rect">
              <a:avLst/>
            </a:prstGeom>
            <a:solidFill>
              <a:srgbClr val="136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4038600" y="1141683"/>
              <a:ext cx="7315200" cy="46116"/>
            </a:xfrm>
            <a:prstGeom prst="rect">
              <a:avLst/>
            </a:prstGeom>
            <a:solidFill>
              <a:srgbClr val="306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3"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4"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5"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192552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p:cNvGrpSpPr/>
          <p:nvPr userDrawn="1"/>
        </p:nvGrpSpPr>
        <p:grpSpPr>
          <a:xfrm>
            <a:off x="628650" y="365126"/>
            <a:ext cx="7886700" cy="45721"/>
            <a:chOff x="838200" y="1141683"/>
            <a:chExt cx="10515600" cy="46117"/>
          </a:xfrm>
        </p:grpSpPr>
        <p:sp>
          <p:nvSpPr>
            <p:cNvPr id="11" name="Rectangle 10"/>
            <p:cNvSpPr/>
            <p:nvPr userDrawn="1"/>
          </p:nvSpPr>
          <p:spPr>
            <a:xfrm>
              <a:off x="838200" y="1141684"/>
              <a:ext cx="3200400" cy="46116"/>
            </a:xfrm>
            <a:prstGeom prst="rect">
              <a:avLst/>
            </a:prstGeom>
            <a:solidFill>
              <a:srgbClr val="136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4038600" y="1141683"/>
              <a:ext cx="7315200" cy="46116"/>
            </a:xfrm>
            <a:prstGeom prst="rect">
              <a:avLst/>
            </a:prstGeom>
            <a:solidFill>
              <a:srgbClr val="306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0025" y="681734"/>
            <a:ext cx="695325" cy="692344"/>
          </a:xfrm>
          <a:prstGeom prst="rect">
            <a:avLst/>
          </a:prstGeom>
        </p:spPr>
      </p:pic>
      <p:sp>
        <p:nvSpPr>
          <p:cNvPr id="15"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6"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7"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3381638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grpSp>
        <p:nvGrpSpPr>
          <p:cNvPr id="6" name="Group 5"/>
          <p:cNvGrpSpPr/>
          <p:nvPr userDrawn="1"/>
        </p:nvGrpSpPr>
        <p:grpSpPr>
          <a:xfrm>
            <a:off x="628650" y="1644966"/>
            <a:ext cx="7886700" cy="45721"/>
            <a:chOff x="838200" y="1141683"/>
            <a:chExt cx="10515600" cy="46117"/>
          </a:xfrm>
        </p:grpSpPr>
        <p:sp>
          <p:nvSpPr>
            <p:cNvPr id="7" name="Rectangle 6"/>
            <p:cNvSpPr/>
            <p:nvPr userDrawn="1"/>
          </p:nvSpPr>
          <p:spPr>
            <a:xfrm>
              <a:off x="838200" y="1141684"/>
              <a:ext cx="3200400" cy="46116"/>
            </a:xfrm>
            <a:prstGeom prst="rect">
              <a:avLst/>
            </a:prstGeom>
            <a:solidFill>
              <a:srgbClr val="136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4038600" y="1141683"/>
              <a:ext cx="7315200" cy="46116"/>
            </a:xfrm>
            <a:prstGeom prst="rect">
              <a:avLst/>
            </a:prstGeom>
            <a:solidFill>
              <a:srgbClr val="306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0025" y="681734"/>
            <a:ext cx="695325" cy="692344"/>
          </a:xfrm>
          <a:prstGeom prst="rect">
            <a:avLst/>
          </a:prstGeom>
        </p:spPr>
      </p:pic>
      <p:sp>
        <p:nvSpPr>
          <p:cNvPr id="11"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2"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3"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20949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0"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1"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2177297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grpSp>
        <p:nvGrpSpPr>
          <p:cNvPr id="8" name="Group 7"/>
          <p:cNvGrpSpPr/>
          <p:nvPr userDrawn="1"/>
        </p:nvGrpSpPr>
        <p:grpSpPr>
          <a:xfrm>
            <a:off x="628650" y="2011681"/>
            <a:ext cx="2950369" cy="45719"/>
            <a:chOff x="838200" y="1141683"/>
            <a:chExt cx="10515600" cy="46117"/>
          </a:xfrm>
        </p:grpSpPr>
        <p:sp>
          <p:nvSpPr>
            <p:cNvPr id="9" name="Rectangle 8"/>
            <p:cNvSpPr/>
            <p:nvPr userDrawn="1"/>
          </p:nvSpPr>
          <p:spPr>
            <a:xfrm>
              <a:off x="838200" y="1141684"/>
              <a:ext cx="3200400" cy="46116"/>
            </a:xfrm>
            <a:prstGeom prst="rect">
              <a:avLst/>
            </a:prstGeom>
            <a:solidFill>
              <a:srgbClr val="136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a:xfrm>
              <a:off x="4038600" y="1141683"/>
              <a:ext cx="7315200" cy="46116"/>
            </a:xfrm>
            <a:prstGeom prst="rect">
              <a:avLst/>
            </a:prstGeom>
            <a:solidFill>
              <a:srgbClr val="306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2"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3"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4"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2155005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grpSp>
        <p:nvGrpSpPr>
          <p:cNvPr id="8" name="Group 7"/>
          <p:cNvGrpSpPr/>
          <p:nvPr userDrawn="1"/>
        </p:nvGrpSpPr>
        <p:grpSpPr>
          <a:xfrm>
            <a:off x="628650" y="2011681"/>
            <a:ext cx="2950369" cy="45719"/>
            <a:chOff x="838200" y="1141683"/>
            <a:chExt cx="10515600" cy="46117"/>
          </a:xfrm>
        </p:grpSpPr>
        <p:sp>
          <p:nvSpPr>
            <p:cNvPr id="9" name="Rectangle 8"/>
            <p:cNvSpPr/>
            <p:nvPr userDrawn="1"/>
          </p:nvSpPr>
          <p:spPr>
            <a:xfrm>
              <a:off x="838200" y="1141684"/>
              <a:ext cx="3200400" cy="46116"/>
            </a:xfrm>
            <a:prstGeom prst="rect">
              <a:avLst/>
            </a:prstGeom>
            <a:solidFill>
              <a:srgbClr val="136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a:xfrm>
              <a:off x="4038600" y="1141683"/>
              <a:ext cx="7315200" cy="46116"/>
            </a:xfrm>
            <a:prstGeom prst="rect">
              <a:avLst/>
            </a:prstGeom>
            <a:solidFill>
              <a:srgbClr val="306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5" name="Text Placeholder 13"/>
          <p:cNvSpPr>
            <a:spLocks noGrp="1"/>
          </p:cNvSpPr>
          <p:nvPr>
            <p:ph type="body" sz="quarter" idx="16" hasCustomPrompt="1"/>
          </p:nvPr>
        </p:nvSpPr>
        <p:spPr>
          <a:xfrm>
            <a:off x="620711" y="6346826"/>
            <a:ext cx="2065337" cy="374650"/>
          </a:xfrm>
        </p:spPr>
        <p:txBody>
          <a:bodyPr anchor="ctr">
            <a:normAutofit/>
          </a:bodyPr>
          <a:lstStyle>
            <a:lvl1pPr marL="0" indent="0">
              <a:buNone/>
              <a:defRPr sz="900">
                <a:solidFill>
                  <a:schemeClr val="bg1"/>
                </a:solidFill>
              </a:defRPr>
            </a:lvl1pPr>
          </a:lstStyle>
          <a:p>
            <a:pPr lvl="0"/>
            <a:r>
              <a:rPr lang="en-US" dirty="0"/>
              <a:t>1/16/2019</a:t>
            </a:r>
          </a:p>
        </p:txBody>
      </p:sp>
      <p:sp>
        <p:nvSpPr>
          <p:cNvPr id="16" name="Text Placeholder 13"/>
          <p:cNvSpPr>
            <a:spLocks noGrp="1"/>
          </p:cNvSpPr>
          <p:nvPr>
            <p:ph type="body" sz="quarter" idx="17" hasCustomPrompt="1"/>
          </p:nvPr>
        </p:nvSpPr>
        <p:spPr>
          <a:xfrm>
            <a:off x="6457950" y="6346827"/>
            <a:ext cx="2065337" cy="374650"/>
          </a:xfrm>
        </p:spPr>
        <p:txBody>
          <a:bodyPr anchor="ctr">
            <a:normAutofit/>
          </a:bodyPr>
          <a:lstStyle>
            <a:lvl1pPr marL="0" indent="0" algn="r">
              <a:buNone/>
              <a:defRPr sz="900">
                <a:solidFill>
                  <a:schemeClr val="bg1"/>
                </a:solidFill>
              </a:defRPr>
            </a:lvl1pPr>
          </a:lstStyle>
          <a:p>
            <a:pPr lvl="0"/>
            <a:fld id="{39F327EA-FBED-4635-9F78-102E6C0E03AB}" type="slidenum">
              <a:rPr lang="en-US" smtClean="0"/>
              <a:t>‹#›</a:t>
            </a:fld>
            <a:endParaRPr lang="en-US" dirty="0"/>
          </a:p>
        </p:txBody>
      </p:sp>
      <p:sp>
        <p:nvSpPr>
          <p:cNvPr id="17" name="Text Placeholder 21"/>
          <p:cNvSpPr>
            <a:spLocks noGrp="1"/>
          </p:cNvSpPr>
          <p:nvPr>
            <p:ph type="body" sz="quarter" idx="18" hasCustomPrompt="1"/>
          </p:nvPr>
        </p:nvSpPr>
        <p:spPr>
          <a:xfrm>
            <a:off x="2686048" y="6346825"/>
            <a:ext cx="3771902" cy="374650"/>
          </a:xfrm>
        </p:spPr>
        <p:txBody>
          <a:bodyPr anchor="ctr">
            <a:normAutofit/>
          </a:bodyPr>
          <a:lstStyle>
            <a:lvl1pPr marL="0" indent="0" algn="ctr">
              <a:buNone/>
              <a:defRPr sz="900" baseline="0">
                <a:solidFill>
                  <a:schemeClr val="bg1"/>
                </a:solidFill>
              </a:defRPr>
            </a:lvl1pPr>
          </a:lstStyle>
          <a:p>
            <a:pPr lvl="0"/>
            <a:r>
              <a:rPr lang="en-US" sz="900" dirty="0"/>
              <a:t>Virginia Department of Behavioral Health &amp; Developmental Services</a:t>
            </a:r>
            <a:endParaRPr lang="en-US" dirty="0"/>
          </a:p>
        </p:txBody>
      </p:sp>
    </p:spTree>
    <p:extLst>
      <p:ext uri="{BB962C8B-B14F-4D97-AF65-F5344CB8AC3E}">
        <p14:creationId xmlns:p14="http://schemas.microsoft.com/office/powerpoint/2010/main" val="2642455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18873"/>
            <a:ext cx="9144000" cy="640080"/>
          </a:xfrm>
          <a:prstGeom prst="rect">
            <a:avLst/>
          </a:prstGeom>
          <a:solidFill>
            <a:srgbClr val="30699D"/>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3/16/21</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fld id="{24BEA6F9-E75D-4185-AE89-C92E85811A0F}" type="slidenum">
              <a:rPr lang="en-US" smtClean="0"/>
              <a:pPr/>
              <a:t>‹#›</a:t>
            </a:fld>
            <a:endParaRPr lang="en-US" dirty="0"/>
          </a:p>
        </p:txBody>
      </p:sp>
    </p:spTree>
    <p:extLst>
      <p:ext uri="{BB962C8B-B14F-4D97-AF65-F5344CB8AC3E}">
        <p14:creationId xmlns:p14="http://schemas.microsoft.com/office/powerpoint/2010/main" val="4072094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685800" rtl="0" eaLnBrk="1" latinLnBrk="0" hangingPunct="1">
        <a:lnSpc>
          <a:spcPct val="90000"/>
        </a:lnSpc>
        <a:spcBef>
          <a:spcPct val="0"/>
        </a:spcBef>
        <a:buNone/>
        <a:defRPr sz="3300" kern="1200">
          <a:solidFill>
            <a:schemeClr val="tx1"/>
          </a:solidFill>
          <a:latin typeface="Georgia" panose="02040502050405020303" pitchFamily="18" charset="0"/>
          <a:ea typeface="+mj-ea"/>
          <a:cs typeface="+mj-cs"/>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
        <a:defRPr sz="21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514350" indent="-171450" algn="l" defTabSz="685800" rtl="0" eaLnBrk="1" latinLnBrk="0" hangingPunct="1">
        <a:lnSpc>
          <a:spcPct val="90000"/>
        </a:lnSpc>
        <a:spcBef>
          <a:spcPts val="375"/>
        </a:spcBef>
        <a:buFont typeface="Wingdings" panose="05000000000000000000" pitchFamily="2" charset="2"/>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857250" indent="-171450" algn="l" defTabSz="685800" rtl="0" eaLnBrk="1" latinLnBrk="0" hangingPunct="1">
        <a:lnSpc>
          <a:spcPct val="90000"/>
        </a:lnSpc>
        <a:spcBef>
          <a:spcPts val="375"/>
        </a:spcBef>
        <a:buFont typeface="Wingdings" panose="05000000000000000000" pitchFamily="2" charset="2"/>
        <a:buChar char="§"/>
        <a:defRPr sz="15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200150" indent="-171450" algn="l" defTabSz="685800" rtl="0" eaLnBrk="1" latinLnBrk="0" hangingPunct="1">
        <a:lnSpc>
          <a:spcPct val="90000"/>
        </a:lnSpc>
        <a:spcBef>
          <a:spcPts val="375"/>
        </a:spcBef>
        <a:buFont typeface="Wingdings" panose="05000000000000000000" pitchFamily="2" charset="2"/>
        <a:buChar char="§"/>
        <a:defRPr sz="135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543050" indent="-171450" algn="l" defTabSz="685800" rtl="0" eaLnBrk="1" latinLnBrk="0" hangingPunct="1">
        <a:lnSpc>
          <a:spcPct val="90000"/>
        </a:lnSpc>
        <a:spcBef>
          <a:spcPts val="375"/>
        </a:spcBef>
        <a:buFont typeface="Wingdings" panose="05000000000000000000" pitchFamily="2" charset="2"/>
        <a:buChar char="§"/>
        <a:defRPr sz="135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the-ntg.org/publications" TargetMode="External"/><Relationship Id="rId7" Type="http://schemas.openxmlformats.org/officeDocument/2006/relationships/hyperlink" Target="https://practicalneurology.com/articles/2017-june/music-and-dementia-an-overview"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scie.org.uk/dementia/" TargetMode="External"/><Relationship Id="rId5" Type="http://schemas.openxmlformats.org/officeDocument/2006/relationships/hyperlink" Target="https://www.alz.org/" TargetMode="External"/><Relationship Id="rId4" Type="http://schemas.openxmlformats.org/officeDocument/2006/relationships/hyperlink" Target="https://shriver.umassmed.edu/programs/cdder/aging_idd_educatio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dbhds.virginia.gov/developmental-services/provider-developmen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1143000" y="862149"/>
            <a:ext cx="6858000" cy="3082998"/>
          </a:xfrm>
        </p:spPr>
        <p:txBody>
          <a:bodyPr>
            <a:noAutofit/>
          </a:bodyPr>
          <a:lstStyle/>
          <a:p>
            <a:r>
              <a:rPr lang="en-US" sz="3600" dirty="0" smtClean="0">
                <a:latin typeface="+mn-lt"/>
              </a:rPr>
              <a:t>DSP Supplemental Training: Changes in Mental Status</a:t>
            </a:r>
            <a:endParaRPr lang="en-US" sz="3600" dirty="0">
              <a:latin typeface="+mn-lt"/>
            </a:endParaRPr>
          </a:p>
        </p:txBody>
      </p:sp>
      <p:sp>
        <p:nvSpPr>
          <p:cNvPr id="12" name="Rectangle 11"/>
          <p:cNvSpPr/>
          <p:nvPr/>
        </p:nvSpPr>
        <p:spPr>
          <a:xfrm>
            <a:off x="0" y="4551680"/>
            <a:ext cx="9144000" cy="680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Presented by the Office of Provider Development</a:t>
            </a:r>
          </a:p>
        </p:txBody>
      </p:sp>
      <p:pic>
        <p:nvPicPr>
          <p:cNvPr id="3" name="Picture 2"/>
          <p:cNvPicPr>
            <a:picLocks noChangeAspect="1"/>
          </p:cNvPicPr>
          <p:nvPr/>
        </p:nvPicPr>
        <p:blipFill>
          <a:blip r:embed="rId3"/>
          <a:stretch>
            <a:fillRect/>
          </a:stretch>
        </p:blipFill>
        <p:spPr>
          <a:xfrm>
            <a:off x="2583669" y="6348967"/>
            <a:ext cx="3767655" cy="377985"/>
          </a:xfrm>
          <a:prstGeom prst="rect">
            <a:avLst/>
          </a:prstGeom>
        </p:spPr>
      </p:pic>
    </p:spTree>
    <p:extLst>
      <p:ext uri="{BB962C8B-B14F-4D97-AF65-F5344CB8AC3E}">
        <p14:creationId xmlns:p14="http://schemas.microsoft.com/office/powerpoint/2010/main" val="2626954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baseline?</a:t>
            </a:r>
            <a:endParaRPr lang="en-US" dirty="0"/>
          </a:p>
        </p:txBody>
      </p:sp>
      <p:sp>
        <p:nvSpPr>
          <p:cNvPr id="5" name="Text Placeholder 4"/>
          <p:cNvSpPr>
            <a:spLocks noGrp="1"/>
          </p:cNvSpPr>
          <p:nvPr>
            <p:ph type="body" sz="quarter" idx="17"/>
          </p:nvPr>
        </p:nvSpPr>
        <p:spPr/>
        <p:txBody>
          <a:bodyPr/>
          <a:lstStyle/>
          <a:p>
            <a:endParaRPr lang="en-US"/>
          </a:p>
        </p:txBody>
      </p:sp>
      <p:sp>
        <p:nvSpPr>
          <p:cNvPr id="6" name="Text Placeholder 5"/>
          <p:cNvSpPr>
            <a:spLocks noGrp="1"/>
          </p:cNvSpPr>
          <p:nvPr>
            <p:ph type="body" sz="quarter" idx="18"/>
          </p:nvPr>
        </p:nvSpPr>
        <p:spPr/>
        <p:txBody>
          <a:bodyPr/>
          <a:lstStyle/>
          <a:p>
            <a:endParaRPr lang="en-US"/>
          </a:p>
        </p:txBody>
      </p:sp>
      <p:sp>
        <p:nvSpPr>
          <p:cNvPr id="3" name="Rectangle 2"/>
          <p:cNvSpPr/>
          <p:nvPr/>
        </p:nvSpPr>
        <p:spPr>
          <a:xfrm>
            <a:off x="483326" y="2192221"/>
            <a:ext cx="8543108" cy="3371500"/>
          </a:xfrm>
          <a:prstGeom prst="rect">
            <a:avLst/>
          </a:prstGeom>
        </p:spPr>
        <p:txBody>
          <a:bodyPr wrap="square">
            <a:spAutoFit/>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Think about what baseline means for the person</a:t>
            </a:r>
            <a:r>
              <a:rPr lang="en-US" sz="2400" b="1" dirty="0" smtClean="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is their typical mood on most days?  Has this changed?</a:t>
            </a:r>
          </a:p>
          <a:p>
            <a:pPr marL="342900" indent="-34290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is their typical sleeping pattern on most nights? </a:t>
            </a:r>
            <a:r>
              <a:rPr lang="en-US" sz="2400" dirty="0" smtClean="0">
                <a:latin typeface="Calibri" panose="020F0502020204030204" pitchFamily="34" charset="0"/>
                <a:ea typeface="Calibri" panose="020F0502020204030204" pitchFamily="34" charset="0"/>
                <a:cs typeface="Times New Roman" panose="02020603050405020304" pitchFamily="18" charset="0"/>
              </a:rPr>
              <a:t>Has </a:t>
            </a:r>
            <a:r>
              <a:rPr lang="en-US" sz="2400" dirty="0">
                <a:latin typeface="Calibri" panose="020F0502020204030204" pitchFamily="34" charset="0"/>
                <a:ea typeface="Calibri" panose="020F0502020204030204" pitchFamily="34" charset="0"/>
                <a:cs typeface="Times New Roman" panose="02020603050405020304" pitchFamily="18" charset="0"/>
              </a:rPr>
              <a:t>this changed?</a:t>
            </a:r>
          </a:p>
          <a:p>
            <a:pPr marL="342900" indent="-34290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is their typical communication style and pattern? Has this changed? </a:t>
            </a:r>
          </a:p>
          <a:p>
            <a:pPr marL="342900" indent="-34290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is their typical activity level?   Has this changed?</a:t>
            </a:r>
          </a:p>
        </p:txBody>
      </p:sp>
      <p:sp>
        <p:nvSpPr>
          <p:cNvPr id="7"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990486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baseline?</a:t>
            </a:r>
            <a:endParaRPr lang="en-US" dirty="0"/>
          </a:p>
        </p:txBody>
      </p:sp>
      <p:sp>
        <p:nvSpPr>
          <p:cNvPr id="5" name="Text Placeholder 4"/>
          <p:cNvSpPr>
            <a:spLocks noGrp="1"/>
          </p:cNvSpPr>
          <p:nvPr>
            <p:ph type="body" sz="quarter" idx="17"/>
          </p:nvPr>
        </p:nvSpPr>
        <p:spPr/>
        <p:txBody>
          <a:bodyPr/>
          <a:lstStyle/>
          <a:p>
            <a:endParaRPr lang="en-US"/>
          </a:p>
        </p:txBody>
      </p:sp>
      <p:sp>
        <p:nvSpPr>
          <p:cNvPr id="6" name="Text Placeholder 5"/>
          <p:cNvSpPr>
            <a:spLocks noGrp="1"/>
          </p:cNvSpPr>
          <p:nvPr>
            <p:ph type="body" sz="quarter" idx="18"/>
          </p:nvPr>
        </p:nvSpPr>
        <p:spPr/>
        <p:txBody>
          <a:bodyPr/>
          <a:lstStyle/>
          <a:p>
            <a:endParaRPr lang="en-US"/>
          </a:p>
        </p:txBody>
      </p:sp>
      <p:sp>
        <p:nvSpPr>
          <p:cNvPr id="7" name="Rectangle 6"/>
          <p:cNvSpPr/>
          <p:nvPr/>
        </p:nvSpPr>
        <p:spPr>
          <a:xfrm>
            <a:off x="571612" y="2072736"/>
            <a:ext cx="8000773" cy="3543984"/>
          </a:xfrm>
          <a:prstGeom prst="rect">
            <a:avLst/>
          </a:prstGeom>
        </p:spPr>
        <p:txBody>
          <a:bodyPr wrap="square">
            <a:spAutoFit/>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Things to consider when determining a baseline change</a:t>
            </a:r>
            <a:r>
              <a:rPr lang="en-US" sz="2400" dirty="0">
                <a:latin typeface="Calibri" panose="020F0502020204030204" pitchFamily="34"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If a change has occurred, does it occur across multiple environments? (Example at home and work/day program)</a:t>
            </a:r>
          </a:p>
          <a:p>
            <a:pPr marL="285750" indent="-28575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If a change has occurred, has the individual seen their primary care physician?</a:t>
            </a:r>
          </a:p>
          <a:p>
            <a:pPr marL="285750" indent="-285750">
              <a:lnSpc>
                <a:spcPct val="107000"/>
              </a:lnSpc>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If a change has occurred, has the individual experienced any other changes recently in their life? (Example a recent move, a new housemate, death of a family member)</a:t>
            </a: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299613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11" name="Rectangle 10"/>
          <p:cNvSpPr/>
          <p:nvPr/>
        </p:nvSpPr>
        <p:spPr>
          <a:xfrm>
            <a:off x="564749" y="1967984"/>
            <a:ext cx="6179127" cy="584775"/>
          </a:xfrm>
          <a:prstGeom prst="rect">
            <a:avLst/>
          </a:prstGeom>
        </p:spPr>
        <p:txBody>
          <a:bodyPr wrap="none">
            <a:spAutoFit/>
          </a:bodyPr>
          <a:lstStyle/>
          <a:p>
            <a:r>
              <a:rPr lang="en-US" sz="3200" dirty="0"/>
              <a:t>Changes can be </a:t>
            </a:r>
            <a:r>
              <a:rPr lang="en-US" sz="3200" u="sng" dirty="0" smtClean="0"/>
              <a:t>sudden or gradual</a:t>
            </a:r>
            <a:r>
              <a:rPr lang="en-US" sz="3200" dirty="0" smtClean="0"/>
              <a:t>…</a:t>
            </a:r>
            <a:endParaRPr lang="en-US" sz="3200" dirty="0"/>
          </a:p>
        </p:txBody>
      </p:sp>
      <p:sp>
        <p:nvSpPr>
          <p:cNvPr id="12" name="Content Placeholder 6"/>
          <p:cNvSpPr>
            <a:spLocks noGrp="1"/>
          </p:cNvSpPr>
          <p:nvPr>
            <p:ph idx="1"/>
          </p:nvPr>
        </p:nvSpPr>
        <p:spPr>
          <a:xfrm>
            <a:off x="620711" y="2857499"/>
            <a:ext cx="7902576" cy="2933701"/>
          </a:xfrm>
        </p:spPr>
        <p:txBody>
          <a:bodyPr>
            <a:normAutofit/>
          </a:bodyPr>
          <a:lstStyle/>
          <a:p>
            <a:r>
              <a:rPr lang="en-US" sz="2800" dirty="0" smtClean="0">
                <a:latin typeface="+mn-lt"/>
              </a:rPr>
              <a:t> Sudden changes require an immediate response</a:t>
            </a:r>
          </a:p>
          <a:p>
            <a:endParaRPr lang="en-US" sz="2800" dirty="0">
              <a:latin typeface="+mn-lt"/>
            </a:endParaRPr>
          </a:p>
          <a:p>
            <a:r>
              <a:rPr lang="en-US" sz="2800" dirty="0" smtClean="0">
                <a:latin typeface="+mn-lt"/>
              </a:rPr>
              <a:t> Gradual changes can be discovered by making a list of what a person could do in past years and comparing it with what they can do now </a:t>
            </a:r>
            <a:endParaRPr lang="en-US" sz="2800" dirty="0">
              <a:latin typeface="+mn-lt"/>
            </a:endParaRPr>
          </a:p>
        </p:txBody>
      </p:sp>
      <p:sp>
        <p:nvSpPr>
          <p:cNvPr id="13" name="Rectangle 12"/>
          <p:cNvSpPr/>
          <p:nvPr/>
        </p:nvSpPr>
        <p:spPr>
          <a:xfrm>
            <a:off x="564749" y="743900"/>
            <a:ext cx="3860352" cy="584775"/>
          </a:xfrm>
          <a:prstGeom prst="rect">
            <a:avLst/>
          </a:prstGeom>
        </p:spPr>
        <p:txBody>
          <a:bodyPr wrap="none">
            <a:spAutoFit/>
          </a:bodyPr>
          <a:lstStyle/>
          <a:p>
            <a:r>
              <a:rPr lang="en-US" sz="3200" dirty="0">
                <a:latin typeface="Georgia" panose="02040502050405020303" pitchFamily="18" charset="0"/>
              </a:rPr>
              <a:t>Recognizing Change</a:t>
            </a:r>
          </a:p>
        </p:txBody>
      </p:sp>
      <p:sp>
        <p:nvSpPr>
          <p:cNvPr id="10"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2845352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12" name="Content Placeholder 6"/>
          <p:cNvSpPr>
            <a:spLocks noGrp="1"/>
          </p:cNvSpPr>
          <p:nvPr>
            <p:ph idx="1"/>
          </p:nvPr>
        </p:nvSpPr>
        <p:spPr>
          <a:xfrm>
            <a:off x="620711" y="2152649"/>
            <a:ext cx="7902576" cy="2933701"/>
          </a:xfrm>
        </p:spPr>
        <p:txBody>
          <a:bodyPr>
            <a:normAutofit/>
          </a:bodyPr>
          <a:lstStyle/>
          <a:p>
            <a:pPr marL="0" indent="0">
              <a:buNone/>
            </a:pPr>
            <a:r>
              <a:rPr lang="en-US" sz="2800" dirty="0" smtClean="0">
                <a:latin typeface="+mn-lt"/>
              </a:rPr>
              <a:t>Asking </a:t>
            </a:r>
            <a:r>
              <a:rPr lang="en-US" sz="2800" dirty="0">
                <a:latin typeface="+mn-lt"/>
              </a:rPr>
              <a:t>those who know the person well if changes are </a:t>
            </a:r>
            <a:r>
              <a:rPr lang="en-US" sz="2800" dirty="0" smtClean="0">
                <a:latin typeface="+mn-lt"/>
              </a:rPr>
              <a:t>apparent is an important way to identify gradual changes. </a:t>
            </a:r>
            <a:endParaRPr lang="en-US" sz="2800" dirty="0">
              <a:latin typeface="+mn-lt"/>
            </a:endParaRPr>
          </a:p>
          <a:p>
            <a:pPr marL="0" indent="0">
              <a:buNone/>
            </a:pPr>
            <a:endParaRPr lang="en-US" sz="3200" dirty="0">
              <a:latin typeface="+mn-lt"/>
            </a:endParaRPr>
          </a:p>
        </p:txBody>
      </p:sp>
      <p:sp>
        <p:nvSpPr>
          <p:cNvPr id="10" name="Rectangle 9"/>
          <p:cNvSpPr/>
          <p:nvPr/>
        </p:nvSpPr>
        <p:spPr>
          <a:xfrm>
            <a:off x="564749" y="743900"/>
            <a:ext cx="3860352" cy="584775"/>
          </a:xfrm>
          <a:prstGeom prst="rect">
            <a:avLst/>
          </a:prstGeom>
        </p:spPr>
        <p:txBody>
          <a:bodyPr wrap="none">
            <a:spAutoFit/>
          </a:bodyPr>
          <a:lstStyle/>
          <a:p>
            <a:r>
              <a:rPr lang="en-US" sz="3200" dirty="0">
                <a:latin typeface="Georgia" panose="02040502050405020303" pitchFamily="18" charset="0"/>
              </a:rPr>
              <a:t>Recognizing Change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5574" y="3735390"/>
            <a:ext cx="2757713" cy="1990724"/>
          </a:xfrm>
          <a:prstGeom prst="rect">
            <a:avLst/>
          </a:prstGeom>
        </p:spPr>
      </p:pic>
      <p:sp>
        <p:nvSpPr>
          <p:cNvPr id="11"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428727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11" name="Content Placeholder 6"/>
          <p:cNvSpPr>
            <a:spLocks noGrp="1"/>
          </p:cNvSpPr>
          <p:nvPr>
            <p:ph idx="1"/>
          </p:nvPr>
        </p:nvSpPr>
        <p:spPr>
          <a:xfrm>
            <a:off x="620711" y="1862135"/>
            <a:ext cx="7902576" cy="4351338"/>
          </a:xfrm>
        </p:spPr>
        <p:txBody>
          <a:bodyPr>
            <a:normAutofit/>
          </a:bodyPr>
          <a:lstStyle/>
          <a:p>
            <a:pPr marL="0" indent="0">
              <a:buNone/>
            </a:pPr>
            <a:r>
              <a:rPr lang="en-US" sz="2800" dirty="0" smtClean="0">
                <a:latin typeface="+mn-lt"/>
              </a:rPr>
              <a:t>It can be difficult to recognize mental status changes in people with developmental disabilities. </a:t>
            </a:r>
          </a:p>
          <a:p>
            <a:pPr marL="0" indent="0">
              <a:buNone/>
            </a:pPr>
            <a:endParaRPr lang="en-US" sz="2800" dirty="0" smtClean="0">
              <a:latin typeface="+mn-lt"/>
            </a:endParaRPr>
          </a:p>
          <a:p>
            <a:pPr marL="0" indent="0">
              <a:buNone/>
            </a:pPr>
            <a:r>
              <a:rPr lang="en-US" sz="2800" dirty="0" smtClean="0">
                <a:latin typeface="+mn-lt"/>
              </a:rPr>
              <a:t>People with DD are at risk for </a:t>
            </a:r>
            <a:r>
              <a:rPr lang="en-US" sz="2800" b="1" dirty="0" smtClean="0">
                <a:latin typeface="+mn-lt"/>
              </a:rPr>
              <a:t>dementia</a:t>
            </a:r>
            <a:r>
              <a:rPr lang="en-US" sz="2800" dirty="0" smtClean="0">
                <a:latin typeface="+mn-lt"/>
              </a:rPr>
              <a:t> as they age. This is especially true for people with Down syndrome who have a greater risk of developing the condition and to do so earlier in life. </a:t>
            </a:r>
          </a:p>
        </p:txBody>
      </p:sp>
      <p:sp>
        <p:nvSpPr>
          <p:cNvPr id="12" name="Rectangle 11"/>
          <p:cNvSpPr/>
          <p:nvPr/>
        </p:nvSpPr>
        <p:spPr>
          <a:xfrm>
            <a:off x="564749" y="743900"/>
            <a:ext cx="3860352" cy="584775"/>
          </a:xfrm>
          <a:prstGeom prst="rect">
            <a:avLst/>
          </a:prstGeom>
        </p:spPr>
        <p:txBody>
          <a:bodyPr wrap="none">
            <a:spAutoFit/>
          </a:bodyPr>
          <a:lstStyle/>
          <a:p>
            <a:r>
              <a:rPr lang="en-US" sz="3200" dirty="0">
                <a:latin typeface="Georgia" panose="02040502050405020303" pitchFamily="18" charset="0"/>
              </a:rPr>
              <a:t>Recognizing Change</a:t>
            </a: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235690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a:t>Dementia</a:t>
            </a:r>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7" name="Content Placeholder 6"/>
          <p:cNvSpPr>
            <a:spLocks noGrp="1"/>
          </p:cNvSpPr>
          <p:nvPr>
            <p:ph idx="1"/>
          </p:nvPr>
        </p:nvSpPr>
        <p:spPr>
          <a:xfrm>
            <a:off x="620711" y="1866899"/>
            <a:ext cx="7894639" cy="2667001"/>
          </a:xfrm>
        </p:spPr>
        <p:txBody>
          <a:bodyPr>
            <a:normAutofit/>
          </a:bodyPr>
          <a:lstStyle/>
          <a:p>
            <a:pPr marL="0" indent="0">
              <a:buNone/>
            </a:pPr>
            <a:r>
              <a:rPr lang="en-US" sz="2800" dirty="0" smtClean="0">
                <a:latin typeface="+mn-lt"/>
              </a:rPr>
              <a:t>Dementia </a:t>
            </a:r>
            <a:r>
              <a:rPr lang="en-US" sz="2800" dirty="0">
                <a:latin typeface="+mn-lt"/>
              </a:rPr>
              <a:t>is a general term </a:t>
            </a:r>
            <a:r>
              <a:rPr lang="en-US" sz="2800" dirty="0" smtClean="0">
                <a:latin typeface="+mn-lt"/>
              </a:rPr>
              <a:t>that describes </a:t>
            </a:r>
            <a:r>
              <a:rPr lang="en-US" sz="2800" dirty="0">
                <a:latin typeface="+mn-lt"/>
              </a:rPr>
              <a:t>diseases and </a:t>
            </a:r>
            <a:r>
              <a:rPr lang="en-US" sz="2800" dirty="0" smtClean="0">
                <a:latin typeface="+mn-lt"/>
              </a:rPr>
              <a:t>conditions that </a:t>
            </a:r>
            <a:r>
              <a:rPr lang="en-US" sz="2800" dirty="0">
                <a:latin typeface="+mn-lt"/>
              </a:rPr>
              <a:t>lead to loss of </a:t>
            </a:r>
            <a:r>
              <a:rPr lang="en-US" sz="2800" dirty="0" smtClean="0">
                <a:latin typeface="+mn-lt"/>
              </a:rPr>
              <a:t>memory/learning skills </a:t>
            </a:r>
            <a:r>
              <a:rPr lang="en-US" sz="2800" dirty="0">
                <a:latin typeface="+mn-lt"/>
              </a:rPr>
              <a:t>and abilities to </a:t>
            </a:r>
            <a:r>
              <a:rPr lang="en-US" sz="2800" dirty="0" smtClean="0">
                <a:latin typeface="+mn-lt"/>
              </a:rPr>
              <a:t>perform everyday </a:t>
            </a:r>
            <a:r>
              <a:rPr lang="en-US" sz="2800" dirty="0">
                <a:latin typeface="+mn-lt"/>
              </a:rPr>
              <a:t>activities. </a:t>
            </a:r>
            <a:endParaRPr lang="en-US" sz="2800" dirty="0" smtClean="0">
              <a:latin typeface="+mn-lt"/>
            </a:endParaRPr>
          </a:p>
          <a:p>
            <a:pPr marL="0" indent="0">
              <a:buNone/>
            </a:pPr>
            <a:endParaRPr lang="en-US" sz="2800" dirty="0"/>
          </a:p>
          <a:p>
            <a:pPr marL="0" indent="0">
              <a:buNone/>
            </a:pPr>
            <a:endParaRPr lang="en-US" sz="2000" dirty="0">
              <a:latin typeface="+mn-lt"/>
            </a:endParaRPr>
          </a:p>
        </p:txBody>
      </p:sp>
      <p:sp>
        <p:nvSpPr>
          <p:cNvPr id="11" name="Right Arrow 10"/>
          <p:cNvSpPr/>
          <p:nvPr/>
        </p:nvSpPr>
        <p:spPr>
          <a:xfrm>
            <a:off x="7490618" y="4737254"/>
            <a:ext cx="851833" cy="58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20711" y="4247346"/>
            <a:ext cx="7902576" cy="523220"/>
          </a:xfrm>
          <a:prstGeom prst="rect">
            <a:avLst/>
          </a:prstGeom>
        </p:spPr>
        <p:txBody>
          <a:bodyPr wrap="square">
            <a:spAutoFit/>
          </a:bodyPr>
          <a:lstStyle/>
          <a:p>
            <a:r>
              <a:rPr lang="en-US" sz="2800" b="1" dirty="0"/>
              <a:t>There are various types of dementia, for example:</a:t>
            </a:r>
          </a:p>
        </p:txBody>
      </p:sp>
      <p:sp>
        <p:nvSpPr>
          <p:cNvPr id="13"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588138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a:t>Dementia</a:t>
            </a:r>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3" name="Rectangle 2"/>
          <p:cNvSpPr/>
          <p:nvPr/>
        </p:nvSpPr>
        <p:spPr>
          <a:xfrm>
            <a:off x="439818" y="1775580"/>
            <a:ext cx="8531060" cy="1292662"/>
          </a:xfrm>
          <a:prstGeom prst="rect">
            <a:avLst/>
          </a:prstGeom>
        </p:spPr>
        <p:txBody>
          <a:bodyPr wrap="square">
            <a:spAutoFit/>
          </a:bodyPr>
          <a:lstStyle/>
          <a:p>
            <a:r>
              <a:rPr lang="en-US" sz="2600" b="1" dirty="0"/>
              <a:t>Alzheimer’s </a:t>
            </a:r>
            <a:r>
              <a:rPr lang="en-US" sz="2600" b="1" dirty="0" smtClean="0"/>
              <a:t>disease </a:t>
            </a:r>
            <a:r>
              <a:rPr lang="en-US" sz="2600" dirty="0" smtClean="0"/>
              <a:t>(a </a:t>
            </a:r>
            <a:r>
              <a:rPr lang="en-US" sz="2600" dirty="0"/>
              <a:t>progressive neurologic disorder that </a:t>
            </a:r>
            <a:r>
              <a:rPr lang="en-US" sz="2600" dirty="0" smtClean="0"/>
              <a:t>causes the loss of brain cells; most </a:t>
            </a:r>
            <a:r>
              <a:rPr lang="en-US" sz="2600" dirty="0"/>
              <a:t>common form of </a:t>
            </a:r>
            <a:r>
              <a:rPr lang="en-US" sz="2600" dirty="0" smtClean="0"/>
              <a:t>dementia; cannot be cured) </a:t>
            </a:r>
            <a:endParaRPr lang="en-US" sz="2600" dirty="0"/>
          </a:p>
        </p:txBody>
      </p:sp>
      <p:sp>
        <p:nvSpPr>
          <p:cNvPr id="4" name="Rectangle 3"/>
          <p:cNvSpPr/>
          <p:nvPr/>
        </p:nvSpPr>
        <p:spPr>
          <a:xfrm>
            <a:off x="439818" y="3164511"/>
            <a:ext cx="8264361" cy="892552"/>
          </a:xfrm>
          <a:prstGeom prst="rect">
            <a:avLst/>
          </a:prstGeom>
        </p:spPr>
        <p:txBody>
          <a:bodyPr wrap="square">
            <a:spAutoFit/>
          </a:bodyPr>
          <a:lstStyle/>
          <a:p>
            <a:r>
              <a:rPr lang="en-US" sz="2600" b="1" dirty="0"/>
              <a:t>Vascular dementia </a:t>
            </a:r>
            <a:r>
              <a:rPr lang="en-US" sz="2600" dirty="0"/>
              <a:t>(caused by brain damage from impaired blood flow to </a:t>
            </a:r>
            <a:r>
              <a:rPr lang="en-US" sz="2600" dirty="0" smtClean="0"/>
              <a:t>the brain; can follow a stroke)</a:t>
            </a:r>
            <a:endParaRPr lang="en-US" sz="2600" dirty="0"/>
          </a:p>
        </p:txBody>
      </p:sp>
      <p:sp>
        <p:nvSpPr>
          <p:cNvPr id="9" name="Rectangle 8"/>
          <p:cNvSpPr/>
          <p:nvPr/>
        </p:nvSpPr>
        <p:spPr>
          <a:xfrm>
            <a:off x="419100" y="4220181"/>
            <a:ext cx="8510278" cy="492443"/>
          </a:xfrm>
          <a:prstGeom prst="rect">
            <a:avLst/>
          </a:prstGeom>
        </p:spPr>
        <p:txBody>
          <a:bodyPr wrap="none">
            <a:spAutoFit/>
          </a:bodyPr>
          <a:lstStyle/>
          <a:p>
            <a:r>
              <a:rPr lang="en-US" sz="2600" b="1" dirty="0"/>
              <a:t>Lewy Body </a:t>
            </a:r>
            <a:r>
              <a:rPr lang="en-US" sz="2600" b="1" dirty="0" smtClean="0"/>
              <a:t>dementia </a:t>
            </a:r>
            <a:r>
              <a:rPr lang="en-US" sz="2600" dirty="0" smtClean="0"/>
              <a:t>(related to protein deposits in the brain)</a:t>
            </a:r>
            <a:endParaRPr lang="en-US" sz="2600" dirty="0"/>
          </a:p>
        </p:txBody>
      </p:sp>
      <p:sp>
        <p:nvSpPr>
          <p:cNvPr id="10" name="Rectangle 9"/>
          <p:cNvSpPr/>
          <p:nvPr/>
        </p:nvSpPr>
        <p:spPr>
          <a:xfrm>
            <a:off x="439818" y="4875742"/>
            <a:ext cx="8285079" cy="1292662"/>
          </a:xfrm>
          <a:prstGeom prst="rect">
            <a:avLst/>
          </a:prstGeom>
        </p:spPr>
        <p:txBody>
          <a:bodyPr wrap="square">
            <a:spAutoFit/>
          </a:bodyPr>
          <a:lstStyle/>
          <a:p>
            <a:r>
              <a:rPr lang="en-US" sz="2600" b="1" dirty="0"/>
              <a:t>Frontotemporal </a:t>
            </a:r>
            <a:r>
              <a:rPr lang="en-US" sz="2600" b="1" dirty="0" smtClean="0"/>
              <a:t>dementia </a:t>
            </a:r>
            <a:r>
              <a:rPr lang="en-US" sz="2600" dirty="0" smtClean="0"/>
              <a:t>(refers to a group </a:t>
            </a:r>
            <a:r>
              <a:rPr lang="en-US" sz="2600" dirty="0"/>
              <a:t>of uncommon brain disorders that primarily affect the frontal and temporal lobes of the </a:t>
            </a:r>
            <a:r>
              <a:rPr lang="en-US" sz="2600" dirty="0" smtClean="0"/>
              <a:t>brain)</a:t>
            </a:r>
            <a:endParaRPr lang="en-US" sz="2600" dirty="0"/>
          </a:p>
        </p:txBody>
      </p:sp>
      <p:sp>
        <p:nvSpPr>
          <p:cNvPr id="12"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793805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12" name="Content Placeholder 6"/>
          <p:cNvSpPr>
            <a:spLocks noGrp="1"/>
          </p:cNvSpPr>
          <p:nvPr>
            <p:ph idx="1"/>
          </p:nvPr>
        </p:nvSpPr>
        <p:spPr>
          <a:xfrm>
            <a:off x="636587" y="2724149"/>
            <a:ext cx="4011613" cy="3470275"/>
          </a:xfrm>
        </p:spPr>
        <p:txBody>
          <a:bodyPr>
            <a:normAutofit/>
          </a:bodyPr>
          <a:lstStyle/>
          <a:p>
            <a:pPr marL="0" indent="0">
              <a:buNone/>
            </a:pPr>
            <a:r>
              <a:rPr lang="en-US" sz="3600" dirty="0" smtClean="0">
                <a:latin typeface="+mn-lt"/>
              </a:rPr>
              <a:t>A professional assessment can include:</a:t>
            </a:r>
            <a:endParaRPr lang="en-US" sz="3600" dirty="0">
              <a:latin typeface="+mn-lt"/>
            </a:endParaRPr>
          </a:p>
        </p:txBody>
      </p:sp>
      <p:graphicFrame>
        <p:nvGraphicFramePr>
          <p:cNvPr id="4" name="Diagram 3"/>
          <p:cNvGraphicFramePr/>
          <p:nvPr>
            <p:extLst>
              <p:ext uri="{D42A27DB-BD31-4B8C-83A1-F6EECF244321}">
                <p14:modId xmlns:p14="http://schemas.microsoft.com/office/powerpoint/2010/main" val="226081210"/>
              </p:ext>
            </p:extLst>
          </p:nvPr>
        </p:nvGraphicFramePr>
        <p:xfrm>
          <a:off x="2914649" y="184309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itle 1">
            <a:extLst>
              <a:ext uri="{FF2B5EF4-FFF2-40B4-BE49-F238E27FC236}">
                <a16:creationId xmlns:a16="http://schemas.microsoft.com/office/drawing/2014/main" id="{2C32E10D-E6DD-4112-92C9-B846A17FF9A7}"/>
              </a:ext>
            </a:extLst>
          </p:cNvPr>
          <p:cNvSpPr>
            <a:spLocks noGrp="1"/>
          </p:cNvSpPr>
          <p:nvPr>
            <p:ph type="title"/>
          </p:nvPr>
        </p:nvSpPr>
        <p:spPr>
          <a:xfrm>
            <a:off x="628650" y="365126"/>
            <a:ext cx="7886700" cy="1325563"/>
          </a:xfrm>
        </p:spPr>
        <p:txBody>
          <a:bodyPr/>
          <a:lstStyle/>
          <a:p>
            <a:r>
              <a:rPr lang="en-US" dirty="0"/>
              <a:t>Dementia</a:t>
            </a:r>
          </a:p>
        </p:txBody>
      </p:sp>
      <p:sp>
        <p:nvSpPr>
          <p:cNvPr id="10"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14980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4555990"/>
            <a:ext cx="9144000" cy="137160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Rectangle 14"/>
          <p:cNvSpPr/>
          <p:nvPr/>
        </p:nvSpPr>
        <p:spPr>
          <a:xfrm>
            <a:off x="0" y="3163289"/>
            <a:ext cx="9144000" cy="1371600"/>
          </a:xfrm>
          <a:prstGeom prst="rect">
            <a:avLst/>
          </a:prstGeom>
          <a:solidFill>
            <a:schemeClr val="accent6">
              <a:lumMod val="40000"/>
              <a:lumOff val="60000"/>
            </a:schemeClr>
          </a:solidFill>
          <a:ln>
            <a:no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4" name="Rectangle 13"/>
          <p:cNvSpPr/>
          <p:nvPr/>
        </p:nvSpPr>
        <p:spPr>
          <a:xfrm>
            <a:off x="0" y="1828800"/>
            <a:ext cx="9144000" cy="1371600"/>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Dementia/Alzheimer’s Progression </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7" name="Rectangle 6"/>
          <p:cNvSpPr/>
          <p:nvPr/>
        </p:nvSpPr>
        <p:spPr>
          <a:xfrm>
            <a:off x="619230" y="2234435"/>
            <a:ext cx="7115281" cy="461665"/>
          </a:xfrm>
          <a:prstGeom prst="rect">
            <a:avLst/>
          </a:prstGeom>
        </p:spPr>
        <p:txBody>
          <a:bodyPr wrap="none">
            <a:spAutoFit/>
          </a:bodyPr>
          <a:lstStyle/>
          <a:p>
            <a:r>
              <a:rPr lang="en-US" sz="2400" dirty="0" smtClean="0"/>
              <a:t>Early-stage (mild) - simple forgetting, trouble organizing</a:t>
            </a:r>
            <a:endParaRPr lang="en-US" sz="2400" dirty="0"/>
          </a:p>
        </p:txBody>
      </p:sp>
      <p:sp>
        <p:nvSpPr>
          <p:cNvPr id="12" name="Rectangle 11"/>
          <p:cNvSpPr/>
          <p:nvPr/>
        </p:nvSpPr>
        <p:spPr>
          <a:xfrm>
            <a:off x="533398" y="3425659"/>
            <a:ext cx="8313045" cy="461665"/>
          </a:xfrm>
          <a:prstGeom prst="rect">
            <a:avLst/>
          </a:prstGeom>
        </p:spPr>
        <p:txBody>
          <a:bodyPr wrap="none">
            <a:spAutoFit/>
          </a:bodyPr>
          <a:lstStyle/>
          <a:p>
            <a:r>
              <a:rPr lang="en-US" sz="2400" dirty="0" smtClean="0"/>
              <a:t>Middle-stage (moderate) – becoming lost, sleep changes, moody </a:t>
            </a:r>
            <a:endParaRPr lang="en-US" sz="2400" dirty="0"/>
          </a:p>
        </p:txBody>
      </p:sp>
      <p:sp>
        <p:nvSpPr>
          <p:cNvPr id="13" name="Rectangle 12"/>
          <p:cNvSpPr/>
          <p:nvPr/>
        </p:nvSpPr>
        <p:spPr>
          <a:xfrm>
            <a:off x="533398" y="4760148"/>
            <a:ext cx="7706725" cy="461665"/>
          </a:xfrm>
          <a:prstGeom prst="rect">
            <a:avLst/>
          </a:prstGeom>
        </p:spPr>
        <p:txBody>
          <a:bodyPr wrap="none">
            <a:spAutoFit/>
          </a:bodyPr>
          <a:lstStyle/>
          <a:p>
            <a:r>
              <a:rPr lang="en-US" sz="2400" dirty="0" smtClean="0"/>
              <a:t>Late-stage (severe) – loss of awareness, round the clock care</a:t>
            </a:r>
            <a:endParaRPr lang="en-US" sz="2400" dirty="0"/>
          </a:p>
        </p:txBody>
      </p:sp>
      <p:sp>
        <p:nvSpPr>
          <p:cNvPr id="1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417780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Dementia: Ways to support</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7" name="Content Placeholder 6"/>
          <p:cNvSpPr>
            <a:spLocks noGrp="1"/>
          </p:cNvSpPr>
          <p:nvPr>
            <p:ph idx="1"/>
          </p:nvPr>
        </p:nvSpPr>
        <p:spPr>
          <a:xfrm>
            <a:off x="628650" y="1690689"/>
            <a:ext cx="7902576" cy="4351338"/>
          </a:xfrm>
        </p:spPr>
        <p:txBody>
          <a:bodyPr>
            <a:noAutofit/>
          </a:bodyPr>
          <a:lstStyle/>
          <a:p>
            <a:pPr>
              <a:buFont typeface="Arial" panose="020B0604020202020204" pitchFamily="34" charset="0"/>
              <a:buChar char="•"/>
            </a:pPr>
            <a:r>
              <a:rPr lang="en-US" sz="3200" dirty="0" smtClean="0">
                <a:latin typeface="+mn-lt"/>
              </a:rPr>
              <a:t> </a:t>
            </a:r>
            <a:r>
              <a:rPr lang="en-US" sz="2800" dirty="0" smtClean="0">
                <a:latin typeface="+mn-lt"/>
              </a:rPr>
              <a:t>Simplify communication, be respectful</a:t>
            </a:r>
          </a:p>
          <a:p>
            <a:pPr>
              <a:buFont typeface="Arial" panose="020B0604020202020204" pitchFamily="34" charset="0"/>
              <a:buChar char="•"/>
            </a:pPr>
            <a:r>
              <a:rPr lang="en-US" sz="2800" dirty="0" smtClean="0">
                <a:latin typeface="+mn-lt"/>
              </a:rPr>
              <a:t> Schedule events earlier in the day</a:t>
            </a:r>
          </a:p>
          <a:p>
            <a:pPr>
              <a:buFont typeface="Arial" panose="020B0604020202020204" pitchFamily="34" charset="0"/>
              <a:buChar char="•"/>
            </a:pPr>
            <a:r>
              <a:rPr lang="en-US" sz="2800" dirty="0" smtClean="0">
                <a:latin typeface="+mn-lt"/>
              </a:rPr>
              <a:t> Calmly respond to frustration</a:t>
            </a:r>
          </a:p>
          <a:p>
            <a:pPr>
              <a:buFont typeface="Arial" panose="020B0604020202020204" pitchFamily="34" charset="0"/>
              <a:buChar char="•"/>
            </a:pPr>
            <a:r>
              <a:rPr lang="en-US" sz="2800" dirty="0" smtClean="0">
                <a:latin typeface="+mn-lt"/>
              </a:rPr>
              <a:t> Limit noises and distractions</a:t>
            </a:r>
          </a:p>
          <a:p>
            <a:pPr>
              <a:buFont typeface="Arial" panose="020B0604020202020204" pitchFamily="34" charset="0"/>
              <a:buChar char="•"/>
            </a:pPr>
            <a:r>
              <a:rPr lang="en-US" sz="2800" dirty="0" smtClean="0">
                <a:latin typeface="+mn-lt"/>
              </a:rPr>
              <a:t> Keep the environment clean and safe</a:t>
            </a:r>
          </a:p>
          <a:p>
            <a:pPr>
              <a:buFont typeface="Arial" panose="020B0604020202020204" pitchFamily="34" charset="0"/>
              <a:buChar char="•"/>
            </a:pPr>
            <a:r>
              <a:rPr lang="en-US" sz="2800" dirty="0" smtClean="0">
                <a:latin typeface="+mn-lt"/>
              </a:rPr>
              <a:t> Slow down pace of speech</a:t>
            </a:r>
          </a:p>
          <a:p>
            <a:pPr>
              <a:buFont typeface="Arial" panose="020B0604020202020204" pitchFamily="34" charset="0"/>
              <a:buChar char="•"/>
            </a:pPr>
            <a:r>
              <a:rPr lang="en-US" sz="2800" dirty="0" smtClean="0">
                <a:latin typeface="+mn-lt"/>
              </a:rPr>
              <a:t> Provide frequent breaks</a:t>
            </a:r>
          </a:p>
          <a:p>
            <a:pPr>
              <a:buFont typeface="Arial" panose="020B0604020202020204" pitchFamily="34" charset="0"/>
              <a:buChar char="•"/>
            </a:pPr>
            <a:r>
              <a:rPr lang="en-US" sz="2800" dirty="0" smtClean="0">
                <a:latin typeface="+mn-lt"/>
              </a:rPr>
              <a:t> Maintain a consistent routine</a:t>
            </a:r>
          </a:p>
          <a:p>
            <a:pPr>
              <a:buFont typeface="Arial" panose="020B0604020202020204" pitchFamily="34" charset="0"/>
              <a:buChar char="•"/>
            </a:pPr>
            <a:r>
              <a:rPr lang="en-US" sz="2800" dirty="0" smtClean="0">
                <a:latin typeface="+mn-lt"/>
              </a:rPr>
              <a:t> Remove throw rugs</a:t>
            </a: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3626482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Changes in Mental Status</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
        <p:nvSpPr>
          <p:cNvPr id="9" name="Content Placeholder 6"/>
          <p:cNvSpPr>
            <a:spLocks noGrp="1"/>
          </p:cNvSpPr>
          <p:nvPr>
            <p:ph idx="1"/>
          </p:nvPr>
        </p:nvSpPr>
        <p:spPr>
          <a:xfrm>
            <a:off x="636587" y="1843087"/>
            <a:ext cx="7886700" cy="4351338"/>
          </a:xfrm>
        </p:spPr>
        <p:txBody>
          <a:bodyPr>
            <a:normAutofit fontScale="92500" lnSpcReduction="20000"/>
          </a:bodyPr>
          <a:lstStyle/>
          <a:p>
            <a:pPr marL="0" indent="0">
              <a:buNone/>
            </a:pPr>
            <a:r>
              <a:rPr lang="en-US" sz="3000" dirty="0" smtClean="0">
                <a:latin typeface="+mn-lt"/>
              </a:rPr>
              <a:t>A change in mental status can refer to any changes in brain function resulting in… </a:t>
            </a:r>
          </a:p>
          <a:p>
            <a:endParaRPr lang="en-US" sz="1700" dirty="0">
              <a:latin typeface="+mn-lt"/>
            </a:endParaRPr>
          </a:p>
          <a:p>
            <a:r>
              <a:rPr lang="en-US" sz="2800" dirty="0" smtClean="0">
                <a:latin typeface="+mn-lt"/>
              </a:rPr>
              <a:t> Confusion</a:t>
            </a:r>
          </a:p>
          <a:p>
            <a:r>
              <a:rPr lang="en-US" sz="2800" dirty="0" smtClean="0">
                <a:latin typeface="+mn-lt"/>
              </a:rPr>
              <a:t> Memory Loss</a:t>
            </a:r>
          </a:p>
          <a:p>
            <a:r>
              <a:rPr lang="en-US" sz="2800" dirty="0" smtClean="0">
                <a:latin typeface="+mn-lt"/>
              </a:rPr>
              <a:t> Loss of alertness</a:t>
            </a:r>
          </a:p>
          <a:p>
            <a:r>
              <a:rPr lang="en-US" sz="2800" dirty="0">
                <a:latin typeface="+mn-lt"/>
              </a:rPr>
              <a:t> </a:t>
            </a:r>
            <a:r>
              <a:rPr lang="en-US" sz="2800" dirty="0" smtClean="0">
                <a:latin typeface="+mn-lt"/>
              </a:rPr>
              <a:t>Unusual thinking </a:t>
            </a:r>
          </a:p>
          <a:p>
            <a:r>
              <a:rPr lang="en-US" sz="2800" dirty="0">
                <a:latin typeface="+mn-lt"/>
              </a:rPr>
              <a:t> </a:t>
            </a:r>
            <a:r>
              <a:rPr lang="en-US" sz="2800" dirty="0" smtClean="0">
                <a:latin typeface="+mn-lt"/>
              </a:rPr>
              <a:t>Poor judgement</a:t>
            </a:r>
          </a:p>
          <a:p>
            <a:r>
              <a:rPr lang="en-US" sz="2800" dirty="0">
                <a:latin typeface="+mn-lt"/>
              </a:rPr>
              <a:t> </a:t>
            </a:r>
            <a:r>
              <a:rPr lang="en-US" sz="2800" dirty="0" smtClean="0">
                <a:latin typeface="+mn-lt"/>
              </a:rPr>
              <a:t>Emotional changes</a:t>
            </a:r>
          </a:p>
          <a:p>
            <a:r>
              <a:rPr lang="en-US" sz="2800" dirty="0">
                <a:latin typeface="+mn-lt"/>
              </a:rPr>
              <a:t> </a:t>
            </a:r>
            <a:r>
              <a:rPr lang="en-US" sz="2800" dirty="0" smtClean="0">
                <a:latin typeface="+mn-lt"/>
              </a:rPr>
              <a:t>Behavioral changes</a:t>
            </a:r>
          </a:p>
          <a:p>
            <a:r>
              <a:rPr lang="en-US" sz="2800" dirty="0" smtClean="0">
                <a:latin typeface="+mn-lt"/>
              </a:rPr>
              <a:t> Personality changes</a:t>
            </a:r>
          </a:p>
          <a:p>
            <a:pPr marL="0" indent="0">
              <a:buNone/>
            </a:pPr>
            <a:endParaRPr lang="en-US" sz="3600" dirty="0">
              <a:latin typeface="+mn-lt"/>
            </a:endParaRPr>
          </a:p>
        </p:txBody>
      </p:sp>
    </p:spTree>
    <p:extLst>
      <p:ext uri="{BB962C8B-B14F-4D97-AF65-F5344CB8AC3E}">
        <p14:creationId xmlns:p14="http://schemas.microsoft.com/office/powerpoint/2010/main" val="367534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Dementia: Ways to support</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7" name="Content Placeholder 6"/>
          <p:cNvSpPr>
            <a:spLocks noGrp="1"/>
          </p:cNvSpPr>
          <p:nvPr>
            <p:ph idx="1"/>
          </p:nvPr>
        </p:nvSpPr>
        <p:spPr>
          <a:xfrm>
            <a:off x="620711" y="1704976"/>
            <a:ext cx="8180389" cy="4351338"/>
          </a:xfrm>
        </p:spPr>
        <p:txBody>
          <a:bodyPr>
            <a:normAutofit/>
          </a:bodyPr>
          <a:lstStyle/>
          <a:p>
            <a:pPr>
              <a:buFont typeface="Arial" panose="020B0604020202020204" pitchFamily="34" charset="0"/>
              <a:buChar char="•"/>
            </a:pPr>
            <a:r>
              <a:rPr lang="en-US" sz="2800" dirty="0">
                <a:latin typeface="+mn-lt"/>
              </a:rPr>
              <a:t> </a:t>
            </a:r>
            <a:r>
              <a:rPr lang="en-US" sz="2800" dirty="0" smtClean="0">
                <a:latin typeface="+mn-lt"/>
              </a:rPr>
              <a:t>Make </a:t>
            </a:r>
            <a:r>
              <a:rPr lang="en-US" sz="2800" dirty="0">
                <a:latin typeface="+mn-lt"/>
              </a:rPr>
              <a:t>it clear where things </a:t>
            </a:r>
            <a:r>
              <a:rPr lang="en-US" sz="2800" dirty="0" smtClean="0">
                <a:latin typeface="+mn-lt"/>
              </a:rPr>
              <a:t>are</a:t>
            </a:r>
          </a:p>
          <a:p>
            <a:pPr>
              <a:buFont typeface="Arial" panose="020B0604020202020204" pitchFamily="34" charset="0"/>
              <a:buChar char="•"/>
            </a:pPr>
            <a:r>
              <a:rPr lang="en-US" sz="2800" dirty="0" smtClean="0">
                <a:latin typeface="+mn-lt"/>
              </a:rPr>
              <a:t> Use clear containers or labels with pictures</a:t>
            </a:r>
          </a:p>
          <a:p>
            <a:pPr>
              <a:buFont typeface="Arial" panose="020B0604020202020204" pitchFamily="34" charset="0"/>
              <a:buChar char="•"/>
            </a:pPr>
            <a:r>
              <a:rPr lang="en-US" sz="2800" dirty="0">
                <a:latin typeface="+mn-lt"/>
              </a:rPr>
              <a:t> </a:t>
            </a:r>
            <a:r>
              <a:rPr lang="en-US" sz="2800" dirty="0" smtClean="0">
                <a:latin typeface="+mn-lt"/>
              </a:rPr>
              <a:t>Use contrasting colors for doors and walls</a:t>
            </a:r>
          </a:p>
          <a:p>
            <a:pPr>
              <a:buFont typeface="Arial" panose="020B0604020202020204" pitchFamily="34" charset="0"/>
              <a:buChar char="•"/>
            </a:pPr>
            <a:r>
              <a:rPr lang="en-US" sz="2800" dirty="0">
                <a:latin typeface="+mn-lt"/>
              </a:rPr>
              <a:t> </a:t>
            </a:r>
            <a:r>
              <a:rPr lang="en-US" sz="2800" dirty="0" smtClean="0">
                <a:latin typeface="+mn-lt"/>
              </a:rPr>
              <a:t>Avoid dark colors, reflective surfaces and busy patterns</a:t>
            </a:r>
          </a:p>
          <a:p>
            <a:pPr>
              <a:buFont typeface="Arial" panose="020B0604020202020204" pitchFamily="34" charset="0"/>
              <a:buChar char="•"/>
            </a:pPr>
            <a:r>
              <a:rPr lang="en-US" sz="2800" dirty="0">
                <a:latin typeface="+mn-lt"/>
              </a:rPr>
              <a:t> </a:t>
            </a:r>
            <a:r>
              <a:rPr lang="en-US" sz="2800" dirty="0" smtClean="0">
                <a:latin typeface="+mn-lt"/>
              </a:rPr>
              <a:t>Use good lighting and natural light</a:t>
            </a:r>
          </a:p>
          <a:p>
            <a:pPr>
              <a:buFont typeface="Arial" panose="020B0604020202020204" pitchFamily="34" charset="0"/>
              <a:buChar char="•"/>
            </a:pPr>
            <a:r>
              <a:rPr lang="en-US" sz="2800" dirty="0" smtClean="0">
                <a:latin typeface="+mn-lt"/>
              </a:rPr>
              <a:t>Establish consistent places for household and personal belongings</a:t>
            </a:r>
          </a:p>
          <a:p>
            <a:pPr>
              <a:buFont typeface="Arial" panose="020B0604020202020204" pitchFamily="34" charset="0"/>
              <a:buChar char="•"/>
            </a:pPr>
            <a:r>
              <a:rPr lang="en-US" sz="2800" dirty="0" smtClean="0">
                <a:latin typeface="+mn-lt"/>
              </a:rPr>
              <a:t>Label dresser drawers and cabinets</a:t>
            </a:r>
          </a:p>
          <a:p>
            <a:pPr>
              <a:buFont typeface="Arial" panose="020B0604020202020204" pitchFamily="34" charset="0"/>
              <a:buChar char="•"/>
            </a:pPr>
            <a:endParaRPr lang="en-US" sz="3600" dirty="0" smtClean="0">
              <a:latin typeface="+mn-lt"/>
            </a:endParaRP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248611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Dementia: Ways to support</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7" name="Content Placeholder 6"/>
          <p:cNvSpPr>
            <a:spLocks noGrp="1"/>
          </p:cNvSpPr>
          <p:nvPr>
            <p:ph idx="1"/>
          </p:nvPr>
        </p:nvSpPr>
        <p:spPr>
          <a:xfrm>
            <a:off x="620711" y="1704976"/>
            <a:ext cx="8180389" cy="4351338"/>
          </a:xfrm>
        </p:spPr>
        <p:txBody>
          <a:bodyPr>
            <a:normAutofit/>
          </a:bodyPr>
          <a:lstStyle/>
          <a:p>
            <a:pPr marL="0" indent="0" fontAlgn="base">
              <a:buNone/>
            </a:pPr>
            <a:r>
              <a:rPr lang="en-US" dirty="0"/>
              <a:t>Recent randomized controlled studies have shown the efficacy of music intervention in improving the well-being of individuals with dementia and their caregivers.</a:t>
            </a:r>
          </a:p>
          <a:p>
            <a:pPr fontAlgn="base"/>
            <a:r>
              <a:rPr lang="en-US" dirty="0" smtClean="0"/>
              <a:t>Music can elicit emotions and memories and help provide a link to a person’s past.</a:t>
            </a:r>
          </a:p>
          <a:p>
            <a:pPr fontAlgn="base"/>
            <a:r>
              <a:rPr lang="en-US" dirty="0" smtClean="0"/>
              <a:t>Music can promote interconnection with caregivers and others with dementia.</a:t>
            </a:r>
          </a:p>
          <a:p>
            <a:pPr fontAlgn="base"/>
            <a:r>
              <a:rPr lang="en-US" dirty="0"/>
              <a:t>Musical training appears to delay cognitive decline and promote brain plasticity in the elderly brain</a:t>
            </a:r>
            <a:r>
              <a:rPr lang="en-US" dirty="0" smtClean="0"/>
              <a:t>.</a:t>
            </a:r>
          </a:p>
          <a:p>
            <a:pPr fontAlgn="base"/>
            <a:r>
              <a:rPr lang="en-US" dirty="0" smtClean="0"/>
              <a:t>Music therapy can help agitation, as well as other recreational activities.</a:t>
            </a:r>
          </a:p>
          <a:p>
            <a:pPr fontAlgn="base"/>
            <a:r>
              <a:rPr lang="en-US" dirty="0" smtClean="0"/>
              <a:t>People with dementia respond better with individualized activities including personally preferred music.</a:t>
            </a:r>
            <a:endParaRPr lang="en-US" dirty="0"/>
          </a:p>
          <a:p>
            <a:pPr fontAlgn="base"/>
            <a:endParaRPr lang="en-US" dirty="0" smtClean="0"/>
          </a:p>
          <a:p>
            <a:pPr fontAlgn="base"/>
            <a:endParaRPr lang="en-US" dirty="0"/>
          </a:p>
          <a:p>
            <a:pPr marL="0" indent="0" fontAlgn="base">
              <a:buNone/>
            </a:pPr>
            <a:endParaRPr lang="en-US" sz="3600" dirty="0" smtClean="0">
              <a:latin typeface="+mn-lt"/>
            </a:endParaRPr>
          </a:p>
          <a:p>
            <a:pPr>
              <a:buFont typeface="Arial" panose="020B0604020202020204" pitchFamily="34" charset="0"/>
              <a:buChar char="•"/>
            </a:pPr>
            <a:endParaRPr lang="en-US" sz="3600" dirty="0" smtClean="0">
              <a:latin typeface="+mn-lt"/>
            </a:endParaRP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986699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Dementia: Ways to support</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7" name="Content Placeholder 6"/>
          <p:cNvSpPr>
            <a:spLocks noGrp="1"/>
          </p:cNvSpPr>
          <p:nvPr>
            <p:ph idx="1"/>
          </p:nvPr>
        </p:nvSpPr>
        <p:spPr>
          <a:xfrm>
            <a:off x="620711" y="2114549"/>
            <a:ext cx="7902576" cy="4098923"/>
          </a:xfrm>
        </p:spPr>
        <p:txBody>
          <a:bodyPr>
            <a:normAutofit/>
          </a:bodyPr>
          <a:lstStyle/>
          <a:p>
            <a:pPr marL="0" indent="0" algn="ctr">
              <a:buNone/>
            </a:pPr>
            <a:r>
              <a:rPr lang="en-US" sz="3600" dirty="0" smtClean="0">
                <a:latin typeface="+mn-lt"/>
              </a:rPr>
              <a:t>Create a “life story” with the person</a:t>
            </a:r>
          </a:p>
          <a:p>
            <a:pPr marL="0" indent="0">
              <a:buNone/>
            </a:pPr>
            <a:endParaRPr lang="en-US" sz="3600" dirty="0" smtClean="0">
              <a:latin typeface="+mn-lt"/>
            </a:endParaRPr>
          </a:p>
        </p:txBody>
      </p:sp>
      <p:pic>
        <p:nvPicPr>
          <p:cNvPr id="3" name="Picture 2"/>
          <p:cNvPicPr>
            <a:picLocks noChangeAspect="1"/>
          </p:cNvPicPr>
          <p:nvPr/>
        </p:nvPicPr>
        <p:blipFill>
          <a:blip r:embed="rId3"/>
          <a:stretch>
            <a:fillRect/>
          </a:stretch>
        </p:blipFill>
        <p:spPr>
          <a:xfrm>
            <a:off x="1653379" y="3209013"/>
            <a:ext cx="5677692" cy="1657581"/>
          </a:xfrm>
          <a:prstGeom prst="rect">
            <a:avLst/>
          </a:prstGeom>
        </p:spPr>
      </p:pic>
      <p:sp>
        <p:nvSpPr>
          <p:cNvPr id="10"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3739395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Resources</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9" name="Rectangle 8"/>
          <p:cNvSpPr/>
          <p:nvPr/>
        </p:nvSpPr>
        <p:spPr>
          <a:xfrm>
            <a:off x="592942" y="2025199"/>
            <a:ext cx="4186211" cy="400110"/>
          </a:xfrm>
          <a:prstGeom prst="rect">
            <a:avLst/>
          </a:prstGeom>
        </p:spPr>
        <p:txBody>
          <a:bodyPr wrap="none">
            <a:spAutoFit/>
          </a:bodyPr>
          <a:lstStyle/>
          <a:p>
            <a:r>
              <a:rPr lang="en-US" sz="2000" dirty="0">
                <a:hlinkClick r:id="rId3"/>
              </a:rPr>
              <a:t>https://</a:t>
            </a:r>
            <a:r>
              <a:rPr lang="en-US" sz="2000" dirty="0" smtClean="0">
                <a:hlinkClick r:id="rId3"/>
              </a:rPr>
              <a:t>www.the-ntg.org/publications</a:t>
            </a:r>
            <a:r>
              <a:rPr lang="en-US" sz="2000" dirty="0" smtClean="0"/>
              <a:t> </a:t>
            </a:r>
            <a:endParaRPr lang="en-US" sz="2000" dirty="0"/>
          </a:p>
        </p:txBody>
      </p:sp>
      <p:sp>
        <p:nvSpPr>
          <p:cNvPr id="10" name="Rectangle 9"/>
          <p:cNvSpPr/>
          <p:nvPr/>
        </p:nvSpPr>
        <p:spPr>
          <a:xfrm>
            <a:off x="596039" y="1737973"/>
            <a:ext cx="7951920" cy="369332"/>
          </a:xfrm>
          <a:prstGeom prst="rect">
            <a:avLst/>
          </a:prstGeom>
        </p:spPr>
        <p:txBody>
          <a:bodyPr wrap="none">
            <a:spAutoFit/>
          </a:bodyPr>
          <a:lstStyle/>
          <a:p>
            <a:r>
              <a:rPr lang="en-US" dirty="0" smtClean="0">
                <a:solidFill>
                  <a:srgbClr val="303030"/>
                </a:solidFill>
                <a:latin typeface="Segoe UI" panose="020B0502040204020203" pitchFamily="34" charset="0"/>
                <a:cs typeface="Segoe UI" panose="020B0502040204020203" pitchFamily="34" charset="0"/>
              </a:rPr>
              <a:t>The National </a:t>
            </a:r>
            <a:r>
              <a:rPr lang="en-US" dirty="0">
                <a:solidFill>
                  <a:srgbClr val="303030"/>
                </a:solidFill>
                <a:latin typeface="Segoe UI" panose="020B0502040204020203" pitchFamily="34" charset="0"/>
                <a:cs typeface="Segoe UI" panose="020B0502040204020203" pitchFamily="34" charset="0"/>
              </a:rPr>
              <a:t>Task </a:t>
            </a:r>
            <a:r>
              <a:rPr lang="en-US" dirty="0" smtClean="0">
                <a:solidFill>
                  <a:srgbClr val="303030"/>
                </a:solidFill>
                <a:latin typeface="Segoe UI" panose="020B0502040204020203" pitchFamily="34" charset="0"/>
                <a:cs typeface="Segoe UI" panose="020B0502040204020203" pitchFamily="34" charset="0"/>
              </a:rPr>
              <a:t>Group on Intellectual Disabilities and Dementia Practices</a:t>
            </a:r>
            <a:endParaRPr lang="en-US" dirty="0">
              <a:latin typeface="Segoe UI" panose="020B0502040204020203" pitchFamily="34" charset="0"/>
              <a:cs typeface="Segoe UI" panose="020B0502040204020203" pitchFamily="34" charset="0"/>
            </a:endParaRPr>
          </a:p>
        </p:txBody>
      </p:sp>
      <p:sp>
        <p:nvSpPr>
          <p:cNvPr id="11" name="Rectangle 10"/>
          <p:cNvSpPr/>
          <p:nvPr/>
        </p:nvSpPr>
        <p:spPr>
          <a:xfrm>
            <a:off x="595766" y="2453821"/>
            <a:ext cx="3714735" cy="369332"/>
          </a:xfrm>
          <a:prstGeom prst="rect">
            <a:avLst/>
          </a:prstGeom>
        </p:spPr>
        <p:txBody>
          <a:bodyPr wrap="none">
            <a:spAutoFit/>
          </a:bodyPr>
          <a:lstStyle/>
          <a:p>
            <a:r>
              <a:rPr lang="en-US" dirty="0" smtClean="0">
                <a:solidFill>
                  <a:srgbClr val="303030"/>
                </a:solidFill>
                <a:latin typeface="Segoe UI" panose="020B0502040204020203" pitchFamily="34" charset="0"/>
                <a:cs typeface="Segoe UI" panose="020B0502040204020203" pitchFamily="34" charset="0"/>
              </a:rPr>
              <a:t>The Eunice Kennedy Shriver Center</a:t>
            </a:r>
            <a:endParaRPr lang="en-US" dirty="0">
              <a:latin typeface="Segoe UI" panose="020B0502040204020203" pitchFamily="34" charset="0"/>
              <a:cs typeface="Segoe UI" panose="020B0502040204020203" pitchFamily="34" charset="0"/>
            </a:endParaRPr>
          </a:p>
        </p:txBody>
      </p:sp>
      <p:sp>
        <p:nvSpPr>
          <p:cNvPr id="12" name="Rectangle 11"/>
          <p:cNvSpPr/>
          <p:nvPr/>
        </p:nvSpPr>
        <p:spPr>
          <a:xfrm>
            <a:off x="618334" y="2837996"/>
            <a:ext cx="6759030" cy="369332"/>
          </a:xfrm>
          <a:prstGeom prst="rect">
            <a:avLst/>
          </a:prstGeom>
        </p:spPr>
        <p:txBody>
          <a:bodyPr wrap="none">
            <a:spAutoFit/>
          </a:bodyPr>
          <a:lstStyle/>
          <a:p>
            <a:r>
              <a:rPr lang="en-US" dirty="0">
                <a:hlinkClick r:id="rId4"/>
              </a:rPr>
              <a:t>https://shriver.umassmed.edu/programs/cdder/aging_idd_education</a:t>
            </a:r>
            <a:r>
              <a:rPr lang="en-US" dirty="0" smtClean="0">
                <a:hlinkClick r:id="rId4"/>
              </a:rPr>
              <a:t>/</a:t>
            </a:r>
            <a:r>
              <a:rPr lang="en-US" dirty="0" smtClean="0"/>
              <a:t> </a:t>
            </a:r>
            <a:endParaRPr lang="en-US" dirty="0"/>
          </a:p>
        </p:txBody>
      </p:sp>
      <p:sp>
        <p:nvSpPr>
          <p:cNvPr id="13" name="Rectangle 12"/>
          <p:cNvSpPr/>
          <p:nvPr/>
        </p:nvSpPr>
        <p:spPr>
          <a:xfrm>
            <a:off x="628650" y="3255556"/>
            <a:ext cx="3004797" cy="369332"/>
          </a:xfrm>
          <a:prstGeom prst="rect">
            <a:avLst/>
          </a:prstGeom>
        </p:spPr>
        <p:txBody>
          <a:bodyPr wrap="none">
            <a:spAutoFit/>
          </a:bodyPr>
          <a:lstStyle/>
          <a:p>
            <a:r>
              <a:rPr lang="en-US" dirty="0" smtClean="0">
                <a:solidFill>
                  <a:srgbClr val="303030"/>
                </a:solidFill>
                <a:latin typeface="Segoe UI" panose="020B0502040204020203" pitchFamily="34" charset="0"/>
                <a:cs typeface="Segoe UI" panose="020B0502040204020203" pitchFamily="34" charset="0"/>
              </a:rPr>
              <a:t>The Alzheimer's Association</a:t>
            </a:r>
            <a:endParaRPr lang="en-US" dirty="0">
              <a:latin typeface="Segoe UI" panose="020B0502040204020203" pitchFamily="34" charset="0"/>
              <a:cs typeface="Segoe UI" panose="020B0502040204020203" pitchFamily="34" charset="0"/>
            </a:endParaRPr>
          </a:p>
        </p:txBody>
      </p:sp>
      <p:sp>
        <p:nvSpPr>
          <p:cNvPr id="14" name="Rectangle 13"/>
          <p:cNvSpPr/>
          <p:nvPr/>
        </p:nvSpPr>
        <p:spPr>
          <a:xfrm>
            <a:off x="628650" y="3568687"/>
            <a:ext cx="2218877" cy="369332"/>
          </a:xfrm>
          <a:prstGeom prst="rect">
            <a:avLst/>
          </a:prstGeom>
        </p:spPr>
        <p:txBody>
          <a:bodyPr wrap="none">
            <a:spAutoFit/>
          </a:bodyPr>
          <a:lstStyle/>
          <a:p>
            <a:r>
              <a:rPr lang="en-US" dirty="0">
                <a:hlinkClick r:id="rId5"/>
              </a:rPr>
              <a:t>https://www.alz.org</a:t>
            </a:r>
            <a:r>
              <a:rPr lang="en-US" dirty="0" smtClean="0">
                <a:hlinkClick r:id="rId5"/>
              </a:rPr>
              <a:t>/</a:t>
            </a:r>
            <a:r>
              <a:rPr lang="en-US" dirty="0" smtClean="0"/>
              <a:t> </a:t>
            </a:r>
            <a:endParaRPr lang="en-US" dirty="0"/>
          </a:p>
        </p:txBody>
      </p:sp>
      <p:sp>
        <p:nvSpPr>
          <p:cNvPr id="15" name="Rectangle 14"/>
          <p:cNvSpPr/>
          <p:nvPr/>
        </p:nvSpPr>
        <p:spPr>
          <a:xfrm>
            <a:off x="572714" y="4011028"/>
            <a:ext cx="4073359" cy="369332"/>
          </a:xfrm>
          <a:prstGeom prst="rect">
            <a:avLst/>
          </a:prstGeom>
        </p:spPr>
        <p:txBody>
          <a:bodyPr wrap="none">
            <a:spAutoFit/>
          </a:bodyPr>
          <a:lstStyle/>
          <a:p>
            <a:r>
              <a:rPr lang="en-US" dirty="0" smtClean="0">
                <a:solidFill>
                  <a:srgbClr val="303030"/>
                </a:solidFill>
                <a:latin typeface="Segoe UI" panose="020B0502040204020203" pitchFamily="34" charset="0"/>
                <a:cs typeface="Segoe UI" panose="020B0502040204020203" pitchFamily="34" charset="0"/>
              </a:rPr>
              <a:t>The Social Care Institute for Excellence</a:t>
            </a:r>
            <a:endParaRPr lang="en-US" dirty="0">
              <a:latin typeface="Segoe UI" panose="020B0502040204020203" pitchFamily="34" charset="0"/>
              <a:cs typeface="Segoe UI" panose="020B0502040204020203" pitchFamily="34" charset="0"/>
            </a:endParaRPr>
          </a:p>
        </p:txBody>
      </p:sp>
      <p:sp>
        <p:nvSpPr>
          <p:cNvPr id="16" name="Rectangle 15"/>
          <p:cNvSpPr/>
          <p:nvPr/>
        </p:nvSpPr>
        <p:spPr>
          <a:xfrm>
            <a:off x="572714" y="4374820"/>
            <a:ext cx="3582327" cy="369332"/>
          </a:xfrm>
          <a:prstGeom prst="rect">
            <a:avLst/>
          </a:prstGeom>
        </p:spPr>
        <p:txBody>
          <a:bodyPr wrap="none">
            <a:spAutoFit/>
          </a:bodyPr>
          <a:lstStyle/>
          <a:p>
            <a:r>
              <a:rPr lang="en-US" dirty="0">
                <a:hlinkClick r:id="rId6"/>
              </a:rPr>
              <a:t>https://www.scie.org.uk/dementia</a:t>
            </a:r>
            <a:r>
              <a:rPr lang="en-US" dirty="0" smtClean="0">
                <a:hlinkClick r:id="rId6"/>
              </a:rPr>
              <a:t>/</a:t>
            </a:r>
            <a:r>
              <a:rPr lang="en-US" dirty="0" smtClean="0"/>
              <a:t> </a:t>
            </a:r>
            <a:endParaRPr lang="en-US" dirty="0"/>
          </a:p>
        </p:txBody>
      </p:sp>
      <p:sp>
        <p:nvSpPr>
          <p:cNvPr id="3" name="TextBox 2"/>
          <p:cNvSpPr txBox="1"/>
          <p:nvPr/>
        </p:nvSpPr>
        <p:spPr>
          <a:xfrm>
            <a:off x="572714" y="4830186"/>
            <a:ext cx="8155438" cy="923330"/>
          </a:xfrm>
          <a:prstGeom prst="rect">
            <a:avLst/>
          </a:prstGeom>
          <a:noFill/>
        </p:spPr>
        <p:txBody>
          <a:bodyPr wrap="none" rtlCol="0">
            <a:spAutoFit/>
          </a:bodyPr>
          <a:lstStyle/>
          <a:p>
            <a:r>
              <a:rPr lang="en-US" dirty="0" smtClean="0"/>
              <a:t>Practical Neurology</a:t>
            </a:r>
          </a:p>
          <a:p>
            <a:r>
              <a:rPr lang="en-US" i="1" u="sng" dirty="0" smtClean="0"/>
              <a:t>Music and Dementia: </a:t>
            </a:r>
            <a:r>
              <a:rPr lang="en-US" i="1" u="sng" dirty="0"/>
              <a:t>an Overview </a:t>
            </a:r>
            <a:r>
              <a:rPr lang="en-US" i="1" u="sng" dirty="0" smtClean="0"/>
              <a:t>by Ronald </a:t>
            </a:r>
            <a:r>
              <a:rPr lang="en-US" i="1" u="sng" dirty="0" err="1"/>
              <a:t>Devere</a:t>
            </a:r>
            <a:r>
              <a:rPr lang="en-US" i="1" u="sng" dirty="0"/>
              <a:t>, </a:t>
            </a:r>
            <a:r>
              <a:rPr lang="en-US" i="1" u="sng" dirty="0" smtClean="0"/>
              <a:t>MD</a:t>
            </a:r>
          </a:p>
          <a:p>
            <a:r>
              <a:rPr lang="en-US" dirty="0" smtClean="0">
                <a:hlinkClick r:id="rId7"/>
              </a:rPr>
              <a:t>https://practicalneurology.com/articles/2017-june/music-and-dementia-an-overview</a:t>
            </a:r>
            <a:endParaRPr lang="en-US" dirty="0"/>
          </a:p>
        </p:txBody>
      </p:sp>
      <p:sp>
        <p:nvSpPr>
          <p:cNvPr id="1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244933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4729-ABC0-4E6B-B54B-589A993636C3}"/>
              </a:ext>
            </a:extLst>
          </p:cNvPr>
          <p:cNvSpPr>
            <a:spLocks noGrp="1"/>
          </p:cNvSpPr>
          <p:nvPr>
            <p:ph type="title"/>
          </p:nvPr>
        </p:nvSpPr>
        <p:spPr/>
        <p:txBody>
          <a:bodyPr/>
          <a:lstStyle/>
          <a:p>
            <a:r>
              <a:rPr lang="en-US" dirty="0"/>
              <a:t>Questions &amp; Suggestions</a:t>
            </a:r>
          </a:p>
        </p:txBody>
      </p:sp>
      <p:sp>
        <p:nvSpPr>
          <p:cNvPr id="5" name="Text Placeholder 4">
            <a:extLst>
              <a:ext uri="{FF2B5EF4-FFF2-40B4-BE49-F238E27FC236}">
                <a16:creationId xmlns:a16="http://schemas.microsoft.com/office/drawing/2014/main" id="{677A6290-FD63-4CB5-AD42-ECD883D3809F}"/>
              </a:ext>
            </a:extLst>
          </p:cNvPr>
          <p:cNvSpPr>
            <a:spLocks noGrp="1"/>
          </p:cNvSpPr>
          <p:nvPr>
            <p:ph type="body" sz="quarter" idx="17"/>
          </p:nvPr>
        </p:nvSpPr>
        <p:spPr/>
        <p:txBody>
          <a:bodyPr/>
          <a:lstStyle/>
          <a:p>
            <a:r>
              <a:rPr lang="en-US" dirty="0" smtClean="0"/>
              <a:t>75</a:t>
            </a:r>
            <a:endParaRPr lang="en-US" dirty="0"/>
          </a:p>
        </p:txBody>
      </p:sp>
      <p:sp>
        <p:nvSpPr>
          <p:cNvPr id="8" name="Rectangle 7"/>
          <p:cNvSpPr/>
          <p:nvPr/>
        </p:nvSpPr>
        <p:spPr>
          <a:xfrm>
            <a:off x="914398" y="4773138"/>
            <a:ext cx="7536581" cy="1200329"/>
          </a:xfrm>
          <a:prstGeom prst="rect">
            <a:avLst/>
          </a:prstGeom>
        </p:spPr>
        <p:txBody>
          <a:bodyPr wrap="square">
            <a:spAutoFit/>
          </a:bodyPr>
          <a:lstStyle/>
          <a:p>
            <a:pPr algn="ctr"/>
            <a:r>
              <a:rPr lang="en-US" dirty="0"/>
              <a:t>For more information, visit Provider Development online at </a:t>
            </a:r>
          </a:p>
          <a:p>
            <a:pPr algn="ctr"/>
            <a:endParaRPr lang="en-US" dirty="0"/>
          </a:p>
          <a:p>
            <a:pPr algn="ctr"/>
            <a:r>
              <a:rPr lang="en-US" dirty="0">
                <a:hlinkClick r:id="rId3"/>
              </a:rPr>
              <a:t>http://www.dbhds.virginia.gov/developmental-services/provider-development</a:t>
            </a:r>
            <a:endParaRPr lang="en-US" dirty="0"/>
          </a:p>
          <a:p>
            <a:r>
              <a:rPr lang="en-US" dirty="0"/>
              <a:t> </a:t>
            </a:r>
          </a:p>
        </p:txBody>
      </p:sp>
      <p:sp>
        <p:nvSpPr>
          <p:cNvPr id="11"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a:xfrm>
            <a:off x="2686048" y="6346825"/>
            <a:ext cx="3771902" cy="374650"/>
          </a:xfrm>
        </p:spPr>
        <p:txBody>
          <a:bodyPr/>
          <a:lstStyle/>
          <a:p>
            <a:r>
              <a:rPr lang="en-US" dirty="0"/>
              <a:t>Virginia Department of Behavioral Health &amp; Developmental Services</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3250" y="2476500"/>
            <a:ext cx="2857500" cy="1905000"/>
          </a:xfrm>
          <a:prstGeom prst="rect">
            <a:avLst/>
          </a:prstGeom>
        </p:spPr>
      </p:pic>
      <p:sp>
        <p:nvSpPr>
          <p:cNvPr id="10"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2672782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E10D-E6DD-4112-92C9-B846A17FF9A7}"/>
              </a:ext>
            </a:extLst>
          </p:cNvPr>
          <p:cNvSpPr>
            <a:spLocks noGrp="1"/>
          </p:cNvSpPr>
          <p:nvPr>
            <p:ph type="title"/>
          </p:nvPr>
        </p:nvSpPr>
        <p:spPr/>
        <p:txBody>
          <a:bodyPr/>
          <a:lstStyle/>
          <a:p>
            <a:r>
              <a:rPr lang="en-US" dirty="0" smtClean="0"/>
              <a:t>Changes in Mental Status</a:t>
            </a:r>
            <a:endParaRPr lang="en-US" dirty="0"/>
          </a:p>
        </p:txBody>
      </p:sp>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9" name="Content Placeholder 6"/>
          <p:cNvSpPr>
            <a:spLocks noGrp="1"/>
          </p:cNvSpPr>
          <p:nvPr>
            <p:ph idx="1"/>
          </p:nvPr>
        </p:nvSpPr>
        <p:spPr>
          <a:xfrm>
            <a:off x="620710" y="1844675"/>
            <a:ext cx="8523289" cy="860425"/>
          </a:xfrm>
        </p:spPr>
        <p:txBody>
          <a:bodyPr>
            <a:noAutofit/>
          </a:bodyPr>
          <a:lstStyle/>
          <a:p>
            <a:pPr marL="0" indent="0">
              <a:buNone/>
            </a:pPr>
            <a:r>
              <a:rPr lang="en-US" sz="2800" dirty="0" smtClean="0">
                <a:latin typeface="+mn-lt"/>
              </a:rPr>
              <a:t>There are many possible reasons a person experiences a change in mental status – some examples include:</a:t>
            </a:r>
          </a:p>
          <a:p>
            <a:endParaRPr lang="en-US" sz="700" dirty="0">
              <a:latin typeface="+mn-lt"/>
            </a:endParaRPr>
          </a:p>
        </p:txBody>
      </p:sp>
      <p:sp>
        <p:nvSpPr>
          <p:cNvPr id="3" name="Rectangle 2"/>
          <p:cNvSpPr/>
          <p:nvPr/>
        </p:nvSpPr>
        <p:spPr>
          <a:xfrm>
            <a:off x="485774" y="2941070"/>
            <a:ext cx="8477250" cy="3108543"/>
          </a:xfrm>
          <a:prstGeom prst="rect">
            <a:avLst/>
          </a:prstGeom>
        </p:spPr>
        <p:txBody>
          <a:bodyPr wrap="square" numCol="2">
            <a:spAutoFit/>
          </a:bodyPr>
          <a:lstStyle/>
          <a:p>
            <a:pPr marL="342900" indent="-342900">
              <a:buFont typeface="Arial" panose="020B0604020202020204" pitchFamily="34" charset="0"/>
              <a:buChar char="•"/>
            </a:pPr>
            <a:r>
              <a:rPr lang="en-US" sz="2800" dirty="0"/>
              <a:t> Infection</a:t>
            </a:r>
          </a:p>
          <a:p>
            <a:pPr marL="342900" indent="-342900">
              <a:buFont typeface="Arial" panose="020B0604020202020204" pitchFamily="34" charset="0"/>
              <a:buChar char="•"/>
            </a:pPr>
            <a:r>
              <a:rPr lang="en-US" sz="2800" dirty="0"/>
              <a:t> Fever</a:t>
            </a:r>
          </a:p>
          <a:p>
            <a:pPr marL="342900" indent="-342900">
              <a:buFont typeface="Arial" panose="020B0604020202020204" pitchFamily="34" charset="0"/>
              <a:buChar char="•"/>
            </a:pPr>
            <a:r>
              <a:rPr lang="en-US" sz="2800" dirty="0"/>
              <a:t> Medications</a:t>
            </a:r>
          </a:p>
          <a:p>
            <a:pPr marL="342900" indent="-342900">
              <a:buFont typeface="Arial" panose="020B0604020202020204" pitchFamily="34" charset="0"/>
              <a:buChar char="•"/>
            </a:pPr>
            <a:r>
              <a:rPr lang="en-US" sz="2800" dirty="0"/>
              <a:t> Low blood sugar</a:t>
            </a:r>
          </a:p>
          <a:p>
            <a:pPr marL="342900" indent="-342900">
              <a:buFont typeface="Arial" panose="020B0604020202020204" pitchFamily="34" charset="0"/>
              <a:buChar char="•"/>
            </a:pPr>
            <a:r>
              <a:rPr lang="en-US" sz="2800" dirty="0"/>
              <a:t> Stroke </a:t>
            </a:r>
          </a:p>
          <a:p>
            <a:pPr marL="342900" indent="-342900">
              <a:buFont typeface="Arial" panose="020B0604020202020204" pitchFamily="34" charset="0"/>
              <a:buChar char="•"/>
            </a:pPr>
            <a:r>
              <a:rPr lang="en-US" sz="2800" dirty="0"/>
              <a:t> Liver </a:t>
            </a:r>
            <a:r>
              <a:rPr lang="en-US" sz="2800" dirty="0" smtClean="0"/>
              <a:t>failure</a:t>
            </a:r>
          </a:p>
          <a:p>
            <a:pPr marL="342900" indent="-342900">
              <a:buFont typeface="Arial" panose="020B0604020202020204" pitchFamily="34" charset="0"/>
              <a:buChar char="•"/>
            </a:pPr>
            <a:r>
              <a:rPr lang="en-US" sz="2800" dirty="0" smtClean="0"/>
              <a:t> </a:t>
            </a:r>
            <a:r>
              <a:rPr lang="en-US" sz="2800" dirty="0"/>
              <a:t>Alcohol or drug use</a:t>
            </a:r>
          </a:p>
          <a:p>
            <a:pPr marL="342900" indent="-342900">
              <a:buFont typeface="Arial" panose="020B0604020202020204" pitchFamily="34" charset="0"/>
              <a:buChar char="•"/>
            </a:pPr>
            <a:r>
              <a:rPr lang="en-US" sz="2800" dirty="0" smtClean="0"/>
              <a:t>Consuming toxic</a:t>
            </a:r>
          </a:p>
          <a:p>
            <a:r>
              <a:rPr lang="en-US" sz="2800" dirty="0"/>
              <a:t> </a:t>
            </a:r>
            <a:r>
              <a:rPr lang="en-US" sz="2800" dirty="0" smtClean="0"/>
              <a:t>     substances</a:t>
            </a:r>
            <a:endParaRPr lang="en-US" sz="2800" dirty="0"/>
          </a:p>
          <a:p>
            <a:pPr marL="342900" indent="-342900">
              <a:buFont typeface="Arial" panose="020B0604020202020204" pitchFamily="34" charset="0"/>
              <a:buChar char="•"/>
            </a:pPr>
            <a:r>
              <a:rPr lang="en-US" sz="2800" dirty="0" smtClean="0"/>
              <a:t>Dementia</a:t>
            </a:r>
          </a:p>
          <a:p>
            <a:pPr marL="342900" indent="-342900">
              <a:buFont typeface="Arial" panose="020B0604020202020204" pitchFamily="34" charset="0"/>
              <a:buChar char="•"/>
            </a:pPr>
            <a:r>
              <a:rPr lang="en-US" sz="2800" dirty="0" smtClean="0"/>
              <a:t>Lack of oxygen (Anoxia)</a:t>
            </a:r>
          </a:p>
          <a:p>
            <a:pPr marL="342900" indent="-342900">
              <a:buFont typeface="Arial" panose="020B0604020202020204" pitchFamily="34" charset="0"/>
              <a:buChar char="•"/>
            </a:pPr>
            <a:r>
              <a:rPr lang="en-US" sz="2800" dirty="0" smtClean="0"/>
              <a:t>Brain injury</a:t>
            </a:r>
          </a:p>
          <a:p>
            <a:pPr marL="342900" indent="-342900">
              <a:buFont typeface="Arial" panose="020B0604020202020204" pitchFamily="34" charset="0"/>
              <a:buChar char="•"/>
            </a:pPr>
            <a:r>
              <a:rPr lang="en-US" sz="2800" dirty="0" smtClean="0"/>
              <a:t>Concussion</a:t>
            </a:r>
            <a:endParaRPr lang="en-US" sz="2800" dirty="0"/>
          </a:p>
        </p:txBody>
      </p:sp>
      <p:sp>
        <p:nvSpPr>
          <p:cNvPr id="11"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3422572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9" name="Title 1">
            <a:extLst>
              <a:ext uri="{FF2B5EF4-FFF2-40B4-BE49-F238E27FC236}">
                <a16:creationId xmlns:a16="http://schemas.microsoft.com/office/drawing/2014/main" id="{2C32E10D-E6DD-4112-92C9-B846A17FF9A7}"/>
              </a:ext>
            </a:extLst>
          </p:cNvPr>
          <p:cNvSpPr>
            <a:spLocks noGrp="1"/>
          </p:cNvSpPr>
          <p:nvPr>
            <p:ph type="title"/>
          </p:nvPr>
        </p:nvSpPr>
        <p:spPr>
          <a:xfrm>
            <a:off x="628650" y="365126"/>
            <a:ext cx="7886700" cy="1325563"/>
          </a:xfrm>
        </p:spPr>
        <p:txBody>
          <a:bodyPr/>
          <a:lstStyle/>
          <a:p>
            <a:r>
              <a:rPr lang="en-US" dirty="0" smtClean="0"/>
              <a:t>Changes in Mental Status</a:t>
            </a:r>
            <a:endParaRPr lang="en-US" dirty="0"/>
          </a:p>
        </p:txBody>
      </p:sp>
      <p:sp>
        <p:nvSpPr>
          <p:cNvPr id="10" name="Content Placeholder 6"/>
          <p:cNvSpPr>
            <a:spLocks noGrp="1"/>
          </p:cNvSpPr>
          <p:nvPr>
            <p:ph idx="1"/>
          </p:nvPr>
        </p:nvSpPr>
        <p:spPr>
          <a:xfrm>
            <a:off x="636587" y="1843087"/>
            <a:ext cx="7886700" cy="4351338"/>
          </a:xfrm>
        </p:spPr>
        <p:txBody>
          <a:bodyPr>
            <a:normAutofit/>
          </a:bodyPr>
          <a:lstStyle/>
          <a:p>
            <a:pPr marL="0" indent="0">
              <a:buNone/>
            </a:pPr>
            <a:r>
              <a:rPr lang="en-US" sz="2800" dirty="0" smtClean="0">
                <a:latin typeface="+mn-lt"/>
              </a:rPr>
              <a:t>What’s </a:t>
            </a:r>
            <a:r>
              <a:rPr lang="en-US" sz="2800" dirty="0">
                <a:latin typeface="+mn-lt"/>
              </a:rPr>
              <a:t>important is recognizing that a change has occurred and seeking medical assessment and care as </a:t>
            </a:r>
            <a:r>
              <a:rPr lang="en-US" sz="2800" dirty="0" smtClean="0">
                <a:latin typeface="+mn-lt"/>
              </a:rPr>
              <a:t>soon </a:t>
            </a:r>
            <a:r>
              <a:rPr lang="en-US" sz="2800" dirty="0">
                <a:latin typeface="+mn-lt"/>
              </a:rPr>
              <a:t>as </a:t>
            </a:r>
            <a:r>
              <a:rPr lang="en-US" sz="2800" dirty="0" smtClean="0">
                <a:latin typeface="+mn-lt"/>
              </a:rPr>
              <a:t>possible.</a:t>
            </a:r>
          </a:p>
          <a:p>
            <a:pPr marL="0" indent="0">
              <a:buNone/>
            </a:pPr>
            <a:endParaRPr lang="en-US" sz="2800" dirty="0">
              <a:latin typeface="+mn-lt"/>
            </a:endParaRPr>
          </a:p>
          <a:p>
            <a:pPr marL="0" indent="0">
              <a:buNone/>
            </a:pPr>
            <a:r>
              <a:rPr lang="en-US" sz="2800" dirty="0" smtClean="0">
                <a:latin typeface="+mn-lt"/>
              </a:rPr>
              <a:t>If the person’s health and safety is at risk contact 911 immediately. </a:t>
            </a:r>
            <a:endParaRPr lang="en-US" sz="2800" dirty="0">
              <a:latin typeface="+mn-lt"/>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7950" y="4365626"/>
            <a:ext cx="1828800" cy="1828800"/>
          </a:xfrm>
          <a:prstGeom prst="rect">
            <a:avLst/>
          </a:prstGeom>
        </p:spPr>
      </p:pic>
      <p:sp>
        <p:nvSpPr>
          <p:cNvPr id="13"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302686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9" name="Title 1">
            <a:extLst>
              <a:ext uri="{FF2B5EF4-FFF2-40B4-BE49-F238E27FC236}">
                <a16:creationId xmlns:a16="http://schemas.microsoft.com/office/drawing/2014/main" id="{2C32E10D-E6DD-4112-92C9-B846A17FF9A7}"/>
              </a:ext>
            </a:extLst>
          </p:cNvPr>
          <p:cNvSpPr>
            <a:spLocks noGrp="1"/>
          </p:cNvSpPr>
          <p:nvPr>
            <p:ph type="title"/>
          </p:nvPr>
        </p:nvSpPr>
        <p:spPr>
          <a:xfrm>
            <a:off x="628650" y="365126"/>
            <a:ext cx="7886700" cy="1325563"/>
          </a:xfrm>
        </p:spPr>
        <p:txBody>
          <a:bodyPr/>
          <a:lstStyle/>
          <a:p>
            <a:r>
              <a:rPr lang="en-US" dirty="0" smtClean="0"/>
              <a:t>Changes in Mental Status</a:t>
            </a:r>
            <a:endParaRPr lang="en-US" dirty="0"/>
          </a:p>
        </p:txBody>
      </p:sp>
      <p:sp>
        <p:nvSpPr>
          <p:cNvPr id="10" name="Content Placeholder 6"/>
          <p:cNvSpPr>
            <a:spLocks noGrp="1"/>
          </p:cNvSpPr>
          <p:nvPr>
            <p:ph idx="1"/>
          </p:nvPr>
        </p:nvSpPr>
        <p:spPr>
          <a:xfrm>
            <a:off x="636587" y="1843087"/>
            <a:ext cx="7886700" cy="4351338"/>
          </a:xfrm>
        </p:spPr>
        <p:txBody>
          <a:bodyPr>
            <a:normAutofit/>
          </a:bodyPr>
          <a:lstStyle/>
          <a:p>
            <a:pPr marL="0" indent="0">
              <a:buNone/>
            </a:pPr>
            <a:r>
              <a:rPr lang="en-US" sz="2800" dirty="0" smtClean="0">
                <a:latin typeface="+mn-lt"/>
              </a:rPr>
              <a:t>You might notice some changes in how a person speaks or acts that could indicate calling a medical professional is needed. </a:t>
            </a:r>
          </a:p>
          <a:p>
            <a:pPr marL="0" indent="0">
              <a:buNone/>
            </a:pPr>
            <a:endParaRPr lang="en-US" sz="2800" dirty="0">
              <a:latin typeface="+mn-lt"/>
            </a:endParaRPr>
          </a:p>
          <a:p>
            <a:pPr marL="0" indent="0">
              <a:buNone/>
            </a:pPr>
            <a:r>
              <a:rPr lang="en-US" sz="2800" dirty="0" smtClean="0">
                <a:latin typeface="+mn-lt"/>
              </a:rPr>
              <a:t>For example….behavioral changes, walking pattern changes, changes in oral or hand motor control could indicate a need to seek medical attention.</a:t>
            </a:r>
            <a:endParaRPr lang="en-US" sz="2800" dirty="0">
              <a:latin typeface="+mn-lt"/>
            </a:endParaRPr>
          </a:p>
        </p:txBody>
      </p:sp>
      <p:sp>
        <p:nvSpPr>
          <p:cNvPr id="8"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942088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9" name="Title 1">
            <a:extLst>
              <a:ext uri="{FF2B5EF4-FFF2-40B4-BE49-F238E27FC236}">
                <a16:creationId xmlns:a16="http://schemas.microsoft.com/office/drawing/2014/main" id="{2C32E10D-E6DD-4112-92C9-B846A17FF9A7}"/>
              </a:ext>
            </a:extLst>
          </p:cNvPr>
          <p:cNvSpPr>
            <a:spLocks noGrp="1"/>
          </p:cNvSpPr>
          <p:nvPr>
            <p:ph type="title"/>
          </p:nvPr>
        </p:nvSpPr>
        <p:spPr>
          <a:xfrm>
            <a:off x="628650" y="365126"/>
            <a:ext cx="7886700" cy="1325563"/>
          </a:xfrm>
        </p:spPr>
        <p:txBody>
          <a:bodyPr/>
          <a:lstStyle/>
          <a:p>
            <a:r>
              <a:rPr lang="en-US" dirty="0" smtClean="0"/>
              <a:t>Changes in Mental Status</a:t>
            </a:r>
            <a:endParaRPr lang="en-US" dirty="0"/>
          </a:p>
        </p:txBody>
      </p:sp>
      <p:sp>
        <p:nvSpPr>
          <p:cNvPr id="11" name="Content Placeholder 6"/>
          <p:cNvSpPr>
            <a:spLocks noGrp="1"/>
          </p:cNvSpPr>
          <p:nvPr>
            <p:ph idx="1"/>
          </p:nvPr>
        </p:nvSpPr>
        <p:spPr>
          <a:xfrm>
            <a:off x="276224" y="1789112"/>
            <a:ext cx="8591549" cy="4351338"/>
          </a:xfrm>
        </p:spPr>
        <p:txBody>
          <a:bodyPr>
            <a:normAutofit/>
          </a:bodyPr>
          <a:lstStyle/>
          <a:p>
            <a:pPr marL="0" indent="0">
              <a:buNone/>
            </a:pPr>
            <a:r>
              <a:rPr lang="en-US" sz="2800" dirty="0" smtClean="0">
                <a:latin typeface="+mn-lt"/>
              </a:rPr>
              <a:t>A person could….</a:t>
            </a:r>
            <a:endParaRPr lang="en-US" sz="2800" dirty="0">
              <a:latin typeface="+mn-lt"/>
            </a:endParaRPr>
          </a:p>
          <a:p>
            <a:pPr>
              <a:buFont typeface="Arial" panose="020B0604020202020204" pitchFamily="34" charset="0"/>
              <a:buChar char="•"/>
            </a:pPr>
            <a:r>
              <a:rPr lang="en-US" sz="2800" dirty="0" smtClean="0">
                <a:latin typeface="+mn-lt"/>
              </a:rPr>
              <a:t> Forget what day it is</a:t>
            </a:r>
          </a:p>
          <a:p>
            <a:pPr>
              <a:buFont typeface="Arial" panose="020B0604020202020204" pitchFamily="34" charset="0"/>
              <a:buChar char="•"/>
            </a:pPr>
            <a:r>
              <a:rPr lang="en-US" sz="2800" dirty="0">
                <a:latin typeface="+mn-lt"/>
              </a:rPr>
              <a:t> </a:t>
            </a:r>
            <a:r>
              <a:rPr lang="en-US" sz="2800" dirty="0" smtClean="0">
                <a:latin typeface="+mn-lt"/>
              </a:rPr>
              <a:t>Lose attention more easily</a:t>
            </a:r>
          </a:p>
          <a:p>
            <a:pPr>
              <a:buFont typeface="Arial" panose="020B0604020202020204" pitchFamily="34" charset="0"/>
              <a:buChar char="•"/>
            </a:pPr>
            <a:r>
              <a:rPr lang="en-US" sz="2800" dirty="0">
                <a:latin typeface="+mn-lt"/>
              </a:rPr>
              <a:t> </a:t>
            </a:r>
            <a:r>
              <a:rPr lang="en-US" sz="2800" dirty="0" smtClean="0">
                <a:latin typeface="+mn-lt"/>
              </a:rPr>
              <a:t>Forget the names of things or people they know</a:t>
            </a:r>
          </a:p>
          <a:p>
            <a:pPr>
              <a:buFont typeface="Arial" panose="020B0604020202020204" pitchFamily="34" charset="0"/>
              <a:buChar char="•"/>
            </a:pPr>
            <a:r>
              <a:rPr lang="en-US" sz="2800" dirty="0">
                <a:latin typeface="+mn-lt"/>
              </a:rPr>
              <a:t> </a:t>
            </a:r>
            <a:r>
              <a:rPr lang="en-US" sz="2800" dirty="0" smtClean="0">
                <a:latin typeface="+mn-lt"/>
              </a:rPr>
              <a:t>Repeat a question again shortly after answered</a:t>
            </a:r>
          </a:p>
          <a:p>
            <a:pPr>
              <a:buFont typeface="Arial" panose="020B0604020202020204" pitchFamily="34" charset="0"/>
              <a:buChar char="•"/>
            </a:pPr>
            <a:r>
              <a:rPr lang="en-US" sz="2800" dirty="0">
                <a:latin typeface="+mn-lt"/>
              </a:rPr>
              <a:t> </a:t>
            </a:r>
            <a:r>
              <a:rPr lang="en-US" sz="2800" dirty="0" smtClean="0">
                <a:latin typeface="+mn-lt"/>
              </a:rPr>
              <a:t>Begin stumbling or falling</a:t>
            </a:r>
          </a:p>
          <a:p>
            <a:pPr>
              <a:buFont typeface="Arial" panose="020B0604020202020204" pitchFamily="34" charset="0"/>
              <a:buChar char="•"/>
            </a:pPr>
            <a:r>
              <a:rPr lang="en-US" sz="2800" dirty="0" smtClean="0">
                <a:latin typeface="+mn-lt"/>
              </a:rPr>
              <a:t> Start drooling or have trouble swallowing</a:t>
            </a:r>
          </a:p>
          <a:p>
            <a:pPr>
              <a:buFont typeface="Arial" panose="020B0604020202020204" pitchFamily="34" charset="0"/>
              <a:buChar char="•"/>
            </a:pPr>
            <a:endParaRPr lang="en-US" sz="3200" dirty="0" smtClean="0">
              <a:latin typeface="+mn-lt"/>
            </a:endParaRPr>
          </a:p>
        </p:txBody>
      </p:sp>
      <p:sp>
        <p:nvSpPr>
          <p:cNvPr id="3" name="Rectangle 2"/>
          <p:cNvSpPr/>
          <p:nvPr/>
        </p:nvSpPr>
        <p:spPr>
          <a:xfrm>
            <a:off x="4384126" y="5555675"/>
            <a:ext cx="3623877" cy="584775"/>
          </a:xfrm>
          <a:prstGeom prst="rect">
            <a:avLst/>
          </a:prstGeom>
        </p:spPr>
        <p:txBody>
          <a:bodyPr wrap="none">
            <a:spAutoFit/>
          </a:bodyPr>
          <a:lstStyle/>
          <a:p>
            <a:r>
              <a:rPr lang="en-US" sz="3200" b="1" dirty="0"/>
              <a:t>are there changes </a:t>
            </a:r>
            <a:r>
              <a:rPr lang="en-US" sz="3200" b="1" dirty="0" smtClean="0"/>
              <a:t>in</a:t>
            </a:r>
            <a:endParaRPr lang="en-US" sz="3200" b="1" dirty="0"/>
          </a:p>
        </p:txBody>
      </p:sp>
      <p:sp>
        <p:nvSpPr>
          <p:cNvPr id="4" name="Right Arrow 3"/>
          <p:cNvSpPr/>
          <p:nvPr/>
        </p:nvSpPr>
        <p:spPr>
          <a:xfrm>
            <a:off x="8015940" y="5555675"/>
            <a:ext cx="851833" cy="58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3710152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10008EA-BC0B-4268-A9C9-B4C597C04FBB}"/>
              </a:ext>
            </a:extLst>
          </p:cNvPr>
          <p:cNvSpPr>
            <a:spLocks noGrp="1"/>
          </p:cNvSpPr>
          <p:nvPr>
            <p:ph type="body" sz="quarter" idx="17"/>
          </p:nvPr>
        </p:nvSpPr>
        <p:spPr/>
        <p:txBody>
          <a:bodyPr/>
          <a:lstStyle/>
          <a:p>
            <a:r>
              <a:rPr lang="en-US" dirty="0" smtClean="0"/>
              <a:t>2</a:t>
            </a:r>
            <a:endParaRPr lang="en-US" dirty="0"/>
          </a:p>
        </p:txBody>
      </p:sp>
      <p:sp>
        <p:nvSpPr>
          <p:cNvPr id="6" name="Text Placeholder 5">
            <a:extLst>
              <a:ext uri="{FF2B5EF4-FFF2-40B4-BE49-F238E27FC236}">
                <a16:creationId xmlns:a16="http://schemas.microsoft.com/office/drawing/2014/main" id="{E99F965B-A6ED-4588-B2C6-B577EDB24CB2}"/>
              </a:ext>
            </a:extLst>
          </p:cNvPr>
          <p:cNvSpPr>
            <a:spLocks noGrp="1"/>
          </p:cNvSpPr>
          <p:nvPr>
            <p:ph type="body" sz="quarter" idx="18"/>
          </p:nvPr>
        </p:nvSpPr>
        <p:spPr/>
        <p:txBody>
          <a:bodyPr/>
          <a:lstStyle/>
          <a:p>
            <a:r>
              <a:rPr lang="en-US" dirty="0"/>
              <a:t>Virginia Department of Behavioral Health &amp; Developmental Services</a:t>
            </a:r>
          </a:p>
        </p:txBody>
      </p:sp>
      <p:sp>
        <p:nvSpPr>
          <p:cNvPr id="2" name="Rectangle 1"/>
          <p:cNvSpPr/>
          <p:nvPr/>
        </p:nvSpPr>
        <p:spPr>
          <a:xfrm>
            <a:off x="564744" y="1714225"/>
            <a:ext cx="8370887" cy="954107"/>
          </a:xfrm>
          <a:prstGeom prst="rect">
            <a:avLst/>
          </a:prstGeom>
        </p:spPr>
        <p:txBody>
          <a:bodyPr wrap="square">
            <a:spAutoFit/>
          </a:bodyPr>
          <a:lstStyle/>
          <a:p>
            <a:r>
              <a:rPr lang="en-US" sz="2800" b="1" dirty="0"/>
              <a:t>Physical function</a:t>
            </a:r>
            <a:r>
              <a:rPr lang="en-US" sz="2800" dirty="0"/>
              <a:t>: How the individual moves or physically performs tasks? </a:t>
            </a:r>
          </a:p>
        </p:txBody>
      </p:sp>
      <p:sp>
        <p:nvSpPr>
          <p:cNvPr id="3" name="Rectangle 2"/>
          <p:cNvSpPr/>
          <p:nvPr/>
        </p:nvSpPr>
        <p:spPr>
          <a:xfrm>
            <a:off x="564745" y="2676474"/>
            <a:ext cx="8141101" cy="954107"/>
          </a:xfrm>
          <a:prstGeom prst="rect">
            <a:avLst/>
          </a:prstGeom>
        </p:spPr>
        <p:txBody>
          <a:bodyPr wrap="square">
            <a:spAutoFit/>
          </a:bodyPr>
          <a:lstStyle/>
          <a:p>
            <a:r>
              <a:rPr lang="en-US" sz="2800" b="1" dirty="0"/>
              <a:t>Memory</a:t>
            </a:r>
            <a:r>
              <a:rPr lang="en-US" sz="2800" dirty="0"/>
              <a:t>: Remembering names, recent events or keeping up daily schedules? New confusion? </a:t>
            </a:r>
          </a:p>
        </p:txBody>
      </p:sp>
      <p:sp>
        <p:nvSpPr>
          <p:cNvPr id="4" name="Rectangle 3"/>
          <p:cNvSpPr/>
          <p:nvPr/>
        </p:nvSpPr>
        <p:spPr>
          <a:xfrm>
            <a:off x="564744" y="3656171"/>
            <a:ext cx="6706516" cy="523220"/>
          </a:xfrm>
          <a:prstGeom prst="rect">
            <a:avLst/>
          </a:prstGeom>
        </p:spPr>
        <p:txBody>
          <a:bodyPr wrap="none">
            <a:spAutoFit/>
          </a:bodyPr>
          <a:lstStyle/>
          <a:p>
            <a:r>
              <a:rPr lang="en-US" sz="2800" b="1" dirty="0"/>
              <a:t>Mood</a:t>
            </a:r>
            <a:r>
              <a:rPr lang="en-US" sz="2800" dirty="0"/>
              <a:t>: New sadness, tearfulness, giddiness? </a:t>
            </a:r>
          </a:p>
        </p:txBody>
      </p:sp>
      <p:sp>
        <p:nvSpPr>
          <p:cNvPr id="10" name="Rectangle 9"/>
          <p:cNvSpPr/>
          <p:nvPr/>
        </p:nvSpPr>
        <p:spPr>
          <a:xfrm>
            <a:off x="564743" y="4213123"/>
            <a:ext cx="8370887" cy="954107"/>
          </a:xfrm>
          <a:prstGeom prst="rect">
            <a:avLst/>
          </a:prstGeom>
        </p:spPr>
        <p:txBody>
          <a:bodyPr wrap="square">
            <a:spAutoFit/>
          </a:bodyPr>
          <a:lstStyle/>
          <a:p>
            <a:r>
              <a:rPr lang="en-US" sz="2800" b="1" dirty="0"/>
              <a:t>Behavior</a:t>
            </a:r>
            <a:r>
              <a:rPr lang="en-US" sz="2800" dirty="0"/>
              <a:t>: Increased agitation, hostility, anger, or acting out?</a:t>
            </a:r>
          </a:p>
        </p:txBody>
      </p:sp>
      <p:sp>
        <p:nvSpPr>
          <p:cNvPr id="11" name="Rectangle 10"/>
          <p:cNvSpPr/>
          <p:nvPr/>
        </p:nvSpPr>
        <p:spPr>
          <a:xfrm>
            <a:off x="564745" y="5135066"/>
            <a:ext cx="8141101" cy="954107"/>
          </a:xfrm>
          <a:prstGeom prst="rect">
            <a:avLst/>
          </a:prstGeom>
        </p:spPr>
        <p:txBody>
          <a:bodyPr wrap="square">
            <a:spAutoFit/>
          </a:bodyPr>
          <a:lstStyle/>
          <a:p>
            <a:r>
              <a:rPr lang="en-US" sz="2800" b="1" dirty="0"/>
              <a:t>Overall </a:t>
            </a:r>
            <a:r>
              <a:rPr lang="en-US" sz="2800" b="1" dirty="0" smtClean="0"/>
              <a:t>Health</a:t>
            </a:r>
            <a:r>
              <a:rPr lang="en-US" sz="2800" dirty="0" smtClean="0"/>
              <a:t>: </a:t>
            </a:r>
            <a:r>
              <a:rPr lang="en-US" sz="2800" dirty="0"/>
              <a:t>What looks </a:t>
            </a:r>
            <a:r>
              <a:rPr lang="en-US" sz="2800" dirty="0" smtClean="0"/>
              <a:t>different </a:t>
            </a:r>
            <a:r>
              <a:rPr lang="en-US" sz="2800" dirty="0"/>
              <a:t>compared to baseline? </a:t>
            </a:r>
          </a:p>
        </p:txBody>
      </p:sp>
      <p:sp>
        <p:nvSpPr>
          <p:cNvPr id="13" name="Rectangle 12"/>
          <p:cNvSpPr/>
          <p:nvPr/>
        </p:nvSpPr>
        <p:spPr>
          <a:xfrm>
            <a:off x="564749" y="743900"/>
            <a:ext cx="3860352" cy="584775"/>
          </a:xfrm>
          <a:prstGeom prst="rect">
            <a:avLst/>
          </a:prstGeom>
        </p:spPr>
        <p:txBody>
          <a:bodyPr wrap="none">
            <a:spAutoFit/>
          </a:bodyPr>
          <a:lstStyle/>
          <a:p>
            <a:r>
              <a:rPr lang="en-US" sz="3200" dirty="0">
                <a:latin typeface="Georgia" panose="02040502050405020303" pitchFamily="18" charset="0"/>
              </a:rPr>
              <a:t>Recognizing Change</a:t>
            </a:r>
          </a:p>
        </p:txBody>
      </p:sp>
      <p:sp>
        <p:nvSpPr>
          <p:cNvPr id="14"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72891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baseline?</a:t>
            </a:r>
            <a:endParaRPr lang="en-US" dirty="0"/>
          </a:p>
        </p:txBody>
      </p:sp>
      <p:sp>
        <p:nvSpPr>
          <p:cNvPr id="3" name="Content Placeholder 2"/>
          <p:cNvSpPr>
            <a:spLocks noGrp="1"/>
          </p:cNvSpPr>
          <p:nvPr>
            <p:ph idx="1"/>
          </p:nvPr>
        </p:nvSpPr>
        <p:spPr>
          <a:xfrm>
            <a:off x="628650" y="1837919"/>
            <a:ext cx="8130246" cy="4351338"/>
          </a:xfrm>
        </p:spPr>
        <p:txBody>
          <a:bodyPr>
            <a:normAutofit/>
          </a:bodyPr>
          <a:lstStyle/>
          <a:p>
            <a:pPr marL="0" indent="0">
              <a:buNone/>
            </a:pPr>
            <a:r>
              <a:rPr lang="en-US" sz="2600" dirty="0">
                <a:latin typeface="+mn-lt"/>
              </a:rPr>
              <a:t>Baseline is defined as “a minimum or starting point used for comparisons.” </a:t>
            </a:r>
            <a:endParaRPr lang="en-US" sz="2600" dirty="0" smtClean="0">
              <a:latin typeface="+mn-lt"/>
            </a:endParaRPr>
          </a:p>
          <a:p>
            <a:pPr marL="0" indent="0">
              <a:buNone/>
            </a:pPr>
            <a:endParaRPr lang="en-US" sz="1400" dirty="0">
              <a:latin typeface="+mn-lt"/>
            </a:endParaRPr>
          </a:p>
          <a:p>
            <a:pPr marL="0" indent="0">
              <a:buNone/>
            </a:pPr>
            <a:r>
              <a:rPr lang="en-US" sz="2600" dirty="0" smtClean="0">
                <a:latin typeface="+mn-lt"/>
              </a:rPr>
              <a:t>In </a:t>
            </a:r>
            <a:r>
              <a:rPr lang="en-US" sz="2600" dirty="0">
                <a:latin typeface="+mn-lt"/>
              </a:rPr>
              <a:t>relation to mental status, it refers to how a person typically is prior to experiencing changes.  It refers to the beginning measurement of behavior.  </a:t>
            </a:r>
            <a:endParaRPr lang="en-US" sz="2600" dirty="0" smtClean="0">
              <a:latin typeface="+mn-lt"/>
            </a:endParaRPr>
          </a:p>
          <a:p>
            <a:pPr marL="0" indent="0">
              <a:buNone/>
            </a:pPr>
            <a:endParaRPr lang="en-US" sz="1400" dirty="0">
              <a:latin typeface="+mn-lt"/>
            </a:endParaRPr>
          </a:p>
          <a:p>
            <a:pPr marL="0" indent="0">
              <a:buNone/>
            </a:pPr>
            <a:r>
              <a:rPr lang="en-US" sz="2600" dirty="0" smtClean="0">
                <a:latin typeface="+mn-lt"/>
              </a:rPr>
              <a:t>By </a:t>
            </a:r>
            <a:r>
              <a:rPr lang="en-US" sz="2600" dirty="0">
                <a:latin typeface="+mn-lt"/>
              </a:rPr>
              <a:t>knowing what is ‘typical” you can help identify when changes in their mental status or baseline occur, without baseline data, it’s difficult to recognize changes</a:t>
            </a:r>
            <a:endParaRPr lang="en-US" dirty="0" smtClean="0"/>
          </a:p>
          <a:p>
            <a:pPr marL="0" indent="0">
              <a:buNone/>
            </a:pPr>
            <a:endParaRPr lang="en-US" b="1" dirty="0"/>
          </a:p>
        </p:txBody>
      </p:sp>
      <p:sp>
        <p:nvSpPr>
          <p:cNvPr id="5" name="Text Placeholder 4"/>
          <p:cNvSpPr>
            <a:spLocks noGrp="1"/>
          </p:cNvSpPr>
          <p:nvPr>
            <p:ph type="body" sz="quarter" idx="17"/>
          </p:nvPr>
        </p:nvSpPr>
        <p:spPr/>
        <p:txBody>
          <a:bodyPr/>
          <a:lstStyle/>
          <a:p>
            <a:endParaRPr lang="en-US"/>
          </a:p>
        </p:txBody>
      </p:sp>
      <p:sp>
        <p:nvSpPr>
          <p:cNvPr id="6" name="Text Placeholder 5"/>
          <p:cNvSpPr>
            <a:spLocks noGrp="1"/>
          </p:cNvSpPr>
          <p:nvPr>
            <p:ph type="body" sz="quarter" idx="18"/>
          </p:nvPr>
        </p:nvSpPr>
        <p:spPr/>
        <p:txBody>
          <a:bodyPr/>
          <a:lstStyle/>
          <a:p>
            <a:endParaRPr lang="en-US"/>
          </a:p>
        </p:txBody>
      </p:sp>
      <p:sp>
        <p:nvSpPr>
          <p:cNvPr id="7"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226309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baseline?</a:t>
            </a:r>
            <a:endParaRPr lang="en-US" dirty="0"/>
          </a:p>
        </p:txBody>
      </p:sp>
      <p:sp>
        <p:nvSpPr>
          <p:cNvPr id="5" name="Text Placeholder 4"/>
          <p:cNvSpPr>
            <a:spLocks noGrp="1"/>
          </p:cNvSpPr>
          <p:nvPr>
            <p:ph type="body" sz="quarter" idx="17"/>
          </p:nvPr>
        </p:nvSpPr>
        <p:spPr/>
        <p:txBody>
          <a:bodyPr/>
          <a:lstStyle/>
          <a:p>
            <a:endParaRPr lang="en-US"/>
          </a:p>
        </p:txBody>
      </p:sp>
      <p:sp>
        <p:nvSpPr>
          <p:cNvPr id="6" name="Text Placeholder 5"/>
          <p:cNvSpPr>
            <a:spLocks noGrp="1"/>
          </p:cNvSpPr>
          <p:nvPr>
            <p:ph type="body" sz="quarter" idx="18"/>
          </p:nvPr>
        </p:nvSpPr>
        <p:spPr/>
        <p:txBody>
          <a:bodyPr/>
          <a:lstStyle/>
          <a:p>
            <a:endParaRPr lang="en-US"/>
          </a:p>
        </p:txBody>
      </p:sp>
      <p:sp>
        <p:nvSpPr>
          <p:cNvPr id="8" name="Rectangle 7"/>
          <p:cNvSpPr/>
          <p:nvPr/>
        </p:nvSpPr>
        <p:spPr>
          <a:xfrm>
            <a:off x="620710" y="2080223"/>
            <a:ext cx="8026901" cy="1936428"/>
          </a:xfrm>
          <a:prstGeom prst="rect">
            <a:avLst/>
          </a:prstGeom>
        </p:spPr>
        <p:txBody>
          <a:bodyPr wrap="square">
            <a:sp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By talking to the individual, talking to those who know the individual and observation of the individual it can be helpful when changes occur to have an understanding of their baseline.</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2031" y="4089070"/>
            <a:ext cx="2603319" cy="1759173"/>
          </a:xfrm>
          <a:prstGeom prst="rect">
            <a:avLst/>
          </a:prstGeom>
        </p:spPr>
      </p:pic>
      <p:sp>
        <p:nvSpPr>
          <p:cNvPr id="10" name="Text Placeholder 3">
            <a:extLst>
              <a:ext uri="{FF2B5EF4-FFF2-40B4-BE49-F238E27FC236}">
                <a16:creationId xmlns:a16="http://schemas.microsoft.com/office/drawing/2014/main" id="{E45E1241-D58C-4533-A65D-8932800FC5FF}"/>
              </a:ext>
            </a:extLst>
          </p:cNvPr>
          <p:cNvSpPr>
            <a:spLocks noGrp="1"/>
          </p:cNvSpPr>
          <p:nvPr>
            <p:ph type="body" sz="quarter" idx="16"/>
          </p:nvPr>
        </p:nvSpPr>
        <p:spPr>
          <a:xfrm>
            <a:off x="620711" y="6346826"/>
            <a:ext cx="2065337" cy="374650"/>
          </a:xfrm>
        </p:spPr>
        <p:txBody>
          <a:bodyPr/>
          <a:lstStyle/>
          <a:p>
            <a:r>
              <a:rPr lang="en-US" dirty="0" smtClean="0"/>
              <a:t>9/15/21</a:t>
            </a:r>
            <a:endParaRPr lang="en-US" dirty="0"/>
          </a:p>
        </p:txBody>
      </p:sp>
    </p:spTree>
    <p:extLst>
      <p:ext uri="{BB962C8B-B14F-4D97-AF65-F5344CB8AC3E}">
        <p14:creationId xmlns:p14="http://schemas.microsoft.com/office/powerpoint/2010/main" val="160706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DBHDS">
      <a:dk1>
        <a:srgbClr val="1C1C1C"/>
      </a:dk1>
      <a:lt1>
        <a:sysClr val="window" lastClr="FFFFFF"/>
      </a:lt1>
      <a:dk2>
        <a:srgbClr val="44546A"/>
      </a:dk2>
      <a:lt2>
        <a:srgbClr val="D9D9D9"/>
      </a:lt2>
      <a:accent1>
        <a:srgbClr val="136734"/>
      </a:accent1>
      <a:accent2>
        <a:srgbClr val="30699D"/>
      </a:accent2>
      <a:accent3>
        <a:srgbClr val="009E73"/>
      </a:accent3>
      <a:accent4>
        <a:srgbClr val="E79F00"/>
      </a:accent4>
      <a:accent5>
        <a:srgbClr val="9AD0F3"/>
      </a:accent5>
      <a:accent6>
        <a:srgbClr val="0072B2"/>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4by3_template.potx" id="{43FCB1D6-8ACE-49A8-B0CF-4C3FCD2100E3}" vid="{9433497C-C46D-4C4A-9D9F-0B0ABA3542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BB0035EBC17C408447423BB6B3A6D0" ma:contentTypeVersion="3" ma:contentTypeDescription="Create a new document." ma:contentTypeScope="" ma:versionID="d06f01fb063a96752d74e4ea077e7bd3">
  <xsd:schema xmlns:xsd="http://www.w3.org/2001/XMLSchema" xmlns:xs="http://www.w3.org/2001/XMLSchema" xmlns:p="http://schemas.microsoft.com/office/2006/metadata/properties" xmlns:ns2="601b1531-0d27-4c3c-874a-0cb3b4db62aa" targetNamespace="http://schemas.microsoft.com/office/2006/metadata/properties" ma:root="true" ma:fieldsID="cec2cd00e3f94308eff0271aee13e07b" ns2:_="">
    <xsd:import namespace="601b1531-0d27-4c3c-874a-0cb3b4db62aa"/>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1b1531-0d27-4c3c-874a-0cb3b4db62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6EDBA0-A0C8-4667-89CF-977E16B61F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1b1531-0d27-4c3c-874a-0cb3b4db62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648E0D-D7CC-498B-A5E2-1CCE28EE83B6}">
  <ds:schemaRef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www.w3.org/XML/1998/namespace"/>
    <ds:schemaRef ds:uri="http://purl.org/dc/terms/"/>
    <ds:schemaRef ds:uri="http://purl.org/dc/dcmitype/"/>
    <ds:schemaRef ds:uri="601b1531-0d27-4c3c-874a-0cb3b4db62aa"/>
    <ds:schemaRef ds:uri="http://schemas.microsoft.com/office/2006/metadata/properties"/>
  </ds:schemaRefs>
</ds:datastoreItem>
</file>

<file path=customXml/itemProps3.xml><?xml version="1.0" encoding="utf-8"?>
<ds:datastoreItem xmlns:ds="http://schemas.openxmlformats.org/officeDocument/2006/customXml" ds:itemID="{68C5C519-B4C5-4348-943B-2422D715F3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DBHDS PowerPoint Template_Mar2019</Template>
  <TotalTime>57076</TotalTime>
  <Words>2821</Words>
  <Application>Microsoft Office PowerPoint</Application>
  <PresentationFormat>On-screen Show (4:3)</PresentationFormat>
  <Paragraphs>284</Paragraphs>
  <Slides>24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Georgia</vt:lpstr>
      <vt:lpstr>Segoe UI</vt:lpstr>
      <vt:lpstr>Times New Roman</vt:lpstr>
      <vt:lpstr>Wingdings</vt:lpstr>
      <vt:lpstr>Office Theme</vt:lpstr>
      <vt:lpstr>PowerPoint Presentation</vt:lpstr>
      <vt:lpstr>Changes in Mental Status</vt:lpstr>
      <vt:lpstr>Changes in Mental Status</vt:lpstr>
      <vt:lpstr>Changes in Mental Status</vt:lpstr>
      <vt:lpstr>Changes in Mental Status</vt:lpstr>
      <vt:lpstr>Changes in Mental Status</vt:lpstr>
      <vt:lpstr>PowerPoint Presentation</vt:lpstr>
      <vt:lpstr>What is baseline?</vt:lpstr>
      <vt:lpstr>What is baseline?</vt:lpstr>
      <vt:lpstr>What is baseline?</vt:lpstr>
      <vt:lpstr>What is baseline?</vt:lpstr>
      <vt:lpstr>PowerPoint Presentation</vt:lpstr>
      <vt:lpstr>PowerPoint Presentation</vt:lpstr>
      <vt:lpstr>PowerPoint Presentation</vt:lpstr>
      <vt:lpstr>Dementia</vt:lpstr>
      <vt:lpstr>Dementia</vt:lpstr>
      <vt:lpstr>Dementia</vt:lpstr>
      <vt:lpstr>Dementia/Alzheimer’s Progression </vt:lpstr>
      <vt:lpstr>Dementia: Ways to support</vt:lpstr>
      <vt:lpstr>Dementia: Ways to support</vt:lpstr>
      <vt:lpstr>Dementia: Ways to support</vt:lpstr>
      <vt:lpstr>Dementia: Ways to support</vt:lpstr>
      <vt:lpstr>Resources</vt:lpstr>
      <vt:lpstr>Questions &amp; Suggestions</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Development</dc:title>
  <dc:creator>Eric Williams</dc:creator>
  <cp:lastModifiedBy>Williams, Eric (DBHDS)</cp:lastModifiedBy>
  <cp:revision>314</cp:revision>
  <cp:lastPrinted>2020-01-29T15:06:01Z</cp:lastPrinted>
  <dcterms:created xsi:type="dcterms:W3CDTF">2019-07-06T16:43:37Z</dcterms:created>
  <dcterms:modified xsi:type="dcterms:W3CDTF">2021-09-16T14:05:58Z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0x01010076BB0035EBC17C408447423BB6B3A6D0</vt:lpwstr>
  </property>
</Properties>
</file>