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95" r:id="rId5"/>
  </p:sldMasterIdLst>
  <p:notesMasterIdLst>
    <p:notesMasterId r:id="rId67"/>
  </p:notesMasterIdLst>
  <p:sldIdLst>
    <p:sldId id="256" r:id="rId6"/>
    <p:sldId id="257" r:id="rId7"/>
    <p:sldId id="344" r:id="rId8"/>
    <p:sldId id="348" r:id="rId9"/>
    <p:sldId id="290" r:id="rId10"/>
    <p:sldId id="772" r:id="rId11"/>
    <p:sldId id="773" r:id="rId12"/>
    <p:sldId id="774" r:id="rId13"/>
    <p:sldId id="289" r:id="rId14"/>
    <p:sldId id="291" r:id="rId15"/>
    <p:sldId id="292" r:id="rId16"/>
    <p:sldId id="353" r:id="rId17"/>
    <p:sldId id="354" r:id="rId18"/>
    <p:sldId id="355" r:id="rId19"/>
    <p:sldId id="356" r:id="rId20"/>
    <p:sldId id="359" r:id="rId21"/>
    <p:sldId id="357" r:id="rId22"/>
    <p:sldId id="360" r:id="rId23"/>
    <p:sldId id="361" r:id="rId24"/>
    <p:sldId id="362" r:id="rId25"/>
    <p:sldId id="363" r:id="rId26"/>
    <p:sldId id="364" r:id="rId27"/>
    <p:sldId id="367" r:id="rId28"/>
    <p:sldId id="365" r:id="rId29"/>
    <p:sldId id="792" r:id="rId30"/>
    <p:sldId id="775" r:id="rId31"/>
    <p:sldId id="776" r:id="rId32"/>
    <p:sldId id="373" r:id="rId33"/>
    <p:sldId id="374" r:id="rId34"/>
    <p:sldId id="376" r:id="rId35"/>
    <p:sldId id="377" r:id="rId36"/>
    <p:sldId id="262" r:id="rId37"/>
    <p:sldId id="790" r:id="rId38"/>
    <p:sldId id="264" r:id="rId39"/>
    <p:sldId id="753" r:id="rId40"/>
    <p:sldId id="788" r:id="rId41"/>
    <p:sldId id="755" r:id="rId42"/>
    <p:sldId id="756" r:id="rId43"/>
    <p:sldId id="757" r:id="rId44"/>
    <p:sldId id="758" r:id="rId45"/>
    <p:sldId id="787" r:id="rId46"/>
    <p:sldId id="780" r:id="rId47"/>
    <p:sldId id="761" r:id="rId48"/>
    <p:sldId id="327" r:id="rId49"/>
    <p:sldId id="781" r:id="rId50"/>
    <p:sldId id="782" r:id="rId51"/>
    <p:sldId id="783" r:id="rId52"/>
    <p:sldId id="784" r:id="rId53"/>
    <p:sldId id="785" r:id="rId54"/>
    <p:sldId id="786" r:id="rId55"/>
    <p:sldId id="814" r:id="rId56"/>
    <p:sldId id="795" r:id="rId57"/>
    <p:sldId id="797" r:id="rId58"/>
    <p:sldId id="804" r:id="rId59"/>
    <p:sldId id="807" r:id="rId60"/>
    <p:sldId id="812" r:id="rId61"/>
    <p:sldId id="800" r:id="rId62"/>
    <p:sldId id="802" r:id="rId63"/>
    <p:sldId id="813" r:id="rId64"/>
    <p:sldId id="809" r:id="rId65"/>
    <p:sldId id="811"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10F353-CBE3-4F9D-AC8A-5E20DCB85BE1}" v="87" dt="2023-12-28T13:42:50.865"/>
    <p1510:client id="{5BF1AD75-F7BE-6160-74C3-906195021AC0}" v="976" dt="2023-12-28T19:43:49.199"/>
    <p1510:client id="{66BDD55E-F28D-E4A0-8761-7665875192D0}" v="17" dt="2023-12-28T16:47:24.157"/>
    <p1510:client id="{A275883D-4339-1302-F855-EE096D9CD20A}" v="9" dt="2023-12-29T14:55:43.403"/>
    <p1510:client id="{F4311C04-2544-A2E8-9020-6E51D6209CA9}" v="13" dt="2023-12-28T23:49:23.413"/>
    <p1510:client id="{F7DDEC76-FDAF-27A2-5C8D-B40FA72492DD}" v="3" dt="2023-12-29T15:28:09.7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A938A5-7E55-49F0-AB27-A6A41D7EA63D}"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326A0-C136-4C78-A654-F32D49D03460}" type="slidenum">
              <a:rPr lang="en-US" smtClean="0"/>
              <a:t>‹#›</a:t>
            </a:fld>
            <a:endParaRPr lang="en-US"/>
          </a:p>
        </p:txBody>
      </p:sp>
    </p:spTree>
    <p:extLst>
      <p:ext uri="{BB962C8B-B14F-4D97-AF65-F5344CB8AC3E}">
        <p14:creationId xmlns:p14="http://schemas.microsoft.com/office/powerpoint/2010/main" val="175158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1</a:t>
            </a:fld>
            <a:endParaRPr lang="en-US"/>
          </a:p>
        </p:txBody>
      </p:sp>
    </p:spTree>
    <p:extLst>
      <p:ext uri="{BB962C8B-B14F-4D97-AF65-F5344CB8AC3E}">
        <p14:creationId xmlns:p14="http://schemas.microsoft.com/office/powerpoint/2010/main" val="3476551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0">
                <a:solidFill>
                  <a:schemeClr val="tx1"/>
                </a:solidFill>
              </a:rPr>
              <a:t>Facilities shall not deny any individual his legal rights solely because they have been voluntarily or involuntarily admitted, certified for admission or committed to services.  12VAC35-115-20 is the section of the Human Rights Regulations that addresses this. </a:t>
            </a:r>
            <a:r>
              <a:rPr lang="en-US" b="0"/>
              <a:t>When we provide services with dignity and respect, we do so by ensuring key rights are preserved and provided. </a:t>
            </a:r>
            <a:endParaRPr lang="en-US" b="0">
              <a:solidFill>
                <a:schemeClr val="tx1"/>
              </a:solidFill>
            </a:endParaRPr>
          </a:p>
          <a:p>
            <a:endParaRPr lang="en-US">
              <a:solidFill>
                <a:schemeClr val="tx1"/>
              </a:solidFill>
            </a:endParaRPr>
          </a:p>
          <a:p>
            <a:r>
              <a:rPr lang="en-US">
                <a:solidFill>
                  <a:schemeClr val="tx1"/>
                </a:solidFill>
              </a:rPr>
              <a:t>Individuals have a right to acquire, retain and dispose of property.  Valuable property should be stored in a safe place.  They have the right to keep and use personal clothing and personal items and to have and spend money. </a:t>
            </a:r>
          </a:p>
          <a:p>
            <a:endParaRPr lang="en-US">
              <a:solidFill>
                <a:schemeClr val="tx1"/>
              </a:solidFill>
            </a:endParaRPr>
          </a:p>
          <a:p>
            <a:r>
              <a:rPr lang="en-US">
                <a:solidFill>
                  <a:schemeClr val="tx1"/>
                </a:solidFill>
              </a:rPr>
              <a:t>Individuals have the right to sign legal documents and enter into contracts.</a:t>
            </a:r>
          </a:p>
          <a:p>
            <a:endParaRPr lang="en-US">
              <a:solidFill>
                <a:schemeClr val="tx1"/>
              </a:solidFill>
            </a:endParaRPr>
          </a:p>
          <a:p>
            <a:r>
              <a:rPr lang="en-US">
                <a:solidFill>
                  <a:schemeClr val="tx1"/>
                </a:solidFill>
              </a:rPr>
              <a:t>They retain the right to vote with some exceptions (felony convictions if rights not restored and if someone has been declared mentally incapacitated in a Circuit Court).  Both of these exceptions are not necessarily permanent.  </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11</a:t>
            </a:fld>
            <a:endParaRPr lang="en-US"/>
          </a:p>
        </p:txBody>
      </p:sp>
    </p:spTree>
    <p:extLst>
      <p:ext uri="{BB962C8B-B14F-4D97-AF65-F5344CB8AC3E}">
        <p14:creationId xmlns:p14="http://schemas.microsoft.com/office/powerpoint/2010/main" val="65067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solidFill>
                  <a:schemeClr val="tx1"/>
                </a:solidFill>
              </a:rPr>
              <a:t>Individuals have the right to get married, separated, divorce or have a marriage annulled.</a:t>
            </a:r>
          </a:p>
          <a:p>
            <a:endParaRPr lang="en-US">
              <a:solidFill>
                <a:schemeClr val="tx1"/>
              </a:solidFill>
            </a:endParaRPr>
          </a:p>
          <a:p>
            <a:r>
              <a:rPr lang="en-US">
                <a:solidFill>
                  <a:schemeClr val="tx1"/>
                </a:solidFill>
              </a:rPr>
              <a:t>Individuals have a right to hold a professional, occupational or vehicle operator’s license.</a:t>
            </a:r>
          </a:p>
          <a:p>
            <a:endParaRPr lang="en-US">
              <a:solidFill>
                <a:schemeClr val="tx1"/>
              </a:solidFill>
            </a:endParaRPr>
          </a:p>
          <a:p>
            <a:r>
              <a:rPr lang="en-US">
                <a:solidFill>
                  <a:schemeClr val="tx1"/>
                </a:solidFill>
              </a:rPr>
              <a:t>Individuals have the right to create and sign a will and/or create and sign advance directives.  </a:t>
            </a:r>
          </a:p>
          <a:p>
            <a:endParaRPr lang="en-US">
              <a:solidFill>
                <a:schemeClr val="tx1"/>
              </a:solidFill>
            </a:endParaRPr>
          </a:p>
          <a:p>
            <a:r>
              <a:rPr lang="en-US">
                <a:solidFill>
                  <a:schemeClr val="tx1"/>
                </a:solidFill>
              </a:rPr>
              <a:t>Individuals have the right to access lawyers and courts.</a:t>
            </a:r>
          </a:p>
          <a:p>
            <a:endParaRPr lang="en-US">
              <a:solidFill>
                <a:schemeClr val="tx1"/>
              </a:solidFill>
            </a:endParaRPr>
          </a:p>
          <a:p>
            <a:r>
              <a:rPr lang="en-US">
                <a:solidFill>
                  <a:schemeClr val="tx1"/>
                </a:solidFill>
              </a:rPr>
              <a:t>We must help the individual, if needed, to meaningfully participate in their services and services should be uninterrupted. </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12</a:t>
            </a:fld>
            <a:endParaRPr lang="en-US"/>
          </a:p>
        </p:txBody>
      </p:sp>
    </p:spTree>
    <p:extLst>
      <p:ext uri="{BB962C8B-B14F-4D97-AF65-F5344CB8AC3E}">
        <p14:creationId xmlns:p14="http://schemas.microsoft.com/office/powerpoint/2010/main" val="411811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a:t>Dignity</a:t>
            </a:r>
          </a:p>
          <a:p>
            <a:r>
              <a:rPr lang="en-US"/>
              <a:t>Each individual has a right to exercise their legal, civil and human rights, including constitutional rights, statutory rights and the rights included in the Human Rights Regulations.  They have the right to person-centered services, to be protected, respected and supported in exercising these rights. Facilities may not partially or totally take away or limit these rights solely because a person has a mental illness, intellectual disability, substance use disorder, or sensory condition that may pose a barrier to communication or mobility.</a:t>
            </a:r>
          </a:p>
          <a:p>
            <a:endParaRPr lang="en-US"/>
          </a:p>
          <a:p>
            <a:r>
              <a:rPr lang="en-US" u="sng"/>
              <a:t>Name</a:t>
            </a:r>
          </a:p>
          <a:p>
            <a:r>
              <a:rPr lang="en-US"/>
              <a:t>Individuals have a right to be called by their preferred or legal name.  This may be limited when a licensed professional makes the determination that the use of the name will result in demonstrable harm or have significant impact on the program itself or the individuals, treatment, progress and recovery.  The issue will be discussed with the individual, the advocate will be informed of the restriction prior to it being implemented and the reason for the restriction shall be documented in the treatment record.  The restriction shall be reviewed by the team every month and documented. </a:t>
            </a:r>
          </a:p>
          <a:p>
            <a:endParaRPr lang="en-US"/>
          </a:p>
          <a:p>
            <a:r>
              <a:rPr lang="en-US" u="sng"/>
              <a:t>Free from abuse, neglect, exploitation</a:t>
            </a:r>
          </a:p>
          <a:p>
            <a:r>
              <a:rPr lang="en-US"/>
              <a:t>Individuals need to be treated free from abuse, neglect and exploitation.  We will talk about abuse, neglect and exploitation in detail later.</a:t>
            </a:r>
          </a:p>
          <a:p>
            <a:endParaRPr lang="en-US"/>
          </a:p>
          <a:p>
            <a:r>
              <a:rPr lang="en-US" u="sng"/>
              <a:t>Public services</a:t>
            </a:r>
          </a:p>
          <a:p>
            <a:r>
              <a:rPr lang="en-US"/>
              <a:t>Individuals should have help in learning about, applying for and fully using any public service or benefit to which they may be entitled.</a:t>
            </a:r>
          </a:p>
          <a:p>
            <a:endParaRPr lang="en-US"/>
          </a:p>
          <a:p>
            <a:r>
              <a:rPr lang="en-US" u="sng"/>
              <a:t>Communication</a:t>
            </a:r>
          </a:p>
          <a:p>
            <a:r>
              <a:rPr lang="en-US"/>
              <a:t>Individuals should have opportunities to communicate in private with lawyers, judges, legislators, clergy, licensed health care practitioners, authorized representatives, advocates and the Office of the Inspector General and employees of </a:t>
            </a:r>
            <a:r>
              <a:rPr lang="en-US" err="1"/>
              <a:t>dLCV</a:t>
            </a:r>
            <a:r>
              <a:rPr lang="en-US"/>
              <a:t>. Individuals also have a right to communicate in the language of their choice which may mean the facility providing an interpreter or in the case of written material, a translator. </a:t>
            </a:r>
          </a:p>
          <a:p>
            <a:endParaRPr lang="en-US"/>
          </a:p>
          <a:p>
            <a:r>
              <a:rPr lang="en-US" u="sng"/>
              <a:t>Program services</a:t>
            </a:r>
          </a:p>
          <a:p>
            <a:r>
              <a:rPr lang="en-US"/>
              <a:t>Individuals should be provided with general information about program services, policies and rules in writing and in the manner, format and language easily understood by the individual. Rules should be posted in all regularly accessed areas.   Policies and rules are developed for safety and order.  Policies and rules should be applied the same for each individual and individuals should not discipline each other.   </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13</a:t>
            </a:fld>
            <a:endParaRPr lang="en-US"/>
          </a:p>
        </p:txBody>
      </p:sp>
    </p:spTree>
    <p:extLst>
      <p:ext uri="{BB962C8B-B14F-4D97-AF65-F5344CB8AC3E}">
        <p14:creationId xmlns:p14="http://schemas.microsoft.com/office/powerpoint/2010/main" val="760066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u="sng"/>
              <a:t>Choice to stay updated</a:t>
            </a:r>
          </a:p>
          <a:p>
            <a:pPr marL="0" indent="0">
              <a:buNone/>
            </a:pPr>
            <a:r>
              <a:rPr lang="en-US" u="none"/>
              <a:t>Be afforded the opportunity to have an individual of their choice notified of their general condition, location and transfer to another facility.</a:t>
            </a:r>
          </a:p>
          <a:p>
            <a:pPr marL="0" indent="0">
              <a:buNone/>
            </a:pPr>
            <a:endParaRPr lang="en-US" u="sng"/>
          </a:p>
          <a:p>
            <a:pPr marL="0" indent="0">
              <a:buNone/>
            </a:pPr>
            <a:r>
              <a:rPr lang="en-US" u="sng"/>
              <a:t>Clothing</a:t>
            </a:r>
          </a:p>
          <a:p>
            <a:pPr marL="0" indent="0">
              <a:buNone/>
            </a:pPr>
            <a:r>
              <a:rPr lang="en-US"/>
              <a:t>Each individual must have sufficient and suitable clothing for their exclusive use.  It is up to the facility to provide clothing if the individual does not have any.</a:t>
            </a:r>
          </a:p>
          <a:p>
            <a:pPr marL="0" indent="0">
              <a:buNone/>
            </a:pPr>
            <a:endParaRPr lang="en-US"/>
          </a:p>
          <a:p>
            <a:r>
              <a:rPr lang="en-US" u="sng"/>
              <a:t>Meals</a:t>
            </a:r>
          </a:p>
          <a:p>
            <a:r>
              <a:rPr lang="en-US"/>
              <a:t>Individuals shall receive nutritionally adequate, varied and appetizing meals that are prepared and served under sanitary conditions, are served at appropriate times and temperatures and are consistent with any individualized diet program.  For example, if an individual is on a low salt diet, then it is up to the facility to provide low salt meals.</a:t>
            </a:r>
          </a:p>
          <a:p>
            <a:pPr marL="0" indent="0">
              <a:buNone/>
            </a:pPr>
            <a:endParaRPr lang="en-US" u="sng"/>
          </a:p>
          <a:p>
            <a:pPr marL="0" indent="0">
              <a:buNone/>
            </a:pPr>
            <a:r>
              <a:rPr lang="en-US" u="sng"/>
              <a:t>Environment</a:t>
            </a:r>
          </a:p>
          <a:p>
            <a:pPr marL="0" indent="0">
              <a:buNone/>
            </a:pPr>
            <a:r>
              <a:rPr lang="en-US"/>
              <a:t>We must provide a humane, safe, sanitary environment that gives each individual at a minimum:</a:t>
            </a:r>
          </a:p>
          <a:p>
            <a:pPr marL="628650" lvl="1" indent="-171450">
              <a:buFont typeface="Arial" panose="020B0604020202020204" pitchFamily="34" charset="0"/>
              <a:buChar char="•"/>
            </a:pPr>
            <a:r>
              <a:rPr lang="en-US"/>
              <a:t>reasonable privacy and private storage space</a:t>
            </a:r>
          </a:p>
          <a:p>
            <a:pPr marL="628650" lvl="1" indent="-171450">
              <a:buFont typeface="Arial" panose="020B0604020202020204" pitchFamily="34" charset="0"/>
              <a:buChar char="•"/>
            </a:pPr>
            <a:r>
              <a:rPr lang="en-US"/>
              <a:t>adequate number of private, operating toilets, sinks, showers and tubs that are designed to accommodate individuals’ physical needs</a:t>
            </a:r>
          </a:p>
          <a:p>
            <a:pPr marL="628650" lvl="1" indent="-171450">
              <a:buFont typeface="Arial" panose="020B0604020202020204" pitchFamily="34" charset="0"/>
              <a:buChar char="•"/>
            </a:pPr>
            <a:r>
              <a:rPr lang="en-US"/>
              <a:t>direct outside air provided by a window that opens or by an air conditioner</a:t>
            </a:r>
          </a:p>
          <a:p>
            <a:pPr marL="628650" lvl="1" indent="-171450">
              <a:buFont typeface="Arial" panose="020B0604020202020204" pitchFamily="34" charset="0"/>
              <a:buChar char="•"/>
            </a:pPr>
            <a:r>
              <a:rPr lang="en-US"/>
              <a:t>windows or skylights in all major areas used by individuals</a:t>
            </a:r>
          </a:p>
          <a:p>
            <a:pPr marL="628650" lvl="1" indent="-171450">
              <a:buFont typeface="Arial" panose="020B0604020202020204" pitchFamily="34" charset="0"/>
              <a:buChar char="•"/>
            </a:pPr>
            <a:r>
              <a:rPr lang="en-US"/>
              <a:t>clean air, free of bad odors</a:t>
            </a:r>
          </a:p>
          <a:p>
            <a:pPr marL="628650" lvl="1" indent="-171450">
              <a:buFont typeface="Arial" panose="020B0604020202020204" pitchFamily="34" charset="0"/>
              <a:buChar char="•"/>
            </a:pPr>
            <a:r>
              <a:rPr lang="en-US"/>
              <a:t>room temperatures that are comfortable year-round and compatible with health requirements</a:t>
            </a:r>
          </a:p>
        </p:txBody>
      </p:sp>
      <p:sp>
        <p:nvSpPr>
          <p:cNvPr id="4" name="Slide Number Placeholder 3"/>
          <p:cNvSpPr>
            <a:spLocks noGrp="1"/>
          </p:cNvSpPr>
          <p:nvPr>
            <p:ph type="sldNum" sz="quarter" idx="10"/>
          </p:nvPr>
        </p:nvSpPr>
        <p:spPr/>
        <p:txBody>
          <a:bodyPr/>
          <a:lstStyle/>
          <a:p>
            <a:fld id="{6CCD9A0E-479A-4F94-9AB4-C6A867ACEA67}" type="slidenum">
              <a:rPr lang="en-US" smtClean="0"/>
              <a:t>14</a:t>
            </a:fld>
            <a:endParaRPr lang="en-US"/>
          </a:p>
        </p:txBody>
      </p:sp>
    </p:spTree>
    <p:extLst>
      <p:ext uri="{BB962C8B-B14F-4D97-AF65-F5344CB8AC3E}">
        <p14:creationId xmlns:p14="http://schemas.microsoft.com/office/powerpoint/2010/main" val="2863349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Religion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Individuals have a right to practice a religion and participate in religious services subject to their availability provided that the services are not dangerous to the individual or others and do not infringe on the freedom of others. Participation in religious services may be reasonably limited based on other general rules limited privileges or times or places of activities.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Mail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Individuals should be provided with paper, pencil and stamps provide free of charge for a least one letter every day upon request.  If the individual has funds to buy these items to send a letter every day, the provider does not have to pay for them. Individuals should be allowed to communicate privately with any person by mail and have help in writing or reading mail as needed.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Telephone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Individuals should be allowed to communicate with any person by telephone and have help in doing so.  Use of the telephone may be limited to certain times and places to make sure that other individuals have equal access to the telephone and that they can eat, sleep or participate in an activity without being disturbed.  (An example of this may be that telephone use will be limited when the person should be in a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Visitors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a:t>Individuals have the right to have or refuse visitors.  The facility may require visitations to be in a specific area or make certain areas off limits (such a bedrooms).  This is for the safety of visitors and individuals.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a:t>We will discuss restrictions on all of these later on in the presentation. </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15</a:t>
            </a:fld>
            <a:endParaRPr lang="en-US"/>
          </a:p>
        </p:txBody>
      </p:sp>
    </p:spTree>
    <p:extLst>
      <p:ext uri="{BB962C8B-B14F-4D97-AF65-F5344CB8AC3E}">
        <p14:creationId xmlns:p14="http://schemas.microsoft.com/office/powerpoint/2010/main" val="154158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Treatment or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Every individual receiving services should receive those services according to law and sound therapeutic practice without discrimination in the provision of those services.  Facilities need to comply with all state and federal laws including application provision of the Americans with Disabilities Act.  Services should be delivered that is tailored specifically to the needs and expressed preferences of the individual.  In the case of a minor, the services should be tailored to the needs and expressed preferences of the minor and the minor’s parent or guardian.</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16</a:t>
            </a:fld>
            <a:endParaRPr lang="en-US"/>
          </a:p>
        </p:txBody>
      </p:sp>
    </p:spTree>
    <p:extLst>
      <p:ext uri="{BB962C8B-B14F-4D97-AF65-F5344CB8AC3E}">
        <p14:creationId xmlns:p14="http://schemas.microsoft.com/office/powerpoint/2010/main" val="1334726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Decision making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Every individual has the right to participate meaningfully in decisions regarding all aspects of services affecting them.  This includes the right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consent or not consent to receive or participate in services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give or not give informed consent to receive or participate in treatment or services that pose a risk of harm greater than ordinarily encountered in daily life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give or not give informed consent to participate in human research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informed consent is always required for surgical procedures, ECT or use of psychotropic medications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notification must be given that the individual is free to refuse or withdraw their consent and discontinue participation in any treatment, service or research requiring their consent at any time without fear or reprisal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have an AR make decisions for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Facilities should respect, protect and help develop every individual’s ability to participate meaningfully in decisions regarding all aspects of services affecting them.  Individuals should be asked to express their preferences about decisions regarding all aspects of services and we should honor these preferences to the extent possible. Facilities should give every individual any help they need to participate meaningfully in their service plans and discharge plans in addition to any changes to those plans. This includes all other aspects of services received by them. </a:t>
            </a:r>
          </a:p>
          <a:p>
            <a:pPr marL="0" indent="0">
              <a:buNone/>
            </a:pPr>
            <a:endParaRPr lang="en-US"/>
          </a:p>
          <a:p>
            <a:r>
              <a:rPr lang="en-US"/>
              <a:t>Note that </a:t>
            </a:r>
            <a:r>
              <a:rPr lang="en-US" u="sng"/>
              <a:t>t</a:t>
            </a:r>
            <a:r>
              <a:rPr lang="en-US"/>
              <a:t>he facility may initiate, administer or undertake a proposed treatment without the consent of the individual or the individual’s authorized representative in an emergency.  All emergency treatment and services including the facts and circumstances justifying the emergency needs to be documented in the treatment record.  The authorized representative needs to be informed of the treatment.  Emergency treatment needs to be prescribed by a professional who is authorized by law to order the treatment.  An example of an emergency treatment could be giving medications over objection. </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17</a:t>
            </a:fld>
            <a:endParaRPr lang="en-US"/>
          </a:p>
        </p:txBody>
      </p:sp>
    </p:spTree>
    <p:extLst>
      <p:ext uri="{BB962C8B-B14F-4D97-AF65-F5344CB8AC3E}">
        <p14:creationId xmlns:p14="http://schemas.microsoft.com/office/powerpoint/2010/main" val="3282532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Confidentiality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Every individual is entitled to have all identifying information that a provider maintains or know about them remain confidential.  They have the right to give their authorization before the facility shares identifying information about them or their care unless the event that another state law or regulation require or permit disclosure (example: subpoena).</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18</a:t>
            </a:fld>
            <a:endParaRPr lang="en-US"/>
          </a:p>
        </p:txBody>
      </p:sp>
    </p:spTree>
    <p:extLst>
      <p:ext uri="{BB962C8B-B14F-4D97-AF65-F5344CB8AC3E}">
        <p14:creationId xmlns:p14="http://schemas.microsoft.com/office/powerpoint/2010/main" val="28927533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Record access</a:t>
            </a:r>
          </a:p>
          <a:p>
            <a:pPr>
              <a:defRPr/>
            </a:pPr>
            <a:r>
              <a:rPr lang="en-US"/>
              <a:t>Every individual and their AR have the right to see, read and get a copy of their treatment record except for information that is privileged in section 8.01-581.17 of the Code of Virginia and information compiled by the provider in reasonable anticipation of or for use in a civil, criminal or administrative action or proceeding.  The facility may let certain other people see, read or get a copy of the record if the individual is restricted by law from seeing, reading or receiving a copy.  The individual may challenge, request to amend or receive an explanation of anything in their record.  Minors must have their parent’s or guardian’s permission before they can access their services record except for certain circumstances.  The facility should give individuals any help they may need to read and understand their record without charge.</a:t>
            </a:r>
          </a:p>
          <a:p>
            <a:pPr marL="0" marR="0" lvl="0" indent="0" algn="l" defTabSz="914400">
              <a:lnSpc>
                <a:spcPct val="100000"/>
              </a:lnSpc>
              <a:spcBef>
                <a:spcPts val="0"/>
              </a:spcBef>
              <a:spcAft>
                <a:spcPts val="0"/>
              </a:spcAft>
              <a:buClrTx/>
              <a:buSzTx/>
              <a:buFontTx/>
              <a:buNone/>
              <a:tabLst/>
              <a:defRPr/>
            </a:pPr>
            <a:endParaRPr lang="en-US">
              <a:cs typeface="Calibri"/>
            </a:endParaRPr>
          </a:p>
          <a:p>
            <a:pPr marL="171450" indent="-171450">
              <a:buFont typeface="Arial"/>
              <a:buChar char="•"/>
            </a:pPr>
            <a:r>
              <a:rPr lang="en-US">
                <a:cs typeface="Calibri"/>
              </a:rPr>
              <a:t>There may be restrictions on viewing records based on your facility policy.</a:t>
            </a:r>
          </a:p>
          <a:p>
            <a:endParaRPr lang="en-US">
              <a:cs typeface="Calibri"/>
            </a:endParaRPr>
          </a:p>
        </p:txBody>
      </p:sp>
      <p:sp>
        <p:nvSpPr>
          <p:cNvPr id="4" name="Slide Number Placeholder 3"/>
          <p:cNvSpPr>
            <a:spLocks noGrp="1"/>
          </p:cNvSpPr>
          <p:nvPr>
            <p:ph type="sldNum" sz="quarter" idx="10"/>
          </p:nvPr>
        </p:nvSpPr>
        <p:spPr/>
        <p:txBody>
          <a:bodyPr/>
          <a:lstStyle/>
          <a:p>
            <a:fld id="{6CCD9A0E-479A-4F94-9AB4-C6A867ACEA67}" type="slidenum">
              <a:rPr lang="en-US" smtClean="0"/>
              <a:t>19</a:t>
            </a:fld>
            <a:endParaRPr lang="en-US"/>
          </a:p>
        </p:txBody>
      </p:sp>
    </p:spTree>
    <p:extLst>
      <p:ext uri="{BB962C8B-B14F-4D97-AF65-F5344CB8AC3E}">
        <p14:creationId xmlns:p14="http://schemas.microsoft.com/office/powerpoint/2010/main" val="3396262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Manual labor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Individuals have a right to engage or not engage in work or work-related activities consistent with their service needs while receiving services.  Personal maintenance and personal housekeeping by individuals receiving services are not subject to this.  We cannot require, entice, persuade or permit any individual or their family member to perform labor for us as a condition of receiving services.  </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20</a:t>
            </a:fld>
            <a:endParaRPr lang="en-US"/>
          </a:p>
        </p:txBody>
      </p:sp>
    </p:spTree>
    <p:extLst>
      <p:ext uri="{BB962C8B-B14F-4D97-AF65-F5344CB8AC3E}">
        <p14:creationId xmlns:p14="http://schemas.microsoft.com/office/powerpoint/2010/main" val="2269145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function of the Local Human Rights Committee or LHRC is to ensure due process for the individuals served within our system.  This helps us assure rights protection for every individual receiving services.  The LHRCs are made up of volunteers across Virginia who serve in their respective regions.  They are appointed by the State Human Rights Committee who we will be discussing in the next slide.  Virginia Code regulates the appointment of health care providers, professionals and individuals with lived experiences and their family members to the LHRC. </a:t>
            </a:r>
            <a:r>
              <a:rPr lang="en-US" sz="1200" dirty="0">
                <a:solidFill>
                  <a:schemeClr val="tx2">
                    <a:lumMod val="75000"/>
                  </a:schemeClr>
                </a:solidFill>
                <a:latin typeface="Segoe UI"/>
                <a:cs typeface="Segoe UI"/>
              </a:rPr>
              <a:t>All requests by a facility for review by the LHRC must go through the Advocate.</a:t>
            </a:r>
          </a:p>
          <a:p>
            <a:endParaRPr lang="en-US"/>
          </a:p>
          <a:p>
            <a:r>
              <a:rPr lang="en-US" dirty="0"/>
              <a:t>Here are some specific examples of what the LHRC reviews as it relates to human rights:</a:t>
            </a:r>
            <a:endParaRPr lang="en-US" dirty="0">
              <a:cs typeface="Calibri"/>
            </a:endParaRPr>
          </a:p>
          <a:p>
            <a:pPr marL="171450" indent="-171450">
              <a:buFont typeface="Arial" panose="020B0604020202020204" pitchFamily="34" charset="0"/>
              <a:buChar char="•"/>
            </a:pPr>
            <a:r>
              <a:rPr lang="en-US" dirty="0"/>
              <a:t>any restrictions over the regulatory time frames</a:t>
            </a:r>
            <a:endParaRPr lang="en-US" dirty="0">
              <a:cs typeface="Calibri"/>
            </a:endParaRPr>
          </a:p>
          <a:p>
            <a:pPr marL="171450" indent="-171450">
              <a:buFont typeface="Arial" panose="020B0604020202020204" pitchFamily="34" charset="0"/>
              <a:buChar char="•"/>
            </a:pPr>
            <a:r>
              <a:rPr lang="en-US" dirty="0"/>
              <a:t>policies, procedures, program handbooks</a:t>
            </a:r>
            <a:endParaRPr lang="en-US" dirty="0">
              <a:cs typeface="Calibri"/>
            </a:endParaRPr>
          </a:p>
          <a:p>
            <a:pPr marL="171450" indent="-171450">
              <a:buFont typeface="Arial" panose="020B0604020202020204" pitchFamily="34" charset="0"/>
              <a:buChar char="•"/>
            </a:pPr>
            <a:r>
              <a:rPr lang="en-US" dirty="0"/>
              <a:t>individual behavioral treatment plans that utilize restrictive techniques</a:t>
            </a:r>
            <a:endParaRPr lang="en-US" dirty="0">
              <a:cs typeface="Calibri"/>
            </a:endParaRPr>
          </a:p>
          <a:p>
            <a:pPr marL="171450" indent="-171450">
              <a:buFont typeface="Arial" panose="020B0604020202020204" pitchFamily="34" charset="0"/>
              <a:buChar char="•"/>
            </a:pPr>
            <a:r>
              <a:rPr lang="en-US" dirty="0"/>
              <a:t>variances to the regulations</a:t>
            </a:r>
            <a:endParaRPr lang="en-US" dirty="0">
              <a:cs typeface="Calibri"/>
            </a:endParaRPr>
          </a:p>
          <a:p>
            <a:pPr marL="171450" indent="-171450">
              <a:buFont typeface="Arial" panose="020B0604020202020204" pitchFamily="34" charset="0"/>
              <a:buChar char="•"/>
            </a:pPr>
            <a:r>
              <a:rPr lang="en-US" dirty="0"/>
              <a:t>next friend/capacity determination</a:t>
            </a:r>
            <a:endParaRPr lang="en-US" dirty="0">
              <a:cs typeface="Calibri"/>
            </a:endParaRPr>
          </a:p>
          <a:p>
            <a:pPr marL="171450" indent="-171450">
              <a:buFont typeface="Arial" panose="020B0604020202020204" pitchFamily="34" charset="0"/>
              <a:buChar char="•"/>
            </a:pPr>
            <a:r>
              <a:rPr lang="en-US" dirty="0"/>
              <a:t>consent/authorized representatives</a:t>
            </a:r>
            <a:endParaRPr lang="en-US" dirty="0">
              <a:cs typeface="Calibri"/>
            </a:endParaRPr>
          </a:p>
          <a:p>
            <a:pPr marL="171450" indent="-171450">
              <a:buFont typeface="Arial" panose="020B0604020202020204" pitchFamily="34" charset="0"/>
              <a:buChar char="•"/>
            </a:pPr>
            <a:r>
              <a:rPr lang="en-US" dirty="0"/>
              <a:t>human research</a:t>
            </a:r>
            <a:endParaRPr lang="en-US" dirty="0">
              <a:cs typeface="Calibri"/>
            </a:endParaRPr>
          </a:p>
          <a:p>
            <a:pPr marL="171450" indent="-171450">
              <a:buFont typeface="Arial" panose="020B0604020202020204" pitchFamily="34" charset="0"/>
              <a:buChar char="•"/>
            </a:pPr>
            <a:endParaRPr lang="en-US" dirty="0">
              <a:cs typeface="Calibri"/>
            </a:endParaRPr>
          </a:p>
          <a:p>
            <a:r>
              <a:rPr lang="en-US"/>
              <a:t>The State Human Rights Committee or SHRC consists of nine members appointed by the State Board.  The SHRC oversees the operation of the LHRCs.  Additionally, the SHRC works with the State Human Rights Director to ensure the effective and efficient operation of the Office of Human Rights concerning human rights regulations and other laws, policies or regulations that are needed to ensure the protection of the rights of individuals. </a:t>
            </a:r>
            <a:endParaRPr lang="en-US" dirty="0">
              <a:cs typeface="Calibri" panose="020F0502020204030204"/>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Virginia Code regulates the appointment of health care providers, professionals and individuals with lived experiences and their family members to the LHRC.</a:t>
            </a:r>
          </a:p>
          <a:p>
            <a:pPr marL="285750" indent="-285750">
              <a:buFont typeface="Arial" panose="020B0604020202020204" pitchFamily="34" charset="0"/>
              <a:buChar char="•"/>
            </a:pPr>
            <a:endParaRPr lang="en-US" dirty="0"/>
          </a:p>
          <a:p>
            <a:pPr marL="171450" indent="-171450">
              <a:buFont typeface="Arial" panose="020B0604020202020204" pitchFamily="34" charset="0"/>
              <a:buChar char="•"/>
            </a:pPr>
            <a:endParaRPr lang="en-US" dirty="0">
              <a:cs typeface="Calibri" panose="020F0502020204030204"/>
            </a:endParaRPr>
          </a:p>
          <a:p>
            <a:pPr marL="171450" indent="-171450">
              <a:buFont typeface="Arial" panose="020B0604020202020204" pitchFamily="34" charset="0"/>
              <a:buChar char="•"/>
            </a:pPr>
            <a:endParaRPr lang="en-US" dirty="0">
              <a:cs typeface="Calibri" panose="020F0502020204030204"/>
            </a:endParaRPr>
          </a:p>
          <a:p>
            <a:pPr marL="171450" indent="-171450">
              <a:buFont typeface="Arial" panose="020B0604020202020204" pitchFamily="34" charset="0"/>
              <a:buChar char="•"/>
            </a:pPr>
            <a:endParaRPr lang="en-US" dirty="0">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3</a:t>
            </a:fld>
            <a:endParaRPr lang="en-US"/>
          </a:p>
        </p:txBody>
      </p:sp>
    </p:spTree>
    <p:extLst>
      <p:ext uri="{BB962C8B-B14F-4D97-AF65-F5344CB8AC3E}">
        <p14:creationId xmlns:p14="http://schemas.microsoft.com/office/powerpoint/2010/main" val="33670799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Research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Every individual has a right to choose to participate or not participate in human research.  Any research done at any of the facilities must follow all research policies established by DBHDS and the facility. We must obtain prior, written, informed consent of the individual or their AR before they begin to participate. The facility needs to provide a copy of the research committee approval to the LHRC and once the research has been initiated, the provider needs to update the LHRC periodically on the status of the individual’s participation. </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21</a:t>
            </a:fld>
            <a:endParaRPr lang="en-US"/>
          </a:p>
        </p:txBody>
      </p:sp>
    </p:spTree>
    <p:extLst>
      <p:ext uri="{BB962C8B-B14F-4D97-AF65-F5344CB8AC3E}">
        <p14:creationId xmlns:p14="http://schemas.microsoft.com/office/powerpoint/2010/main" val="3507756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a:t>Fair hearing</a:t>
            </a:r>
          </a:p>
          <a:p>
            <a:r>
              <a:rPr lang="en-US"/>
              <a:t>Each individual has a right to complain that the facility has violated any of the rights assured under the Human Rights Regulations.  If an individual feels their rights have been violated, the advocate should be involved immediately.  If an individual makes a human rights complaint, we must make every attempt to resolve the complaint at the earliest possible step.  We may not threaten, permit or condone any retaliatory action against anyone filing a complaint.  A family member or authorized representative may file a human rights complaint on behalf of the individual being served. </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22</a:t>
            </a:fld>
            <a:endParaRPr lang="en-US"/>
          </a:p>
        </p:txBody>
      </p:sp>
    </p:spTree>
    <p:extLst>
      <p:ext uri="{BB962C8B-B14F-4D97-AF65-F5344CB8AC3E}">
        <p14:creationId xmlns:p14="http://schemas.microsoft.com/office/powerpoint/2010/main" val="3886165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From admission to discharge, every individual is entitled to enjoy all the freedoms of everyday life that are consistent with their need for services, protection , the protection of others and that do not interfere with their services or the services of others.  These freedoms include:  </a:t>
            </a:r>
          </a:p>
          <a:p>
            <a:pPr marL="628650" lvl="1" indent="-171450">
              <a:buFont typeface="Arial" panose="020B0604020202020204" pitchFamily="34" charset="0"/>
              <a:buChar char="•"/>
            </a:pPr>
            <a:r>
              <a:rPr lang="en-US"/>
              <a:t>freedom to move within the service setting, its grounds and the community</a:t>
            </a:r>
          </a:p>
          <a:p>
            <a:pPr marL="628650" lvl="1" indent="-171450">
              <a:buFont typeface="Arial" panose="020B0604020202020204" pitchFamily="34" charset="0"/>
              <a:buChar char="•"/>
            </a:pPr>
            <a:r>
              <a:rPr lang="en-US"/>
              <a:t>freedom to communicate, associate and meet privately with anyone the individual chooses</a:t>
            </a:r>
          </a:p>
          <a:p>
            <a:pPr marL="628650" lvl="1" indent="-171450">
              <a:buFont typeface="Arial" panose="020B0604020202020204" pitchFamily="34" charset="0"/>
              <a:buChar char="•"/>
            </a:pPr>
            <a:r>
              <a:rPr lang="en-US"/>
              <a:t>freedom to have and spend money</a:t>
            </a:r>
          </a:p>
          <a:p>
            <a:pPr marL="628650" lvl="1" indent="-171450">
              <a:buFont typeface="Arial" panose="020B0604020202020204" pitchFamily="34" charset="0"/>
              <a:buChar char="•"/>
            </a:pPr>
            <a:r>
              <a:rPr lang="en-US"/>
              <a:t>freedom to see, hear, or receive television, radio, books, newspapers</a:t>
            </a:r>
          </a:p>
          <a:p>
            <a:pPr marL="628650" lvl="1" indent="-171450">
              <a:buFont typeface="Arial" panose="020B0604020202020204" pitchFamily="34" charset="0"/>
              <a:buChar char="•"/>
            </a:pPr>
            <a:r>
              <a:rPr lang="en-US"/>
              <a:t>freedom to keep and use personal clothing and other personal items</a:t>
            </a:r>
          </a:p>
          <a:p>
            <a:pPr marL="628650" lvl="1" indent="-171450">
              <a:buFont typeface="Arial" panose="020B0604020202020204" pitchFamily="34" charset="0"/>
              <a:buChar char="•"/>
            </a:pPr>
            <a:r>
              <a:rPr lang="en-US"/>
              <a:t>freedom to make purchases in canteens, vending machines or stores selling a basic selection of food and clothing</a:t>
            </a:r>
          </a:p>
          <a:p>
            <a:pPr marL="628650" lvl="1" indent="-171450">
              <a:buFont typeface="Arial" panose="020B0604020202020204" pitchFamily="34" charset="0"/>
              <a:buChar char="•"/>
            </a:pPr>
            <a:r>
              <a:rPr lang="en-US"/>
              <a:t>receive services that are least restrictive</a:t>
            </a:r>
          </a:p>
          <a:p>
            <a:endParaRPr lang="en-US"/>
          </a:p>
          <a:p>
            <a:r>
              <a:rPr lang="en-US"/>
              <a:t>Restrictions can’t be imposed on an individual unless the restriction is justified and carried out according to the Human Rights Regulations.  Specifically, restrictions must be justified and meet the following conditions:</a:t>
            </a:r>
          </a:p>
          <a:p>
            <a:pPr marL="628650" lvl="1" indent="-171450">
              <a:buFont typeface="Arial" panose="020B0604020202020204" pitchFamily="34" charset="0"/>
              <a:buChar char="•"/>
            </a:pPr>
            <a:r>
              <a:rPr lang="en-US"/>
              <a:t>least restrictive alternatives have been tried</a:t>
            </a:r>
          </a:p>
          <a:p>
            <a:pPr marL="628650" lvl="1" indent="-171450">
              <a:buFont typeface="Arial" panose="020B0604020202020204" pitchFamily="34" charset="0"/>
              <a:buChar char="•"/>
            </a:pPr>
            <a:r>
              <a:rPr lang="en-US"/>
              <a:t>restriction necessity</a:t>
            </a:r>
          </a:p>
          <a:p>
            <a:pPr marL="628650" lvl="1" indent="-171450">
              <a:buFont typeface="Arial" panose="020B0604020202020204" pitchFamily="34" charset="0"/>
              <a:buChar char="•"/>
            </a:pPr>
            <a:r>
              <a:rPr lang="en-US"/>
              <a:t>reason for the restriction</a:t>
            </a:r>
          </a:p>
          <a:p>
            <a:pPr marL="628650" lvl="1" indent="-171450">
              <a:buFont typeface="Arial" panose="020B0604020202020204" pitchFamily="34" charset="0"/>
              <a:buChar char="•"/>
            </a:pPr>
            <a:r>
              <a:rPr lang="en-US"/>
              <a:t>restriction has been explained to the individual and/or AR</a:t>
            </a:r>
          </a:p>
          <a:p>
            <a:pPr marL="628650" lvl="1" indent="-171450">
              <a:buFont typeface="Arial" panose="020B0604020202020204" pitchFamily="34" charset="0"/>
              <a:buChar char="•"/>
            </a:pPr>
            <a:r>
              <a:rPr lang="en-US"/>
              <a:t>written notice provided that includes</a:t>
            </a:r>
          </a:p>
          <a:p>
            <a:r>
              <a:rPr lang="en-US"/>
              <a:t>	- reason</a:t>
            </a:r>
          </a:p>
          <a:p>
            <a:r>
              <a:rPr lang="en-US"/>
              <a:t>	- criterial for removal</a:t>
            </a:r>
          </a:p>
          <a:p>
            <a:r>
              <a:rPr lang="en-US"/>
              <a:t>	- right to a fair review</a:t>
            </a:r>
          </a:p>
          <a:p>
            <a:endParaRPr lang="en-US"/>
          </a:p>
          <a:p>
            <a:r>
              <a:rPr lang="en-US"/>
              <a:t>Restrictions that are court ordered or required by law must be documented in the service record.  </a:t>
            </a:r>
            <a:endParaRPr lang="en-US" i="1"/>
          </a:p>
          <a:p>
            <a:endParaRPr lang="en-US" i="1"/>
          </a:p>
          <a:p>
            <a:r>
              <a:rPr lang="en-US"/>
              <a:t>A restriction for one individual may be support for another individual.  Example: Individuals are off the unit in a group and one individual becomes disruptive to another one.  The disruptive individual may be brought back to the unit where they will have to meet a determined criteria to be allowed off the unit.   </a:t>
            </a:r>
            <a:r>
              <a:rPr lang="en-US" i="1"/>
              <a:t>Instructors should come up with examples that are specific to their facility. </a:t>
            </a:r>
          </a:p>
          <a:p>
            <a:endParaRPr lang="en-US" i="1"/>
          </a:p>
          <a:p>
            <a:r>
              <a:rPr lang="en-US" i="0"/>
              <a:t>Conversations about restrictions should be person-centered and take place with individuals, AR’s, Advocates and other treatment team members as applicable.</a:t>
            </a:r>
          </a:p>
          <a:p>
            <a:endParaRPr lang="en-US" i="0"/>
          </a:p>
          <a:p>
            <a:r>
              <a:rPr lang="en-US" i="0"/>
              <a:t>When we use the term licensed professionals in this presentation, they include:</a:t>
            </a:r>
          </a:p>
          <a:p>
            <a:pPr marL="628650" lvl="1" indent="-171450">
              <a:buFont typeface="Arial" panose="020B0604020202020204" pitchFamily="34" charset="0"/>
              <a:buChar char="•"/>
            </a:pPr>
            <a:r>
              <a:rPr lang="en-US" i="0"/>
              <a:t>licensed physician</a:t>
            </a:r>
          </a:p>
          <a:p>
            <a:pPr marL="628650" lvl="1" indent="-171450">
              <a:buFont typeface="Arial" panose="020B0604020202020204" pitchFamily="34" charset="0"/>
              <a:buChar char="•"/>
            </a:pPr>
            <a:r>
              <a:rPr lang="en-US" i="0"/>
              <a:t>licensed clinical psychologist</a:t>
            </a:r>
          </a:p>
          <a:p>
            <a:pPr marL="628650" lvl="1" indent="-171450">
              <a:buFont typeface="Arial" panose="020B0604020202020204" pitchFamily="34" charset="0"/>
              <a:buChar char="•"/>
            </a:pPr>
            <a:r>
              <a:rPr lang="en-US" i="0"/>
              <a:t>licensed professional counselor</a:t>
            </a:r>
          </a:p>
          <a:p>
            <a:pPr marL="628650" lvl="1" indent="-171450">
              <a:buFont typeface="Arial" panose="020B0604020202020204" pitchFamily="34" charset="0"/>
              <a:buChar char="•"/>
            </a:pPr>
            <a:r>
              <a:rPr lang="en-US" i="0"/>
              <a:t>licensed clinical social worker</a:t>
            </a:r>
          </a:p>
          <a:p>
            <a:pPr marL="628650" lvl="1" indent="-171450">
              <a:buFont typeface="Arial" panose="020B0604020202020204" pitchFamily="34" charset="0"/>
              <a:buChar char="•"/>
            </a:pPr>
            <a:r>
              <a:rPr lang="en-US" i="0"/>
              <a:t>licensed or certified substance abuse treatment practitioner</a:t>
            </a:r>
          </a:p>
          <a:p>
            <a:pPr marL="628650" lvl="1" indent="-171450">
              <a:buFont typeface="Arial" panose="020B0604020202020204" pitchFamily="34" charset="0"/>
              <a:buChar char="•"/>
            </a:pPr>
            <a:r>
              <a:rPr lang="en-US" i="0"/>
              <a:t>licensed psychiatric nurse practitioner</a:t>
            </a:r>
          </a:p>
          <a:p>
            <a:endParaRPr lang="en-US" i="0"/>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23</a:t>
            </a:fld>
            <a:endParaRPr lang="en-US"/>
          </a:p>
        </p:txBody>
      </p:sp>
    </p:spTree>
    <p:extLst>
      <p:ext uri="{BB962C8B-B14F-4D97-AF65-F5344CB8AC3E}">
        <p14:creationId xmlns:p14="http://schemas.microsoft.com/office/powerpoint/2010/main" val="1462932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a:t>Telephone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Access to the telephone may be limited only if the judgement of a licensed professional feels that communication with another person or persons will result in demonstrable harm to the individual or significantly affect his treatment.</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The issue should be discussed with the individual and the Advocate informed of the reasons for the restriction prior to implementation.  The reasons for the restriction should be documented in the treatment record. The restriction should be reviewed on a monthly basis by the treatment team.</a:t>
            </a:r>
            <a:endParaRPr lang="en-US">
              <a:cs typeface="Calibri"/>
            </a:endParaRPr>
          </a:p>
          <a:p>
            <a:endParaRPr lang="en-US"/>
          </a:p>
          <a:p>
            <a:endParaRPr lang="en-US"/>
          </a:p>
          <a:p>
            <a:r>
              <a:rPr lang="en-US" u="sng"/>
              <a:t>Visitor</a:t>
            </a:r>
            <a:endParaRPr lang="en-US" u="sng">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An individual’s access to visitors may be limited or supervised only when a licensed professional determines the visits will result in demonstrable harm to the individual or significantly affect the individual’s treatment or when the visitors are suspected of bringing/having brought contraband or if threatening harm to the individual.</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The issue should be discussed with the individual and the Advocate informed of the reasons for the restriction prior to implementation.  The reasons for the restriction should be 	documented in the treatment record. The restriction should be reviewed on a monthly basis by the treatment team.</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u="sng"/>
              <a:t>Mail</a:t>
            </a:r>
            <a:endParaRPr lang="en-US" u="sng">
              <a:cs typeface="Calibri"/>
            </a:endParaRPr>
          </a:p>
          <a:p>
            <a:pPr>
              <a:defRPr/>
            </a:pPr>
            <a:r>
              <a:rPr lang="en-US"/>
              <a:t>Access to mail may be limited only if the provider has reasonable cause to believe the mail contains illegal material or anything dangerous.  The facility may open the mail in the presence of the individual but not read it.</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it is the judgement of a licensed professional that communication with another person or persons will result in demonstrable harm to the individual’s mental health, the individual’s ability to communicate by mail may be limited.</a:t>
            </a: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endParaRPr lang="en-US">
              <a:cs typeface="Calibri"/>
            </a:endParaRPr>
          </a:p>
          <a:p>
            <a:pPr>
              <a:defRPr/>
            </a:pPr>
            <a:r>
              <a:rPr lang="en-US"/>
              <a:t>The issue should be discussed with the individual and the Advocate informed of the reasons for the restriction prior to implementation.  The reasons for the restriction should be documented in the treatment record. The restriction should be reviewed on a monthly basis by the treatment team.</a:t>
            </a:r>
            <a:endParaRPr lang="en-US">
              <a:cs typeface="Calibri"/>
            </a:endParaRPr>
          </a:p>
          <a:p>
            <a:endParaRPr lang="en-US"/>
          </a:p>
          <a:p>
            <a:r>
              <a:rPr lang="en-US" u="sng"/>
              <a:t>Religious</a:t>
            </a:r>
            <a:endParaRPr lang="en-US" u="sng">
              <a:cs typeface="Calibri"/>
            </a:endParaRPr>
          </a:p>
          <a:p>
            <a:r>
              <a:rPr lang="en-US"/>
              <a:t>Services or practices that present a danger of bodily injury or interfere with another individual’s religious beliefs may be limited.  The issue should be discussed with the individual and the Advocate informed of the reasons for the restriction prior to implementation.  The reasons for the restriction should be documented in the treatment record. </a:t>
            </a:r>
            <a:endParaRPr lang="en-US">
              <a:cs typeface="Calibri"/>
            </a:endParaRPr>
          </a:p>
          <a:p>
            <a:endParaRPr lang="en-US"/>
          </a:p>
          <a:p>
            <a:r>
              <a:rPr lang="en-US" u="sng"/>
              <a:t>Name</a:t>
            </a:r>
            <a:endParaRPr lang="en-US" u="sng">
              <a:cs typeface="Calibri"/>
            </a:endParaRPr>
          </a:p>
          <a:p>
            <a:r>
              <a:rPr lang="en-US" i="0" u="none"/>
              <a:t>The use of an individual’s preferred name may be limited when a licensed professional makes the determination that the use of the name will result in demonstrable harm or have a significant negative impact on the program itself or the individual’s treatment, progress and recovery. The issue should be discussed with the individual and the Advocate informed of the reasons for the restriction prior to implementation.</a:t>
            </a:r>
            <a:r>
              <a:rPr lang="en-US"/>
              <a:t> </a:t>
            </a:r>
            <a:r>
              <a:rPr lang="en-US" i="0" u="none"/>
              <a:t> The reasons for the restriction should be documented in the individual’s service record and reviewed by the team every month.</a:t>
            </a:r>
            <a:endParaRPr lang="en-US"/>
          </a:p>
          <a:p>
            <a:endParaRPr lang="en-US" i="0">
              <a:cs typeface="Calibri"/>
            </a:endParaRPr>
          </a:p>
          <a:p>
            <a:pPr marL="171450" indent="-171450">
              <a:buFont typeface="Arial,Sans-Serif"/>
              <a:buChar char="•"/>
            </a:pPr>
            <a:r>
              <a:rPr lang="en-US"/>
              <a:t>There may be restrictions on based on your facility policy.</a:t>
            </a:r>
          </a:p>
          <a:p>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24</a:t>
            </a:fld>
            <a:endParaRPr lang="en-US"/>
          </a:p>
        </p:txBody>
      </p:sp>
    </p:spTree>
    <p:extLst>
      <p:ext uri="{BB962C8B-B14F-4D97-AF65-F5344CB8AC3E}">
        <p14:creationId xmlns:p14="http://schemas.microsoft.com/office/powerpoint/2010/main" val="3714818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1E448-4082-A065-4C6A-6981B3339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060425-6EB1-7B59-C7D2-5A7E3797F72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0CB3F70-664B-77B9-C632-4E0420C05195}"/>
              </a:ext>
            </a:extLst>
          </p:cNvPr>
          <p:cNvSpPr>
            <a:spLocks noGrp="1"/>
          </p:cNvSpPr>
          <p:nvPr>
            <p:ph type="body" idx="1"/>
          </p:nvPr>
        </p:nvSpPr>
        <p:spPr/>
        <p:txBody>
          <a:bodyPr/>
          <a:lstStyle/>
          <a:p>
            <a:r>
              <a:rPr lang="en-US"/>
              <a:t>When a restriction is put into place, it means that the provider has cause to believe that allowing a specific right would cause</a:t>
            </a:r>
          </a:p>
          <a:p>
            <a:pPr marL="628650" lvl="1" indent="-171450">
              <a:buFont typeface="Arial,Sans-Serif"/>
              <a:buChar char="•"/>
            </a:pPr>
            <a:r>
              <a:rPr lang="en-US" dirty="0"/>
              <a:t>injury to the individual or others</a:t>
            </a:r>
            <a:endParaRPr lang="en-US" dirty="0">
              <a:cs typeface="Calibri"/>
            </a:endParaRPr>
          </a:p>
          <a:p>
            <a:pPr marL="628650" lvl="1" indent="-171450">
              <a:buFont typeface="Arial,Sans-Serif"/>
              <a:buChar char="•"/>
            </a:pPr>
            <a:r>
              <a:rPr lang="en-US" dirty="0"/>
              <a:t>a serious infringement on the rights of others</a:t>
            </a:r>
            <a:endParaRPr lang="en-US" dirty="0">
              <a:cs typeface="Calibri"/>
            </a:endParaRPr>
          </a:p>
          <a:p>
            <a:pPr marL="628650" lvl="1" indent="-171450">
              <a:buFont typeface="Arial,Sans-Serif"/>
              <a:buChar char="•"/>
            </a:pPr>
            <a:r>
              <a:rPr lang="en-US" dirty="0"/>
              <a:t>an unsafe and disorderly environment</a:t>
            </a:r>
            <a:endParaRPr lang="en-US" dirty="0">
              <a:cs typeface="Calibri"/>
            </a:endParaRPr>
          </a:p>
          <a:p>
            <a:pPr marL="628650" lvl="1" indent="-171450">
              <a:buFont typeface="Arial,Sans-Serif"/>
              <a:buChar char="•"/>
            </a:pPr>
            <a:r>
              <a:rPr lang="en-US" dirty="0"/>
              <a:t>and there is no less restrictive way to protect against these occurrences</a:t>
            </a:r>
            <a:endParaRPr lang="en-US" dirty="0">
              <a:cs typeface="Calibri"/>
            </a:endParaRPr>
          </a:p>
          <a:p>
            <a:endParaRPr lang="en-US" u="sng" dirty="0">
              <a:cs typeface="Calibri"/>
            </a:endParaRPr>
          </a:p>
        </p:txBody>
      </p:sp>
      <p:sp>
        <p:nvSpPr>
          <p:cNvPr id="4" name="Slide Number Placeholder 3">
            <a:extLst>
              <a:ext uri="{FF2B5EF4-FFF2-40B4-BE49-F238E27FC236}">
                <a16:creationId xmlns:a16="http://schemas.microsoft.com/office/drawing/2014/main" id="{4D8AFB51-8D32-D425-603A-41685C21387A}"/>
              </a:ext>
            </a:extLst>
          </p:cNvPr>
          <p:cNvSpPr>
            <a:spLocks noGrp="1"/>
          </p:cNvSpPr>
          <p:nvPr>
            <p:ph type="sldNum" sz="quarter" idx="10"/>
          </p:nvPr>
        </p:nvSpPr>
        <p:spPr/>
        <p:txBody>
          <a:bodyPr/>
          <a:lstStyle/>
          <a:p>
            <a:fld id="{6CCD9A0E-479A-4F94-9AB4-C6A867ACEA67}" type="slidenum">
              <a:rPr lang="en-US" smtClean="0"/>
              <a:t>25</a:t>
            </a:fld>
            <a:endParaRPr lang="en-US"/>
          </a:p>
        </p:txBody>
      </p:sp>
    </p:spTree>
    <p:extLst>
      <p:ext uri="{BB962C8B-B14F-4D97-AF65-F5344CB8AC3E}">
        <p14:creationId xmlns:p14="http://schemas.microsoft.com/office/powerpoint/2010/main" val="11673289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solidFill>
                  <a:srgbClr val="0070C0"/>
                </a:solidFill>
              </a:rPr>
              <a:t>The instructor should ask students to provide things that a provider should consider when using seclusion, restraints and/or time out.  Considerations are listed below.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solidFill>
                <a:srgbClr val="0070C0"/>
              </a:solidFill>
            </a:endParaRPr>
          </a:p>
          <a:p>
            <a:r>
              <a:rPr lang="en-US"/>
              <a:t>What are the individual’s preferred interventions?</a:t>
            </a:r>
          </a:p>
          <a:p>
            <a:r>
              <a:rPr lang="en-US"/>
              <a:t>Facilities should meet with the individual or their AR at admission to discuss and document in their service record their preferred interventions in the event their behavior or symptoms become a danger to themselves or others and under what circumstances, if any, the intervention may include seclusion, restraint, or time out.  This allows for other ways to help the individual to avoid being placed in seclusion, restraints or time out.</a:t>
            </a:r>
          </a:p>
          <a:p>
            <a:endParaRPr lang="en-US"/>
          </a:p>
          <a:p>
            <a:r>
              <a:rPr lang="en-US"/>
              <a:t>What, if any, are the contraindications?</a:t>
            </a:r>
          </a:p>
          <a:p>
            <a:r>
              <a:rPr lang="en-US"/>
              <a:t>Facilities should document in the service record all known contraindications to the use of seclusion, any form of restraint and time out that includes medical contraindications and a history of trauma.  The service record needs to be flagged and the information should be communicated to staff.  Some examples of contraindications are a history of trauma, respiratory issues, cognitive impairment.</a:t>
            </a:r>
          </a:p>
          <a:p>
            <a:endParaRPr lang="en-US"/>
          </a:p>
          <a:p>
            <a:r>
              <a:rPr lang="en-US"/>
              <a:t>Have other less restrictive interventions been considered or tried? </a:t>
            </a:r>
          </a:p>
          <a:p>
            <a:r>
              <a:rPr lang="en-US"/>
              <a:t>This is going back to the individual’s preferred interventions.  Seclusion, restraint and time out should be a last resort. Examples of interventions:  quieter place to deescalate, quiet room/oasis room, taking a walk, listening to music, weighted blanket, etc. </a:t>
            </a:r>
          </a:p>
          <a:p>
            <a:endParaRPr lang="en-US"/>
          </a:p>
          <a:p>
            <a:r>
              <a:rPr lang="en-US"/>
              <a:t>Why place someone in seclusion, restraint and time out?</a:t>
            </a:r>
          </a:p>
          <a:p>
            <a:r>
              <a:rPr lang="en-US"/>
              <a:t>Seclusion, restraints and time out is utilized for behavioral reasons.  They can only be used when there is an emergency, other interventions are not possible or will not work and staff have to act immediately to keep everyone safe.  Imminent risk or immediate and impending threat of causing substantial physical injury to self or others or harm is occurring are reasons to use these interventions.  They can’t be used just because staff think there may be a possibility that someone may get hurt.</a:t>
            </a:r>
          </a:p>
          <a:p>
            <a:endParaRPr lang="en-US"/>
          </a:p>
          <a:p>
            <a:r>
              <a:rPr lang="en-US"/>
              <a:t>Time out may not be utilized for more than 30 minutes per episode.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What happens while someone is in seclusion, or restraint?</a:t>
            </a:r>
          </a:p>
          <a:p>
            <a:r>
              <a:rPr lang="en-US"/>
              <a:t>Even though someone is in seclusion or restraints they have a right to:</a:t>
            </a:r>
          </a:p>
          <a:p>
            <a:pPr marL="171450" indent="-171450">
              <a:buFont typeface="Arial" panose="020B0604020202020204" pitchFamily="34" charset="0"/>
              <a:buChar char="•"/>
            </a:pPr>
            <a:r>
              <a:rPr lang="en-US"/>
              <a:t>Motion and exercise</a:t>
            </a:r>
          </a:p>
          <a:p>
            <a:pPr marL="171450" indent="-171450">
              <a:buFont typeface="Arial" panose="020B0604020202020204" pitchFamily="34" charset="0"/>
              <a:buChar char="•"/>
            </a:pPr>
            <a:r>
              <a:rPr lang="en-US"/>
              <a:t>Eat and drink at normal mealtimes</a:t>
            </a:r>
          </a:p>
          <a:p>
            <a:pPr marL="171450" indent="-171450">
              <a:buFont typeface="Arial" panose="020B0604020202020204" pitchFamily="34" charset="0"/>
              <a:buChar char="•"/>
            </a:pPr>
            <a:r>
              <a:rPr lang="en-US"/>
              <a:t>Use the restroom</a:t>
            </a:r>
          </a:p>
          <a:p>
            <a:pPr marL="171450" indent="-171450">
              <a:buFont typeface="Arial" panose="020B0604020202020204" pitchFamily="34" charset="0"/>
              <a:buChar char="•"/>
            </a:pPr>
            <a:r>
              <a:rPr lang="en-US"/>
              <a:t>Bathe as needed</a:t>
            </a:r>
          </a:p>
          <a:p>
            <a:pPr marL="171450" indent="-171450">
              <a:buFont typeface="Arial" panose="020B0604020202020204" pitchFamily="34" charset="0"/>
              <a:buChar char="•"/>
            </a:pPr>
            <a:r>
              <a:rPr lang="en-US"/>
              <a:t>Trained, qualified staff must stay with the individual and monitor the medical and mental status condition continuously until they are released. This must be done through continuous face-to-face observation. No observations should be done using electronic surveillance devices. </a:t>
            </a:r>
          </a:p>
          <a:p>
            <a:pPr marL="171450" indent="-171450">
              <a:buFont typeface="Arial" panose="020B0604020202020204" pitchFamily="34" charset="0"/>
              <a:buChar char="•"/>
            </a:pPr>
            <a:r>
              <a:rPr lang="en-US"/>
              <a:t>The provider must review the situation and write a new order or release the individual after four hours for adults, two hours for children/adolescents (9-17) and one hour for children under age  nine.</a:t>
            </a:r>
          </a:p>
          <a:p>
            <a:pPr marL="171450" indent="-171450">
              <a:buFont typeface="Arial" panose="020B0604020202020204" pitchFamily="34" charset="0"/>
              <a:buChar char="•"/>
            </a:pPr>
            <a:r>
              <a:rPr lang="en-US"/>
              <a:t>The criteria for release should be explained throughout the intervention.  As soon as the criteria is met, the individual must be released immediately.</a:t>
            </a:r>
          </a:p>
          <a:p>
            <a:pPr marL="0" indent="0">
              <a:buFontTx/>
              <a:buNone/>
            </a:pPr>
            <a:endParaRPr lang="en-US"/>
          </a:p>
          <a:p>
            <a:pPr marL="0" indent="0">
              <a:buFontTx/>
              <a:buNone/>
            </a:pPr>
            <a:r>
              <a:rPr lang="en-US"/>
              <a:t>When someone is released, the facility should go over the intervention with the individual.  This is called a debriefing and is documented in the service record.</a:t>
            </a:r>
          </a:p>
          <a:p>
            <a:pPr marL="0" indent="0">
              <a:buFontTx/>
              <a:buNone/>
            </a:pPr>
            <a:endParaRPr lang="en-US"/>
          </a:p>
          <a:p>
            <a:pPr marL="0" indent="0">
              <a:buFontTx/>
              <a:buNone/>
            </a:pPr>
            <a:r>
              <a:rPr lang="en-US"/>
              <a:t>Seclusion or mechanical restraint for behavioral purposes in an emergency may be used only if a qualified professional involved in providing services to the individual has:</a:t>
            </a:r>
          </a:p>
          <a:p>
            <a:pPr marL="171450" indent="-171450">
              <a:buFont typeface="Arial" panose="020B0604020202020204" pitchFamily="34" charset="0"/>
              <a:buChar char="•"/>
            </a:pPr>
            <a:r>
              <a:rPr lang="en-US"/>
              <a:t>Conducted a face-to-face assessment within one hour and documented that alternatives to the proposed use of seclusion/mechanical restraint have not been successful in changing the behavior or were not attempted, taking into account the individual’s medical and mental condition, behavior, preferences, nursing and medication needs, and ability to function independently</a:t>
            </a:r>
          </a:p>
          <a:p>
            <a:pPr marL="171450" indent="-171450">
              <a:buFont typeface="Arial" panose="020B0604020202020204" pitchFamily="34" charset="0"/>
              <a:buChar char="•"/>
            </a:pPr>
            <a:r>
              <a:rPr lang="en-US"/>
              <a:t>Determined that the proposed seclusion or mechanical restraint is necessary</a:t>
            </a:r>
          </a:p>
          <a:p>
            <a:pPr marL="171450" indent="-171450">
              <a:buFont typeface="Arial" panose="020B0604020202020204" pitchFamily="34" charset="0"/>
              <a:buChar char="•"/>
            </a:pPr>
            <a:r>
              <a:rPr lang="en-US"/>
              <a:t>Documented in the service record the specific reason for the seclusion/mechanical restraint</a:t>
            </a:r>
          </a:p>
          <a:p>
            <a:pPr marL="171450" indent="-171450">
              <a:buFont typeface="Arial" panose="020B0604020202020204" pitchFamily="34" charset="0"/>
              <a:buChar char="•"/>
            </a:pPr>
            <a:r>
              <a:rPr lang="en-US"/>
              <a:t>Documented in the service record the behavioral criteria for release</a:t>
            </a:r>
          </a:p>
          <a:p>
            <a:pPr marL="171450" indent="-171450">
              <a:buFont typeface="Arial" panose="020B0604020202020204" pitchFamily="34" charset="0"/>
              <a:buChar char="•"/>
            </a:pPr>
            <a:r>
              <a:rPr lang="en-US"/>
              <a:t>Explain to the individual, in a way they can understand, the reason for using the intervention, the criteria for its removal and the individual’s right to fair review of whether the intervention was permissible</a:t>
            </a:r>
          </a:p>
          <a:p>
            <a:endParaRPr lang="en-US"/>
          </a:p>
          <a:p>
            <a:r>
              <a:rPr lang="en-US"/>
              <a:t>Staff training</a:t>
            </a:r>
          </a:p>
          <a:p>
            <a:r>
              <a:rPr lang="en-US"/>
              <a:t>Only staff who have been trained in the DBHDS patient management system should initiate, monitor, and discontinue the use of these interventions.  Only specific licensed staff may authorize the release of an individual. </a:t>
            </a:r>
          </a:p>
          <a:p>
            <a:endParaRPr lang="en-US"/>
          </a:p>
          <a:p>
            <a:r>
              <a:rPr lang="en-US"/>
              <a:t>Facility policies and procedures</a:t>
            </a:r>
          </a:p>
          <a:p>
            <a:r>
              <a:rPr lang="en-US"/>
              <a:t>Each facility has their own policies and procedures for seclusion, restraint and time out based on DBHDS policies and procedures.  All of these interventions must be documented in the service record including the intervention used, the rationale for implementation, what staff were involved, start and end time/date, and criteria for release, other interventions tried and any outcomes from the intervention. </a:t>
            </a:r>
          </a:p>
          <a:p>
            <a:endParaRPr lang="en-US"/>
          </a:p>
          <a:p>
            <a:pPr marL="0" indent="0">
              <a:buNone/>
            </a:pPr>
            <a:endParaRPr lang="en-US"/>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26</a:t>
            </a:fld>
            <a:endParaRPr lang="en-US"/>
          </a:p>
        </p:txBody>
      </p:sp>
    </p:spTree>
    <p:extLst>
      <p:ext uri="{BB962C8B-B14F-4D97-AF65-F5344CB8AC3E}">
        <p14:creationId xmlns:p14="http://schemas.microsoft.com/office/powerpoint/2010/main" val="29630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interventions can never be used:</a:t>
            </a:r>
          </a:p>
          <a:p>
            <a:pPr marL="628650" lvl="1" indent="-171450">
              <a:buFont typeface="Arial" panose="020B0604020202020204" pitchFamily="34" charset="0"/>
              <a:buChar char="•"/>
            </a:pPr>
            <a:r>
              <a:rPr lang="en-US"/>
              <a:t>as a punishment</a:t>
            </a:r>
          </a:p>
          <a:p>
            <a:pPr marL="628650" lvl="1" indent="-171450">
              <a:buFont typeface="Arial" panose="020B0604020202020204" pitchFamily="34" charset="0"/>
              <a:buChar char="•"/>
            </a:pPr>
            <a:r>
              <a:rPr lang="en-US"/>
              <a:t>as retaliation</a:t>
            </a:r>
          </a:p>
          <a:p>
            <a:pPr marL="628650" lvl="1" indent="-171450">
              <a:buFont typeface="Arial" panose="020B0604020202020204" pitchFamily="34" charset="0"/>
              <a:buChar char="•"/>
            </a:pPr>
            <a:r>
              <a:rPr lang="en-US"/>
              <a:t>for the convenience of staff</a:t>
            </a:r>
          </a:p>
          <a:p>
            <a:pPr marL="628650" lvl="1" indent="-171450">
              <a:buFont typeface="Arial" panose="020B0604020202020204" pitchFamily="34" charset="0"/>
              <a:buChar char="•"/>
            </a:pPr>
            <a:r>
              <a:rPr lang="en-US"/>
              <a:t>just because someone has pending criminal charges</a:t>
            </a:r>
          </a:p>
          <a:p>
            <a:pPr marL="628650" lvl="1" indent="-171450">
              <a:buFont typeface="Arial" panose="020B0604020202020204" pitchFamily="34" charset="0"/>
              <a:buChar char="•"/>
            </a:pPr>
            <a:r>
              <a:rPr lang="en-US"/>
              <a:t>for any behavioral, medical or protective purpose unless other less restrictive techniques have been considered and documented that these other restrictive techniques did not work or would not succeed in reducing or eliminating behaviors that are self-injurious or dangerous to other people or that no less restrictive measure was possible in the event of a sudden emergency</a:t>
            </a:r>
          </a:p>
          <a:p>
            <a:pPr marL="0" indent="0">
              <a:buFont typeface="Arial" panose="020B0604020202020204" pitchFamily="34" charset="0"/>
              <a:buNone/>
            </a:pPr>
            <a:endParaRPr lang="en-US"/>
          </a:p>
          <a:p>
            <a:pPr marL="0" indent="0">
              <a:buFont typeface="Arial" panose="020B0604020202020204" pitchFamily="34" charset="0"/>
              <a:buNone/>
            </a:pPr>
            <a:r>
              <a:rPr lang="en-US"/>
              <a:t>Facilities can’t write standing orders saying that staff can use these interventions at any time for behavioral reasons.</a:t>
            </a:r>
          </a:p>
          <a:p>
            <a:pPr marL="0" indent="0">
              <a:buFont typeface="Arial" panose="020B0604020202020204" pitchFamily="34" charset="0"/>
              <a:buNone/>
            </a:pPr>
            <a:endParaRPr lang="en-US"/>
          </a:p>
          <a:p>
            <a:pPr marL="0" indent="0">
              <a:buFont typeface="Arial" panose="020B0604020202020204" pitchFamily="34" charset="0"/>
              <a:buNone/>
            </a:pPr>
            <a:r>
              <a:rPr lang="en-US"/>
              <a:t>These may never be used without lesser restrictive options having been considered and documented.</a:t>
            </a:r>
          </a:p>
          <a:p>
            <a:pPr marL="0" indent="0">
              <a:buFont typeface="Arial" panose="020B0604020202020204" pitchFamily="34" charset="0"/>
              <a:buNone/>
            </a:pPr>
            <a:endParaRPr lang="en-US"/>
          </a:p>
          <a:p>
            <a:pPr marL="0" indent="0">
              <a:buFont typeface="Arial" panose="020B0604020202020204" pitchFamily="34" charset="0"/>
              <a:buNone/>
            </a:pPr>
            <a:r>
              <a:rPr lang="en-US"/>
              <a:t>Facilities may use restraint or time out in a behavioral treatment plan to address behaviors that present an immediate danger to the individual or others but only after a qualified professional has conducted a detailed and systemic assessment of the behavior and the situations in which the behavior occurs.</a:t>
            </a:r>
          </a:p>
          <a:p>
            <a:pPr marL="0" indent="0">
              <a:buFont typeface="Arial" panose="020B0604020202020204" pitchFamily="34" charset="0"/>
              <a:buNone/>
            </a:pPr>
            <a:endParaRPr lang="en-US"/>
          </a:p>
          <a:p>
            <a:pPr marL="0" indent="0">
              <a:buFont typeface="Arial" panose="020B0604020202020204" pitchFamily="34" charset="0"/>
              <a:buNone/>
            </a:pPr>
            <a:r>
              <a:rPr lang="en-US"/>
              <a:t>No one is ever restrained in a prone position (face down).  This can interfere with the ability to breath and cause an immediate medical emergency.</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27</a:t>
            </a:fld>
            <a:endParaRPr lang="en-US"/>
          </a:p>
        </p:txBody>
      </p:sp>
    </p:spTree>
    <p:extLst>
      <p:ext uri="{BB962C8B-B14F-4D97-AF65-F5344CB8AC3E}">
        <p14:creationId xmlns:p14="http://schemas.microsoft.com/office/powerpoint/2010/main" val="32636833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a:t>Any individual has a right to complain that the provider has violated any of the rights assured under the Human Rights Regulations. A complaint can be about anything.  Sometimes a complaint can result in an investigation of abuse or neglect.  We will talk more about that in a few slides.</a:t>
            </a:r>
          </a:p>
          <a:p>
            <a:endParaRPr lang="en-US"/>
          </a:p>
          <a:p>
            <a:r>
              <a:rPr lang="en-US"/>
              <a:t>An individual must have a timely and fair review of the complaint.</a:t>
            </a:r>
            <a:endParaRPr lang="en-US">
              <a:cs typeface="Calibri"/>
            </a:endParaRPr>
          </a:p>
          <a:p>
            <a:endParaRPr lang="en-US">
              <a:cs typeface="Calibri"/>
            </a:endParaRPr>
          </a:p>
          <a:p>
            <a:r>
              <a:rPr lang="en-US">
                <a:cs typeface="Calibri"/>
              </a:rPr>
              <a:t>Trainers:  you should review your facility human rights complaints policy during this portion of the training.</a:t>
            </a:r>
            <a:endParaRPr lang="en-US"/>
          </a:p>
          <a:p>
            <a:endParaRPr lang="en-US"/>
          </a:p>
          <a:p>
            <a:r>
              <a:rPr lang="en-US"/>
              <a:t>An individual can have anyone file a complaint on their behalf.</a:t>
            </a:r>
            <a:endParaRPr lang="en-US">
              <a:cs typeface="Calibri"/>
            </a:endParaRPr>
          </a:p>
          <a:p>
            <a:endParaRPr lang="en-US"/>
          </a:p>
          <a:p>
            <a:r>
              <a:rPr lang="en-US"/>
              <a:t>An individual can utilize other complaint procedures that they wish.</a:t>
            </a:r>
            <a:endParaRPr lang="en-US">
              <a:cs typeface="Calibri"/>
            </a:endParaRPr>
          </a:p>
          <a:p>
            <a:endParaRPr lang="en-US"/>
          </a:p>
          <a:p>
            <a:r>
              <a:rPr lang="en-US"/>
              <a:t>They have the right to make a complaint under any other applicable law </a:t>
            </a:r>
            <a:r>
              <a:rPr lang="en-US" sz="1200">
                <a:latin typeface="Segoe UI"/>
                <a:cs typeface="Segoe UI"/>
              </a:rPr>
              <a:t>including to the protection and advocacy agencies (</a:t>
            </a:r>
            <a:r>
              <a:rPr lang="en-US" sz="1200" err="1">
                <a:latin typeface="Segoe UI"/>
                <a:cs typeface="Segoe UI"/>
              </a:rPr>
              <a:t>dLCV</a:t>
            </a:r>
            <a:r>
              <a:rPr lang="en-US" sz="1200">
                <a:latin typeface="Segoe UI"/>
                <a:cs typeface="Segoe UI"/>
              </a:rPr>
              <a:t>) and OSIG.</a:t>
            </a:r>
            <a:endParaRPr lang="en-US">
              <a:latin typeface="Segoe UI"/>
              <a:cs typeface="Segoe UI"/>
            </a:endParaRPr>
          </a:p>
          <a:p>
            <a:endParaRPr lang="en-US"/>
          </a:p>
          <a:p>
            <a:r>
              <a:rPr lang="en-US"/>
              <a:t>**Discuss how complaints can be filed at your facility if you have a specific person or department that they go through.  For example, if your facility has a dedicated complaint phone line, a Patient Relations Department, etc. that complaints should go through, explain how these work.</a:t>
            </a:r>
            <a:endParaRPr lang="en-US">
              <a:cs typeface="Calibri"/>
            </a:endParaRP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28</a:t>
            </a:fld>
            <a:endParaRPr lang="en-US"/>
          </a:p>
        </p:txBody>
      </p:sp>
    </p:spTree>
    <p:extLst>
      <p:ext uri="{BB962C8B-B14F-4D97-AF65-F5344CB8AC3E}">
        <p14:creationId xmlns:p14="http://schemas.microsoft.com/office/powerpoint/2010/main" val="3310611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The individual should be contacted by the Director or their designee regarding the complaint within 24 hours.</a:t>
            </a:r>
          </a:p>
          <a:p>
            <a:pPr marL="0" indent="0">
              <a:buNone/>
            </a:pPr>
            <a:endParaRPr lang="en-US"/>
          </a:p>
          <a:p>
            <a:pPr marL="0" indent="0">
              <a:buNone/>
            </a:pPr>
            <a:r>
              <a:rPr lang="en-US"/>
              <a:t>The individual may want to have assistance from the Human Rights Advocate regarding the complaint.  If requested by the individual, the facility needs to help the individual in contacting the Advocate.  The facility should assist the individual in understanding the complaint process, the facility’s complaint resolution policies and procedures and the confidentiality of involved information.</a:t>
            </a:r>
          </a:p>
          <a:p>
            <a:pPr marL="0" indent="0">
              <a:buNone/>
            </a:pPr>
            <a:endParaRPr lang="en-US"/>
          </a:p>
          <a:p>
            <a:pPr marL="0" indent="0">
              <a:buNone/>
            </a:pPr>
            <a:r>
              <a:rPr lang="en-US"/>
              <a:t>Filing a complaint should not result in retaliation, punishment, or harm to the individual.  Additionally, we can’t prevent an individual from making a complaint or deny them access in receiving assistance in making a complaint.  </a:t>
            </a:r>
          </a:p>
          <a:p>
            <a:pPr marL="0" indent="0">
              <a:buNone/>
            </a:pPr>
            <a:endParaRPr lang="en-US"/>
          </a:p>
          <a:p>
            <a:pPr marL="0" indent="0">
              <a:buFont typeface="Arial" panose="020B0604020202020204" pitchFamily="34" charset="0"/>
              <a:buNone/>
            </a:pPr>
            <a:r>
              <a:rPr lang="en-US"/>
              <a:t>There should be an impartial investigation into, or resolution of, the complaint as soon as possible but no later than the next business day. We need to ensure that every attempt is made to resolve the complaint as quickly as possible by anyone hearing the complaint. Many complaints can be solved this way. Taking the time to resolve a simple complaint quickly provides excellent customer service and quality care.   **Facilities can provide some examples of complaints that can be solved at the earliest level.</a:t>
            </a:r>
          </a:p>
          <a:p>
            <a:pPr marL="0" indent="0">
              <a:buNone/>
            </a:pPr>
            <a:endParaRPr lang="en-US"/>
          </a:p>
          <a:p>
            <a:pPr marL="0" indent="0">
              <a:buNone/>
            </a:pPr>
            <a:r>
              <a:rPr lang="en-US"/>
              <a:t>Communications to the individual should be in the manner, format and language most easily understood by the individual.</a:t>
            </a:r>
          </a:p>
          <a:p>
            <a:pPr marL="0" indent="0">
              <a:buNone/>
            </a:pPr>
            <a:endParaRPr lang="en-US"/>
          </a:p>
          <a:p>
            <a:pPr marL="0" indent="0">
              <a:buNone/>
            </a:pPr>
            <a:r>
              <a:rPr lang="en-US"/>
              <a:t>The individual has the right to appeal the Director’s decision and action plan to the LHRC.  The process for appealing the decision should be provided in writing.</a:t>
            </a:r>
          </a:p>
          <a:p>
            <a:pPr marL="0" indent="0">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When an individual does not accept the resolution that the facility has offered, they can appeal to the Local Human Rights Committee (LHRC). The individual and the facility have access to a second and final level of appeal through the State Human Rights Committee should either be dissatisfied with the outcome at the local level. </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29</a:t>
            </a:fld>
            <a:endParaRPr lang="en-US"/>
          </a:p>
        </p:txBody>
      </p:sp>
    </p:spTree>
    <p:extLst>
      <p:ext uri="{BB962C8B-B14F-4D97-AF65-F5344CB8AC3E}">
        <p14:creationId xmlns:p14="http://schemas.microsoft.com/office/powerpoint/2010/main" val="1413045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A primary objective of</a:t>
            </a:r>
            <a:r>
              <a:rPr lang="en-US" altLang="en-US" baseline="0"/>
              <a:t> facility operations is to provide a safe and secure environment for the individuals served.  </a:t>
            </a:r>
            <a:r>
              <a:rPr lang="en-US"/>
              <a:t>Anytime there is abuse and/or neglect, human rights have been violated.  </a:t>
            </a:r>
          </a:p>
          <a:p>
            <a:r>
              <a:rPr lang="en-US" altLang="en-US" baseline="0"/>
              <a:t>DI 201 establishes the policy, procedures, and responsibilities relative to the reporting and subsequent investigation of abuse and neglect allegations.  DI 201, as aligned with the HRRs, requires all allegations of abuse and neglect to be investigated. At the same time, the facility is responsible to ensure protection of the alleged victim from any harm or retaliation in response to the allegation. Through understanding the facts of the investigation, the facility is also responsible for mitigating future similar occurrences. </a:t>
            </a:r>
          </a:p>
          <a:p>
            <a:pPr marL="0" indent="0">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To effectively perform your duties</a:t>
            </a:r>
            <a:r>
              <a:rPr lang="en-US" altLang="en-US" baseline="0"/>
              <a:t> and responsibilities, it is imperative to have an understanding of what constitutes abuse and neglect.  </a:t>
            </a:r>
            <a:r>
              <a:rPr lang="en-US" baseline="0"/>
              <a:t>This DI applies to the entire workforce </a:t>
            </a:r>
            <a:r>
              <a:rPr lang="en-US" altLang="en-US"/>
              <a:t>which</a:t>
            </a:r>
            <a:r>
              <a:rPr lang="en-US" altLang="en-US" baseline="0"/>
              <a:t> includes all persons with some responsibility and function at the facility, i.e., </a:t>
            </a:r>
            <a:r>
              <a:rPr lang="en-US" altLang="en-US"/>
              <a:t>classified employees, wage employees, contract employees (including locum tenens), temporary employees, volunteers, student interns, and consultants.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break down abuse and neglect to explain what each of them are and what happens if there is an accusation.</a:t>
            </a:r>
            <a:endParaRPr lang="en-US" altLang="en-US"/>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30</a:t>
            </a:fld>
            <a:endParaRPr lang="en-US"/>
          </a:p>
        </p:txBody>
      </p:sp>
    </p:spTree>
    <p:extLst>
      <p:ext uri="{BB962C8B-B14F-4D97-AF65-F5344CB8AC3E}">
        <p14:creationId xmlns:p14="http://schemas.microsoft.com/office/powerpoint/2010/main" val="424715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Virginia Administrative Code contains the Human Rights Regulations for the Commonwealth of Virginia and can be accessed on the website displayed on this slide.</a:t>
            </a:r>
          </a:p>
          <a:p>
            <a:pPr marL="0" lvl="0" indent="0">
              <a:buNone/>
            </a:pPr>
            <a:endParaRPr lang="en-US" altLang="en-US" baseline="0"/>
          </a:p>
          <a:p>
            <a:r>
              <a:rPr lang="en-US" altLang="en-US" baseline="0"/>
              <a:t>The regulations are accessible to anyone through the Legislative Information System (LIS). You will always find the most updated regulations through the LIS.</a:t>
            </a:r>
            <a:r>
              <a:rPr lang="en-US" altLang="en-US"/>
              <a:t> </a:t>
            </a:r>
            <a:r>
              <a:rPr lang="en-US" altLang="en-US" baseline="0"/>
              <a:t> All individuals receiving services should have a copy of the regulations available to them.</a:t>
            </a:r>
            <a:r>
              <a:rPr lang="en-US" altLang="en-US"/>
              <a:t>  The facility advocate can also provide a copy of the regulations.  They can also be accessed through the Human Rights Office page on the DBHDS website. </a:t>
            </a:r>
            <a:endParaRPr lang="en-US" altLang="en-US">
              <a:cs typeface="Calibri" panose="020F0502020204030204"/>
            </a:endParaRPr>
          </a:p>
          <a:p>
            <a:pPr marL="0" lvl="0" indent="0">
              <a:buNone/>
            </a:pPr>
            <a:endParaRPr lang="en-US" altLang="en-US" baseline="0">
              <a:ea typeface="Calibri"/>
              <a:cs typeface="Calibri"/>
            </a:endParaRP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4</a:t>
            </a:fld>
            <a:endParaRPr lang="en-US"/>
          </a:p>
        </p:txBody>
      </p:sp>
    </p:spTree>
    <p:extLst>
      <p:ext uri="{BB962C8B-B14F-4D97-AF65-F5344CB8AC3E}">
        <p14:creationId xmlns:p14="http://schemas.microsoft.com/office/powerpoint/2010/main" val="2185338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altLang="en-US" baseline="0"/>
              <a:t>Employees are mandated reporters.</a:t>
            </a:r>
            <a:r>
              <a:rPr lang="en-US" altLang="en-US"/>
              <a:t> </a:t>
            </a:r>
            <a:r>
              <a:rPr lang="en-US" altLang="en-US" baseline="0"/>
              <a:t> In other words, because you work with vulnerable adults or children, you are required by law to report any suspicions and allegations of abuse and neglect to the Facility Director </a:t>
            </a:r>
            <a:r>
              <a:rPr lang="en-US" altLang="en-US" u="sng" baseline="0"/>
              <a:t>immediately</a:t>
            </a:r>
            <a:r>
              <a:rPr lang="en-US" altLang="en-US" baseline="0"/>
              <a:t> or if the Facility Director is not available, to their designee.</a:t>
            </a:r>
            <a:r>
              <a:rPr lang="en-US" altLang="en-US"/>
              <a:t> </a:t>
            </a:r>
            <a:r>
              <a:rPr lang="en-US" altLang="en-US" baseline="0"/>
              <a:t> Additionally, the DI iterates that persons may notify the OSIG, OHR, or </a:t>
            </a:r>
            <a:r>
              <a:rPr lang="en-US" altLang="en-US" baseline="0" err="1"/>
              <a:t>dLCV</a:t>
            </a:r>
            <a:r>
              <a:rPr lang="en-US" altLang="en-US" baseline="0"/>
              <a:t>.</a:t>
            </a:r>
            <a:r>
              <a:rPr lang="en-US" altLang="en-US"/>
              <a:t> </a:t>
            </a:r>
            <a:r>
              <a:rPr lang="en-US" altLang="en-US" baseline="0"/>
              <a:t> Also, as mandated reporters, contacting Child Protective Services or Adult Protective Services is also appropriate. Notification to these other offices shall occur when required by law.</a:t>
            </a:r>
            <a:r>
              <a:rPr lang="en-US" altLang="en-US"/>
              <a:t> </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31</a:t>
            </a:fld>
            <a:endParaRPr lang="en-US"/>
          </a:p>
        </p:txBody>
      </p:sp>
    </p:spTree>
    <p:extLst>
      <p:ext uri="{BB962C8B-B14F-4D97-AF65-F5344CB8AC3E}">
        <p14:creationId xmlns:p14="http://schemas.microsoft.com/office/powerpoint/2010/main" val="2138308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a:t>The definition of abuse is complex in that two parts must be satisfied in order for abuse to have occurred. In considering whether abuse occurred:</a:t>
            </a:r>
          </a:p>
          <a:p>
            <a:endParaRPr lang="en-US" altLang="en-US" baseline="0"/>
          </a:p>
          <a:p>
            <a:pPr marL="228600" indent="-228600">
              <a:buFont typeface="+mj-lt"/>
              <a:buAutoNum type="arabicPeriod"/>
            </a:pPr>
            <a:r>
              <a:rPr lang="en-US" altLang="en-US" baseline="0"/>
              <a:t>First, it has to be determined whether the act, or failure to act by the employee was done </a:t>
            </a:r>
            <a:r>
              <a:rPr lang="en-US" altLang="en-US" i="1" baseline="0"/>
              <a:t>knowingly</a:t>
            </a:r>
            <a:r>
              <a:rPr lang="en-US" altLang="en-US" baseline="0"/>
              <a:t>, </a:t>
            </a:r>
            <a:r>
              <a:rPr lang="en-US" altLang="en-US" i="1" baseline="0"/>
              <a:t>recklessly</a:t>
            </a:r>
            <a:r>
              <a:rPr lang="en-US" altLang="en-US" baseline="0"/>
              <a:t>, or </a:t>
            </a:r>
            <a:r>
              <a:rPr lang="en-US" altLang="en-US" i="1" baseline="0"/>
              <a:t>intentionally</a:t>
            </a:r>
            <a:r>
              <a:rPr lang="en-US" altLang="en-US" baseline="0"/>
              <a:t>:</a:t>
            </a:r>
            <a:endParaRPr lang="en-US" altLang="en-US" baseline="0">
              <a:ea typeface="Calibri"/>
              <a:cs typeface="Calibri"/>
            </a:endParaRPr>
          </a:p>
          <a:p>
            <a:pPr marL="685800" lvl="1" indent="-228600">
              <a:buFont typeface="Arial" panose="020B0604020202020204" pitchFamily="34" charset="0"/>
              <a:buChar char="•"/>
            </a:pPr>
            <a:r>
              <a:rPr lang="en-US" altLang="en-US" baseline="0"/>
              <a:t>knowingly, meaning with a sense of consciousness or awareness;</a:t>
            </a:r>
            <a:r>
              <a:rPr lang="en-US" altLang="en-US"/>
              <a:t> </a:t>
            </a:r>
          </a:p>
          <a:p>
            <a:pPr marL="685800" lvl="1" indent="-228600">
              <a:buFont typeface="Arial" panose="020B0604020202020204" pitchFamily="34" charset="0"/>
              <a:buChar char="•"/>
            </a:pPr>
            <a:r>
              <a:rPr lang="en-US" altLang="en-US" baseline="0"/>
              <a:t>recklessly, meaning with a sense of carelessness, inattention, or deviation from policy and procedure; or,</a:t>
            </a:r>
            <a:r>
              <a:rPr lang="en-US" altLang="en-US"/>
              <a:t> </a:t>
            </a:r>
            <a:endParaRPr lang="en-US" altLang="en-US" baseline="0">
              <a:ea typeface="Calibri"/>
              <a:cs typeface="Calibri"/>
            </a:endParaRPr>
          </a:p>
          <a:p>
            <a:pPr marL="685800" lvl="1" indent="-228600">
              <a:buFont typeface="Arial" panose="020B0604020202020204" pitchFamily="34" charset="0"/>
              <a:buChar char="•"/>
            </a:pPr>
            <a:r>
              <a:rPr lang="en-US" altLang="en-US" baseline="0"/>
              <a:t>intentionally, meaning done deliberately or willfully.</a:t>
            </a:r>
            <a:r>
              <a:rPr lang="en-US" altLang="en-US"/>
              <a:t> </a:t>
            </a:r>
            <a:endParaRPr lang="en-US" altLang="en-US" baseline="0">
              <a:ea typeface="Calibri"/>
              <a:cs typeface="Calibri"/>
            </a:endParaRPr>
          </a:p>
          <a:p>
            <a:pPr marL="685800" lvl="1" indent="-228600">
              <a:buFont typeface="+mj-lt"/>
              <a:buAutoNum type="arabicPeriod"/>
            </a:pPr>
            <a:endParaRPr lang="en-US" altLang="en-US" baseline="0"/>
          </a:p>
          <a:p>
            <a:pPr marL="228600" indent="-228600">
              <a:buFont typeface="+mj-lt"/>
              <a:buAutoNum type="arabicPeriod"/>
            </a:pPr>
            <a:r>
              <a:rPr lang="en-US" altLang="en-US" baseline="0"/>
              <a:t>Secondly, the act, or failure to act by an employee, must have either caused, or might have caused physical or psychological harm, injury, or death.</a:t>
            </a:r>
            <a:r>
              <a:rPr lang="en-US" altLang="en-US"/>
              <a:t> </a:t>
            </a:r>
            <a:endParaRPr lang="en-US" altLang="en-US" baseline="0">
              <a:ea typeface="Calibri"/>
              <a:cs typeface="Calibri"/>
            </a:endParaRPr>
          </a:p>
          <a:p>
            <a:pPr marL="228600" lvl="0" indent="-228600">
              <a:buFont typeface="+mj-lt"/>
              <a:buAutoNum type="arabicPeriod"/>
            </a:pPr>
            <a:endParaRPr lang="en-US" altLang="en-US" baseline="0"/>
          </a:p>
          <a:p>
            <a:pPr>
              <a:defRPr/>
            </a:pPr>
            <a:r>
              <a:rPr lang="en-US" sz="1200" b="0" u="none" baseline="0"/>
              <a:t>Another way to look at abuse is to separate</a:t>
            </a:r>
            <a:r>
              <a:rPr lang="en-US"/>
              <a:t> them</a:t>
            </a:r>
            <a:r>
              <a:rPr lang="en-US" sz="1200" b="0" u="none" baseline="0"/>
              <a:t> into five categories – physical, sexual, verbal, exploitation and excessive force (seclusion/restraint).</a:t>
            </a:r>
            <a:endParaRPr lang="en-US" sz="1200" b="0" u="none" baseline="0">
              <a:ea typeface="Calibri"/>
              <a:cs typeface="Calibri"/>
            </a:endParaRPr>
          </a:p>
          <a:p>
            <a:pPr marL="0" indent="0">
              <a:buNone/>
            </a:pPr>
            <a:endParaRPr lang="en-US"/>
          </a:p>
          <a:p>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32</a:t>
            </a:fld>
            <a:endParaRPr lang="en-US"/>
          </a:p>
        </p:txBody>
      </p:sp>
    </p:spTree>
    <p:extLst>
      <p:ext uri="{BB962C8B-B14F-4D97-AF65-F5344CB8AC3E}">
        <p14:creationId xmlns:p14="http://schemas.microsoft.com/office/powerpoint/2010/main" val="39517798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29CAF-816E-F003-47E3-AFA1C5682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925B02-C5D8-91B4-7260-4D997F5BF8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13FB5D-36E9-5C98-F145-CB89AE1135FA}"/>
              </a:ext>
            </a:extLst>
          </p:cNvPr>
          <p:cNvSpPr>
            <a:spLocks noGrp="1"/>
          </p:cNvSpPr>
          <p:nvPr>
            <p:ph type="body" idx="1"/>
          </p:nvPr>
        </p:nvSpPr>
        <p:spPr/>
        <p:txBody>
          <a:bodyPr/>
          <a:lstStyle/>
          <a:p>
            <a:r>
              <a:rPr lang="en-US"/>
              <a:t>Exploitation is a type of abuse. Examples include</a:t>
            </a:r>
          </a:p>
          <a:p>
            <a:pPr marL="628650" lvl="1" indent="-171450">
              <a:buFont typeface="Arial" panose="020B0604020202020204" pitchFamily="34" charset="0"/>
              <a:buChar char="•"/>
              <a:defRPr/>
            </a:pPr>
            <a:r>
              <a:rPr lang="en-US"/>
              <a:t>using an individual’s belongings without permission</a:t>
            </a:r>
            <a:endParaRPr lang="en-US">
              <a:ea typeface="Calibri"/>
              <a:cs typeface="Calibri"/>
            </a:endParaRPr>
          </a:p>
          <a:p>
            <a:pPr marL="628650" lvl="1" indent="-171450">
              <a:buFont typeface="Arial" panose="020B0604020202020204" pitchFamily="34" charset="0"/>
              <a:buChar char="•"/>
              <a:defRPr/>
            </a:pPr>
            <a:r>
              <a:rPr lang="en-US"/>
              <a:t>withholding an individual’s belongings to ensure compliance with a request</a:t>
            </a:r>
            <a:endParaRPr lang="en-US">
              <a:ea typeface="Calibri"/>
              <a:cs typeface="Calibri"/>
            </a:endParaRPr>
          </a:p>
          <a:p>
            <a:pPr marL="628650" lvl="1" indent="-171450">
              <a:buFont typeface="Arial" panose="020B0604020202020204" pitchFamily="34" charset="0"/>
              <a:buChar char="•"/>
              <a:defRPr/>
            </a:pPr>
            <a:r>
              <a:rPr lang="en-US"/>
              <a:t>encouraging an individual to make a purchase with their money for something the provider/staff wants</a:t>
            </a:r>
            <a:endParaRPr lang="en-US">
              <a:ea typeface="Calibri"/>
              <a:cs typeface="Calibri"/>
            </a:endParaRPr>
          </a:p>
          <a:p>
            <a:pPr marL="628650" lvl="1" indent="-171450">
              <a:buFont typeface="Arial" panose="020B0604020202020204" pitchFamily="34" charset="0"/>
              <a:buChar char="•"/>
              <a:defRPr/>
            </a:pPr>
            <a:r>
              <a:rPr lang="en-US"/>
              <a:t>accepting inappropriate gifts – DBHDS has a policy on this</a:t>
            </a:r>
            <a:endParaRPr lang="en-US">
              <a:ea typeface="Calibri"/>
              <a:cs typeface="Calibri"/>
            </a:endParaRPr>
          </a:p>
          <a:p>
            <a:pPr marL="628650" lvl="1" indent="-171450">
              <a:buFont typeface="Arial" panose="020B0604020202020204" pitchFamily="34" charset="0"/>
              <a:buChar char="•"/>
              <a:defRPr/>
            </a:pPr>
            <a:r>
              <a:rPr lang="en-US"/>
              <a:t>stealing money or possessions</a:t>
            </a:r>
            <a:endParaRPr lang="en-US">
              <a:ea typeface="Calibri"/>
              <a:cs typeface="Calibri"/>
            </a:endParaRPr>
          </a:p>
          <a:p>
            <a:pPr marL="628650" lvl="1" indent="-171450">
              <a:buFont typeface="Arial" panose="020B0604020202020204" pitchFamily="34" charset="0"/>
              <a:buChar char="•"/>
              <a:defRPr/>
            </a:pPr>
            <a:r>
              <a:rPr lang="en-US"/>
              <a:t>stealing an individual’s medications</a:t>
            </a:r>
            <a:endParaRPr lang="en-US">
              <a:ea typeface="Calibri"/>
              <a:cs typeface="Calibri"/>
            </a:endParaRPr>
          </a:p>
          <a:p>
            <a:pPr marL="628650" lvl="1" indent="-171450">
              <a:buFont typeface="Arial" panose="020B0604020202020204" pitchFamily="34" charset="0"/>
              <a:buChar char="•"/>
              <a:defRPr/>
            </a:pPr>
            <a:r>
              <a:rPr lang="en-US"/>
              <a:t>offering an individual additional medication in exchange for sexual favors (this would also be considered sexual abuse)</a:t>
            </a:r>
            <a:endParaRPr lang="en-US">
              <a:ea typeface="Calibri"/>
              <a:cs typeface="Calibri"/>
            </a:endParaRPr>
          </a:p>
          <a:p>
            <a:pPr marL="628650" lvl="1" indent="-171450">
              <a:buFont typeface="Arial" panose="020B0604020202020204" pitchFamily="34" charset="0"/>
              <a:buChar char="•"/>
              <a:defRPr/>
            </a:pPr>
            <a:r>
              <a:rPr lang="en-US"/>
              <a:t>financial</a:t>
            </a:r>
            <a:r>
              <a:rPr lang="en-US" baseline="0"/>
              <a:t> misconducts include:</a:t>
            </a:r>
            <a:endParaRPr lang="en-US" baseline="0">
              <a:ea typeface="Calibri"/>
              <a:cs typeface="Calibri"/>
            </a:endParaRPr>
          </a:p>
          <a:p>
            <a:pPr marL="1085850" lvl="2" indent="-171450">
              <a:buFont typeface="Arial" panose="020B0604020202020204" pitchFamily="34" charset="0"/>
              <a:buChar char="•"/>
              <a:defRPr/>
            </a:pPr>
            <a:r>
              <a:rPr lang="en-US" baseline="0"/>
              <a:t>using an individual’s EBT card or other funds to make personal purchases</a:t>
            </a:r>
            <a:endParaRPr lang="en-US" baseline="0">
              <a:ea typeface="Calibri"/>
              <a:cs typeface="Calibri"/>
            </a:endParaRPr>
          </a:p>
          <a:p>
            <a:pPr marL="1085850" lvl="2" indent="-171450">
              <a:buFont typeface="Arial" panose="020B0604020202020204" pitchFamily="34" charset="0"/>
              <a:buChar char="•"/>
              <a:defRPr/>
            </a:pPr>
            <a:r>
              <a:rPr lang="en-US" baseline="0"/>
              <a:t>situations where individual funds were irreconcilable following an outing or purchase</a:t>
            </a:r>
            <a:r>
              <a:rPr lang="en-US"/>
              <a:t> </a:t>
            </a:r>
            <a:endParaRPr lang="en-US" baseline="0">
              <a:ea typeface="Calibri"/>
              <a:cs typeface="Calibri"/>
            </a:endParaRPr>
          </a:p>
          <a:p>
            <a:pPr marL="1085850" lvl="2" indent="-171450">
              <a:buFont typeface="Arial" panose="020B0604020202020204" pitchFamily="34" charset="0"/>
              <a:buChar char="•"/>
              <a:defRPr/>
            </a:pPr>
            <a:r>
              <a:rPr lang="en-US" baseline="0"/>
              <a:t>theft (e.g., stealing an individual’s inheritance or non-allocated social security funds)</a:t>
            </a:r>
            <a:endParaRPr lang="en-US" baseline="0">
              <a:ea typeface="Calibri"/>
              <a:cs typeface="Calibri"/>
            </a:endParaRPr>
          </a:p>
          <a:p>
            <a:pPr marL="1085850" lvl="2" indent="-171450">
              <a:buFont typeface="Arial" panose="020B0604020202020204" pitchFamily="34" charset="0"/>
              <a:buChar char="•"/>
              <a:defRPr/>
            </a:pPr>
            <a:r>
              <a:rPr lang="en-US" baseline="0"/>
              <a:t>staff opening and/or using credit cards in an individual’s name</a:t>
            </a:r>
            <a:endParaRPr lang="en-US">
              <a:ea typeface="Calibri"/>
              <a:cs typeface="Calibri"/>
            </a:endParaRPr>
          </a:p>
          <a:p>
            <a:endParaRPr lang="en-US"/>
          </a:p>
        </p:txBody>
      </p:sp>
      <p:sp>
        <p:nvSpPr>
          <p:cNvPr id="4" name="Slide Number Placeholder 3">
            <a:extLst>
              <a:ext uri="{FF2B5EF4-FFF2-40B4-BE49-F238E27FC236}">
                <a16:creationId xmlns:a16="http://schemas.microsoft.com/office/drawing/2014/main" id="{92BBBD1E-A3A3-54EB-C5FB-02ACCB25D450}"/>
              </a:ext>
            </a:extLst>
          </p:cNvPr>
          <p:cNvSpPr>
            <a:spLocks noGrp="1"/>
          </p:cNvSpPr>
          <p:nvPr>
            <p:ph type="sldNum" sz="quarter" idx="5"/>
          </p:nvPr>
        </p:nvSpPr>
        <p:spPr/>
        <p:txBody>
          <a:bodyPr/>
          <a:lstStyle/>
          <a:p>
            <a:fld id="{378326A0-C136-4C78-A654-F32D49D03460}" type="slidenum">
              <a:rPr lang="en-US" smtClean="0"/>
              <a:t>33</a:t>
            </a:fld>
            <a:endParaRPr lang="en-US"/>
          </a:p>
        </p:txBody>
      </p:sp>
    </p:spTree>
    <p:extLst>
      <p:ext uri="{BB962C8B-B14F-4D97-AF65-F5344CB8AC3E}">
        <p14:creationId xmlns:p14="http://schemas.microsoft.com/office/powerpoint/2010/main" val="2526375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a:t>What is important to understand about neglect, is that it is a failure to abide by policy and procedure, the treatment or behavioral plan, or a denial of an individual’s basic right to dignity that places the individual at risk of being unhealthy or unsafe.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aseline="0"/>
              <a:t>Whether neglect occurred may seem somewhat of a sticky situation, however, it is rather simple. Did staff do what was supposed to be done in the manner it should have been done? What do the internal policies and procedures mandate?</a:t>
            </a:r>
          </a:p>
          <a:p>
            <a:pPr marL="0" indent="0">
              <a:buNone/>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Option:  ask for specific examples about what these may look or sound like. Responses may include:</a:t>
            </a:r>
          </a:p>
          <a:p>
            <a:pPr marL="0" indent="0">
              <a:buNone/>
            </a:pPr>
            <a:endParaRPr lang="en-US"/>
          </a:p>
          <a:p>
            <a:pPr marL="628650" lvl="1" indent="-171450">
              <a:buFont typeface="Arial" panose="020B0604020202020204" pitchFamily="34" charset="0"/>
              <a:buChar char="•"/>
            </a:pPr>
            <a:r>
              <a:rPr lang="en-US"/>
              <a:t>leaving an assigned individual for any period of time who is on a one-to-one observation</a:t>
            </a:r>
          </a:p>
          <a:p>
            <a:pPr marL="628650" lvl="1" indent="-171450">
              <a:buFont typeface="Arial" panose="020B0604020202020204" pitchFamily="34" charset="0"/>
              <a:buChar char="•"/>
            </a:pPr>
            <a:r>
              <a:rPr lang="en-US"/>
              <a:t>sleeping for any period of time when assigned to an individual on a one-to-one observation</a:t>
            </a:r>
          </a:p>
          <a:p>
            <a:pPr marL="628650" lvl="1" indent="-171450">
              <a:buFont typeface="Arial" panose="020B0604020202020204" pitchFamily="34" charset="0"/>
              <a:buChar char="•"/>
            </a:pPr>
            <a:r>
              <a:rPr lang="en-US"/>
              <a:t>letting an individual remain unwashed</a:t>
            </a:r>
          </a:p>
          <a:p>
            <a:pPr marL="628650" lvl="1" indent="-171450">
              <a:buFont typeface="Arial" panose="020B0604020202020204" pitchFamily="34" charset="0"/>
              <a:buChar char="•"/>
            </a:pPr>
            <a:r>
              <a:rPr lang="en-US"/>
              <a:t>not addressing pain that an individual has or knowingly leaving them in pain</a:t>
            </a:r>
          </a:p>
          <a:p>
            <a:pPr marL="628650" lvl="1" indent="-171450">
              <a:buFont typeface="Arial" panose="020B0604020202020204" pitchFamily="34" charset="0"/>
              <a:buChar char="•"/>
            </a:pPr>
            <a:r>
              <a:rPr lang="en-US"/>
              <a:t>allowing malnourishment of an individual</a:t>
            </a:r>
          </a:p>
          <a:p>
            <a:pPr marL="628650" lvl="1" indent="-171450">
              <a:buFont typeface="Arial" panose="020B0604020202020204" pitchFamily="34" charset="0"/>
              <a:buChar char="•"/>
            </a:pPr>
            <a:r>
              <a:rPr lang="en-US"/>
              <a:t>failure of staff to achieve objective standards of care</a:t>
            </a:r>
          </a:p>
          <a:p>
            <a:pPr marL="628650" lvl="1" indent="-171450">
              <a:buFont typeface="Arial" panose="020B0604020202020204" pitchFamily="34" charset="0"/>
              <a:buChar char="•"/>
            </a:pPr>
            <a:r>
              <a:rPr lang="en-US"/>
              <a:t>failure to provide appropriate clothing</a:t>
            </a:r>
          </a:p>
          <a:p>
            <a:pPr marL="628650" lvl="1" indent="-171450">
              <a:buFont typeface="Arial" panose="020B0604020202020204" pitchFamily="34" charset="0"/>
              <a:buChar char="•"/>
            </a:pPr>
            <a:r>
              <a:rPr lang="en-US"/>
              <a:t>failure to provide emotional support</a:t>
            </a:r>
          </a:p>
          <a:p>
            <a:pPr marL="628650" lvl="1" indent="-171450">
              <a:buFont typeface="Arial" panose="020B0604020202020204" pitchFamily="34" charset="0"/>
              <a:buChar char="•"/>
            </a:pPr>
            <a:r>
              <a:rPr lang="en-US"/>
              <a:t>observing neglect and not reporting it </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34</a:t>
            </a:fld>
            <a:endParaRPr lang="en-US"/>
          </a:p>
        </p:txBody>
      </p:sp>
    </p:spTree>
    <p:extLst>
      <p:ext uri="{BB962C8B-B14F-4D97-AF65-F5344CB8AC3E}">
        <p14:creationId xmlns:p14="http://schemas.microsoft.com/office/powerpoint/2010/main" val="4197757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defRPr/>
            </a:pPr>
            <a:r>
              <a:rPr lang="en-US" sz="1200" dirty="0"/>
              <a:t>When an allegation of abuse, neglect, or exploitation is made, the Facility Director will take immediate steps to protect the safety and welfare of the individuals we serve, take any action necessary to prevent future occurrences of abuse and neglect </a:t>
            </a:r>
            <a:r>
              <a:rPr lang="en-US" sz="1200" b="1" dirty="0"/>
              <a:t>and</a:t>
            </a:r>
            <a:r>
              <a:rPr lang="en-US" sz="1200" dirty="0"/>
              <a:t> initiate an investigation.</a:t>
            </a:r>
            <a:r>
              <a:rPr lang="en-US" dirty="0"/>
              <a:t> </a:t>
            </a:r>
            <a:endParaRPr lang="en-US"/>
          </a:p>
          <a:p>
            <a:pPr marL="0" marR="0" lvl="0" indent="0" algn="l" defTabSz="914400">
              <a:lnSpc>
                <a:spcPct val="100000"/>
              </a:lnSpc>
              <a:spcBef>
                <a:spcPts val="0"/>
              </a:spcBef>
              <a:spcAft>
                <a:spcPts val="0"/>
              </a:spcAft>
              <a:buClrTx/>
              <a:buSzTx/>
              <a:buFontTx/>
              <a:buNone/>
              <a:tabLst/>
              <a:defRPr/>
            </a:pPr>
            <a:endParaRPr lang="en-US" sz="1200" dirty="0">
              <a:cs typeface="Calibri"/>
            </a:endParaRPr>
          </a:p>
          <a:p>
            <a:r>
              <a:rPr lang="en-US" dirty="0">
                <a:cs typeface="Calibri"/>
              </a:rPr>
              <a:t>An allegation of abuse or neglect may not result in termination.  The DI201 process would need to be followed.</a:t>
            </a:r>
          </a:p>
          <a:p>
            <a:endParaRPr lang="en-US">
              <a:cs typeface="Calibri" panose="020F0502020204030204"/>
            </a:endParaRPr>
          </a:p>
        </p:txBody>
      </p:sp>
      <p:sp>
        <p:nvSpPr>
          <p:cNvPr id="4" name="Slide Number Placeholder 3"/>
          <p:cNvSpPr>
            <a:spLocks noGrp="1"/>
          </p:cNvSpPr>
          <p:nvPr>
            <p:ph type="sldNum" sz="quarter" idx="10"/>
          </p:nvPr>
        </p:nvSpPr>
        <p:spPr/>
        <p:txBody>
          <a:bodyPr/>
          <a:lstStyle/>
          <a:p>
            <a:fld id="{6CCD9A0E-479A-4F94-9AB4-C6A867ACEA67}" type="slidenum">
              <a:rPr lang="en-US" smtClean="0"/>
              <a:t>35</a:t>
            </a:fld>
            <a:endParaRPr lang="en-US"/>
          </a:p>
        </p:txBody>
      </p:sp>
    </p:spTree>
    <p:extLst>
      <p:ext uri="{BB962C8B-B14F-4D97-AF65-F5344CB8AC3E}">
        <p14:creationId xmlns:p14="http://schemas.microsoft.com/office/powerpoint/2010/main" val="1579081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It is important to report anything you think is abuse and neglect, immediately to steps can be put into place to stop it from further happening.  Even if you aren’t sure, report it immediately and let the process happen to determine if it is any of these.  </a:t>
            </a:r>
          </a:p>
          <a:p>
            <a:pPr marL="0" indent="0">
              <a:buNone/>
            </a:pPr>
            <a:endParaRPr lang="en-US"/>
          </a:p>
          <a:p>
            <a:pPr marL="0" lvl="2"/>
            <a:r>
              <a:rPr lang="en-US" altLang="en-US"/>
              <a:t>The Facility Director must be made aware of ALL suspicions and allegations of abuse and neglect immediately. </a:t>
            </a:r>
            <a:endParaRPr lang="en-US" altLang="en-US" baseline="0"/>
          </a:p>
          <a:p>
            <a:pPr marL="0" lvl="2"/>
            <a:endParaRPr lang="en-US" altLang="en-US" baseline="0"/>
          </a:p>
          <a:p>
            <a:pPr marL="0" indent="0">
              <a:buNone/>
            </a:pPr>
            <a:r>
              <a:rPr lang="en-US"/>
              <a:t>Presenter:  this is a good time to talk about the specifics to the reporting process at your facility.  For example, who can the person report it to on the weekends or after business hours.</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36</a:t>
            </a:fld>
            <a:endParaRPr lang="en-US"/>
          </a:p>
        </p:txBody>
      </p:sp>
    </p:spTree>
    <p:extLst>
      <p:ext uri="{BB962C8B-B14F-4D97-AF65-F5344CB8AC3E}">
        <p14:creationId xmlns:p14="http://schemas.microsoft.com/office/powerpoint/2010/main" val="3105629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a:t>These are circumstances that should result in an allegation report by the person hearing or knowing the information.  </a:t>
            </a:r>
          </a:p>
          <a:p>
            <a:r>
              <a:rPr lang="en-US"/>
              <a:t>	</a:t>
            </a:r>
          </a:p>
        </p:txBody>
      </p:sp>
      <p:sp>
        <p:nvSpPr>
          <p:cNvPr id="4" name="Slide Number Placeholder 3"/>
          <p:cNvSpPr>
            <a:spLocks noGrp="1"/>
          </p:cNvSpPr>
          <p:nvPr>
            <p:ph type="sldNum" sz="quarter" idx="10"/>
          </p:nvPr>
        </p:nvSpPr>
        <p:spPr/>
        <p:txBody>
          <a:bodyPr/>
          <a:lstStyle/>
          <a:p>
            <a:fld id="{6CCD9A0E-479A-4F94-9AB4-C6A867ACEA67}" type="slidenum">
              <a:rPr lang="en-US" smtClean="0"/>
              <a:t>37</a:t>
            </a:fld>
            <a:endParaRPr lang="en-US"/>
          </a:p>
        </p:txBody>
      </p:sp>
    </p:spTree>
    <p:extLst>
      <p:ext uri="{BB962C8B-B14F-4D97-AF65-F5344CB8AC3E}">
        <p14:creationId xmlns:p14="http://schemas.microsoft.com/office/powerpoint/2010/main" val="577187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facility has specially trained investigators who have attended training conducted by the Office of Human Rights and who will conduct a thorough investigation of the allegation.  Until there is a founding of abuse and/or neglect, it is considered to be an allegation.  The investigator will conduct interviews that will be documented.  They interview anyone who may have any information about the events that occurred.  This includes anyone named in the original allegation and anyone named as having additional information or involvement as the investigation progresses.  </a:t>
            </a:r>
          </a:p>
          <a:p>
            <a:pPr marL="0" indent="0">
              <a:buNone/>
            </a:pPr>
            <a:endParaRPr lang="en-US"/>
          </a:p>
          <a:p>
            <a:r>
              <a:rPr lang="en-US"/>
              <a:t>Any and all involvement in an investigation is confidential.  If you are interviewed, you may not discuss anything with anyone else.  This could compromise the investigation.  Failure to keep the investigation confidential could result in disciplinary action.  Also, remember at this point it is an allegation so spreading information about someone isn’t fair to them.</a:t>
            </a:r>
          </a:p>
          <a:p>
            <a:pPr marL="0" indent="0">
              <a:buNone/>
            </a:pPr>
            <a:endParaRPr lang="en-US">
              <a:cs typeface="Calibri"/>
            </a:endParaRPr>
          </a:p>
          <a:p>
            <a:r>
              <a:rPr lang="en-US">
                <a:cs typeface="Calibri"/>
              </a:rPr>
              <a:t>Workforce members are not permitted to:</a:t>
            </a:r>
          </a:p>
          <a:p>
            <a:pPr marL="285750" indent="-285750">
              <a:buFont typeface="Arial"/>
              <a:buChar char="•"/>
            </a:pPr>
            <a:r>
              <a:rPr lang="en-US">
                <a:solidFill>
                  <a:srgbClr val="000000"/>
                </a:solidFill>
                <a:cs typeface="Calibri"/>
              </a:rPr>
              <a:t>Discuss any aspect of the investigation except with the investigator</a:t>
            </a:r>
          </a:p>
          <a:p>
            <a:pPr marL="285750" indent="-285750">
              <a:buFont typeface="Arial"/>
              <a:buChar char="•"/>
            </a:pPr>
            <a:r>
              <a:rPr lang="en-US">
                <a:solidFill>
                  <a:srgbClr val="000000"/>
                </a:solidFill>
                <a:cs typeface="Calibri"/>
              </a:rPr>
              <a:t>Share documents, statements or other evidence relevant to the investigation</a:t>
            </a:r>
            <a:endParaRPr lang="en-US" sz="1200">
              <a:solidFill>
                <a:srgbClr val="000000"/>
              </a:solidFill>
              <a:cs typeface="Calibri"/>
            </a:endParaRPr>
          </a:p>
          <a:p>
            <a:pPr marL="285750" indent="-285750">
              <a:buFont typeface="Arial"/>
              <a:buChar char="•"/>
            </a:pPr>
            <a:r>
              <a:rPr lang="en-US">
                <a:solidFill>
                  <a:srgbClr val="000000"/>
                </a:solidFill>
                <a:latin typeface="Calibri" panose="020F0502020204030204"/>
                <a:cs typeface="Calibri"/>
              </a:rPr>
              <a:t>Conduct their own investigation by taking photos, soliciting statements or in any way intervening in the activities of the assigned investigation</a:t>
            </a:r>
          </a:p>
          <a:p>
            <a:pPr marL="285750" indent="-285750">
              <a:buFont typeface="Arial"/>
              <a:buChar char="•"/>
            </a:pPr>
            <a:r>
              <a:rPr lang="en-US">
                <a:solidFill>
                  <a:srgbClr val="000000"/>
                </a:solidFill>
                <a:latin typeface="Calibri" panose="020F0502020204030204"/>
                <a:cs typeface="Calibri"/>
              </a:rPr>
              <a:t>Remove or destroy documents or evidence of any kind relevant to the case</a:t>
            </a:r>
          </a:p>
          <a:p>
            <a:pPr marL="285750" indent="-285750">
              <a:buFont typeface="Arial"/>
              <a:buChar char="•"/>
            </a:pPr>
            <a:r>
              <a:rPr lang="en-US">
                <a:solidFill>
                  <a:srgbClr val="000000"/>
                </a:solidFill>
                <a:latin typeface="Calibri" panose="020F0502020204030204"/>
                <a:cs typeface="Calibri"/>
              </a:rPr>
              <a:t>Misstate facts</a:t>
            </a:r>
          </a:p>
          <a:p>
            <a:endParaRPr lang="en-US">
              <a:solidFill>
                <a:srgbClr val="FFFFFF"/>
              </a:solidFill>
              <a:latin typeface="Arial" charset="0"/>
              <a:cs typeface="Arial" charset="0"/>
            </a:endParaRPr>
          </a:p>
          <a:p>
            <a:endParaRPr lang="en-US">
              <a:solidFill>
                <a:srgbClr val="000000"/>
              </a:solidFill>
              <a:latin typeface="Calibri" panose="020F0502020204030204"/>
              <a:cs typeface="Calibri" panose="020F0502020204030204"/>
            </a:endParaRPr>
          </a:p>
          <a:p>
            <a:endParaRPr lang="en-US" sz="1200">
              <a:solidFill>
                <a:srgbClr val="000000"/>
              </a:solidFill>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38</a:t>
            </a:fld>
            <a:endParaRPr lang="en-US"/>
          </a:p>
        </p:txBody>
      </p:sp>
    </p:spTree>
    <p:extLst>
      <p:ext uri="{BB962C8B-B14F-4D97-AF65-F5344CB8AC3E}">
        <p14:creationId xmlns:p14="http://schemas.microsoft.com/office/powerpoint/2010/main" val="28627269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39</a:t>
            </a:fld>
            <a:endParaRPr lang="en-US"/>
          </a:p>
        </p:txBody>
      </p:sp>
    </p:spTree>
    <p:extLst>
      <p:ext uri="{BB962C8B-B14F-4D97-AF65-F5344CB8AC3E}">
        <p14:creationId xmlns:p14="http://schemas.microsoft.com/office/powerpoint/2010/main" val="3923640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investigation must be concluded within 10 working days unless an extension is requested.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investigator will provide the Facility Director and Advocate with a written report that includes their findings and evidence.  The Facility Director will make the final decision about the outcome of the investigation.  The Office of Human Rights will be included in investigatory information and Central Office Human Resources may be involved in any disciplinary actions taken in addition to the Facility Human Resources Office.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Substantiated - </a:t>
            </a:r>
            <a:r>
              <a:rPr lang="en-US" sz="1200"/>
              <a:t>the preponderance of the evidence shows that it is </a:t>
            </a:r>
            <a:r>
              <a:rPr lang="en-US" sz="1200" b="0"/>
              <a:t>more</a:t>
            </a:r>
            <a:r>
              <a:rPr lang="en-US" sz="1200"/>
              <a:t> likely than not to have happened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Unsubstantiated - the preponderance of the evidence shows that it is not likely to have happened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Administrative findings which are not substantiated but with opportunities for improvement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Staff will be informed of the findings in writing.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When an individual disagrees with the facility’s finding, they can appeal to the Local Human Rights Committee (LHRC). The individual and the facility have access to a second and final level of appeal through the State Human Rights Committee should either be dissatisfied with the outcome at the local level. </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40</a:t>
            </a:fld>
            <a:endParaRPr lang="en-US"/>
          </a:p>
        </p:txBody>
      </p:sp>
    </p:spTree>
    <p:extLst>
      <p:ext uri="{BB962C8B-B14F-4D97-AF65-F5344CB8AC3E}">
        <p14:creationId xmlns:p14="http://schemas.microsoft.com/office/powerpoint/2010/main" val="4101133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The dLCV is the designated protection and advocacy organization in Virginia helping clients with disability-related problems like  abuse, neglect and discrimination. The </a:t>
            </a:r>
            <a:r>
              <a:rPr lang="en-US" sz="1200">
                <a:latin typeface="+mj-lt"/>
              </a:rPr>
              <a:t>dLCV may provide individuals with information, written materials or limited technical assistance that will assist them with being able to speak for themselves. The dLCV has specific strategic goals and focus areas to guide their work. Federal laws establish the eligibility criteria for their services and require the establishment of goals and focus areas.</a:t>
            </a: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5</a:t>
            </a:fld>
            <a:endParaRPr lang="en-US"/>
          </a:p>
        </p:txBody>
      </p:sp>
    </p:spTree>
    <p:extLst>
      <p:ext uri="{BB962C8B-B14F-4D97-AF65-F5344CB8AC3E}">
        <p14:creationId xmlns:p14="http://schemas.microsoft.com/office/powerpoint/2010/main" val="6140160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Let the class know who the Advocate is at your facility, where their office is, their email address and phone number. Talk about some of the reasons staff would contact the Advocate – be sure to include things other than making a report of abuse/neglect such as </a:t>
            </a:r>
          </a:p>
          <a:p>
            <a:pPr marL="0" indent="0">
              <a:buNone/>
            </a:pPr>
            <a:r>
              <a:rPr lang="en-US"/>
              <a:t>-to ask a question about what the HRR say about a particular subject or situation</a:t>
            </a:r>
          </a:p>
          <a:p>
            <a:pPr marL="0" indent="0">
              <a:buNone/>
            </a:pPr>
            <a:r>
              <a:rPr lang="en-US"/>
              <a:t>-to consult about a policy or process that impacts individuals’ human rights</a:t>
            </a:r>
          </a:p>
          <a:p>
            <a:pPr marL="0" indent="0">
              <a:buNone/>
            </a:pPr>
            <a:r>
              <a:rPr lang="en-US"/>
              <a:t>- to brainstorm alternatives to a restriction</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41</a:t>
            </a:fld>
            <a:endParaRPr lang="en-US"/>
          </a:p>
        </p:txBody>
      </p:sp>
    </p:spTree>
    <p:extLst>
      <p:ext uri="{BB962C8B-B14F-4D97-AF65-F5344CB8AC3E}">
        <p14:creationId xmlns:p14="http://schemas.microsoft.com/office/powerpoint/2010/main" val="3186142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these slides to supplement your knowledge and training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8326A0-C136-4C78-A654-F32D49D034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04946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US"/>
              <a:t>This is a short list of key terms and their abbreviations that you will hear in the human rights presentation.  There are many more acronyms used at this facility so be sure to ask if you hear one and you aren’t sure you know what it is. </a:t>
            </a:r>
          </a:p>
        </p:txBody>
      </p:sp>
      <p:sp>
        <p:nvSpPr>
          <p:cNvPr id="4" name="Slide Number Placeholder 3"/>
          <p:cNvSpPr>
            <a:spLocks noGrp="1"/>
          </p:cNvSpPr>
          <p:nvPr>
            <p:ph type="sldNum" sz="quarter" idx="10"/>
          </p:nvPr>
        </p:nvSpPr>
        <p:spPr/>
        <p:txBody>
          <a:bodyPr/>
          <a:lstStyle/>
          <a:p>
            <a:fld id="{6CCD9A0E-479A-4F94-9AB4-C6A867ACEA67}" type="slidenum">
              <a:rPr lang="en-US" smtClean="0"/>
              <a:t>44</a:t>
            </a:fld>
            <a:endParaRPr lang="en-US"/>
          </a:p>
        </p:txBody>
      </p:sp>
    </p:spTree>
    <p:extLst>
      <p:ext uri="{BB962C8B-B14F-4D97-AF65-F5344CB8AC3E}">
        <p14:creationId xmlns:p14="http://schemas.microsoft.com/office/powerpoint/2010/main" val="23773763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49</a:t>
            </a:fld>
            <a:endParaRPr lang="en-US"/>
          </a:p>
        </p:txBody>
      </p:sp>
    </p:spTree>
    <p:extLst>
      <p:ext uri="{BB962C8B-B14F-4D97-AF65-F5344CB8AC3E}">
        <p14:creationId xmlns:p14="http://schemas.microsoft.com/office/powerpoint/2010/main" val="2188435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50</a:t>
            </a:fld>
            <a:endParaRPr lang="en-US"/>
          </a:p>
        </p:txBody>
      </p:sp>
    </p:spTree>
    <p:extLst>
      <p:ext uri="{BB962C8B-B14F-4D97-AF65-F5344CB8AC3E}">
        <p14:creationId xmlns:p14="http://schemas.microsoft.com/office/powerpoint/2010/main" val="41416559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659">
              <a:defRPr/>
            </a:pPr>
            <a:r>
              <a:rPr lang="en-US" altLang="en-US" baseline="0"/>
              <a:t>The Office of Human Rights (OHR) is a division</a:t>
            </a:r>
            <a:r>
              <a:rPr lang="en-US" altLang="en-US"/>
              <a:t> </a:t>
            </a:r>
            <a:r>
              <a:rPr lang="en-US" altLang="en-US" baseline="0"/>
              <a:t>in DBHDS Central Office. </a:t>
            </a:r>
            <a:r>
              <a:rPr lang="en-US"/>
              <a:t>OHR has a statewide team of about 30 FT and 3 PT staff responsible for ensuring the rights of individuals receiving services from providers that are licensed, funded or operated by DBHDS. Advocate also fulfill other code mandated responsibilities that we will talk about later. You can see here that the Office of Human Rights is divided into two operation centers: one for state operated facilities and the other for licensed and funded providers of service in the community.  </a:t>
            </a:r>
          </a:p>
          <a:p>
            <a:pPr defTabSz="927659">
              <a:defRPr/>
            </a:pPr>
            <a:endParaRPr lang="en-US"/>
          </a:p>
          <a:p>
            <a:pPr defTabSz="927659">
              <a:defRPr/>
            </a:pPr>
            <a:r>
              <a:rPr lang="en-US"/>
              <a:t>Advocates in the community and facility are responsible for:  </a:t>
            </a:r>
            <a:endParaRPr lang="en-US">
              <a:ea typeface="Calibri"/>
              <a:cs typeface="Calibri"/>
            </a:endParaRPr>
          </a:p>
          <a:p>
            <a:pPr marL="171450" indent="-171450" defTabSz="927659">
              <a:buFont typeface="Arial" panose="020B0604020202020204" pitchFamily="34" charset="0"/>
              <a:buChar char="•"/>
              <a:defRPr/>
            </a:pPr>
            <a:r>
              <a:rPr lang="en-US"/>
              <a:t>representing individuals making a human rights complaint, </a:t>
            </a:r>
            <a:endParaRPr lang="en-US" baseline="0">
              <a:ea typeface="Calibri"/>
              <a:cs typeface="Calibri"/>
            </a:endParaRPr>
          </a:p>
          <a:p>
            <a:pPr marL="171450" indent="-171450" defTabSz="927659">
              <a:buFont typeface="Arial" panose="020B0604020202020204" pitchFamily="34" charset="0"/>
              <a:buChar char="•"/>
              <a:defRPr/>
            </a:pPr>
            <a:r>
              <a:rPr lang="en-US" baseline="0"/>
              <a:t>trying to prevent or correct alleged rights violations</a:t>
            </a:r>
            <a:r>
              <a:rPr lang="en-US"/>
              <a:t> </a:t>
            </a:r>
            <a:endParaRPr lang="en-US" baseline="0">
              <a:ea typeface="Calibri"/>
              <a:cs typeface="Calibri"/>
            </a:endParaRPr>
          </a:p>
          <a:p>
            <a:pPr marL="171450" indent="-171450" defTabSz="927659">
              <a:buFont typeface="Arial" panose="020B0604020202020204" pitchFamily="34" charset="0"/>
              <a:buChar char="•"/>
              <a:defRPr/>
            </a:pPr>
            <a:r>
              <a:rPr lang="en-US" baseline="0"/>
              <a:t>providing training to individuals, family members and providers on the HRR and</a:t>
            </a:r>
            <a:r>
              <a:rPr lang="en-US"/>
              <a:t> </a:t>
            </a:r>
            <a:endParaRPr lang="en-US" baseline="0">
              <a:ea typeface="Calibri"/>
              <a:cs typeface="Calibri"/>
            </a:endParaRPr>
          </a:p>
          <a:p>
            <a:pPr marL="171450" indent="-171450" defTabSz="927659">
              <a:buFont typeface="Arial" panose="020B0604020202020204" pitchFamily="34" charset="0"/>
              <a:buChar char="•"/>
              <a:defRPr/>
            </a:pPr>
            <a:r>
              <a:rPr lang="en-US" baseline="0"/>
              <a:t>examining all conditions or practices that may interfere with the free exercise of an individual’s assured rights.</a:t>
            </a:r>
            <a:endParaRPr lang="en-US" baseline="0">
              <a:ea typeface="Calibri"/>
              <a:cs typeface="Calibri"/>
            </a:endParaRP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52</a:t>
            </a:fld>
            <a:endParaRPr lang="en-US"/>
          </a:p>
        </p:txBody>
      </p:sp>
    </p:spTree>
    <p:extLst>
      <p:ext uri="{BB962C8B-B14F-4D97-AF65-F5344CB8AC3E}">
        <p14:creationId xmlns:p14="http://schemas.microsoft.com/office/powerpoint/2010/main" val="40984306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659">
              <a:defRPr/>
            </a:pPr>
            <a:endParaRPr lang="en-US" dirty="0">
              <a:cs typeface="Calibri"/>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53</a:t>
            </a:fld>
            <a:endParaRPr lang="en-US"/>
          </a:p>
        </p:txBody>
      </p:sp>
    </p:spTree>
    <p:extLst>
      <p:ext uri="{BB962C8B-B14F-4D97-AF65-F5344CB8AC3E}">
        <p14:creationId xmlns:p14="http://schemas.microsoft.com/office/powerpoint/2010/main" val="30478899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CB042-27F7-1A70-6EB0-33E8993B2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3AD724-654B-F335-5E91-FDD738399A4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E56FFD1-1DE2-5F05-EF6C-426EAF8B6A96}"/>
              </a:ext>
            </a:extLst>
          </p:cNvPr>
          <p:cNvSpPr>
            <a:spLocks noGrp="1"/>
          </p:cNvSpPr>
          <p:nvPr>
            <p:ph type="body" idx="1"/>
          </p:nvPr>
        </p:nvSpPr>
        <p:spPr/>
        <p:txBody>
          <a:bodyPr/>
          <a:lstStyle/>
          <a:p>
            <a:r>
              <a:rPr lang="en-US"/>
              <a:t>If there is a behavioral treatment plan put into place for the use of restrictions or time out, the plan must include the items on this slide.</a:t>
            </a:r>
          </a:p>
          <a:p>
            <a:endParaRPr lang="en-US"/>
          </a:p>
          <a:p>
            <a:r>
              <a:rPr lang="en-US"/>
              <a:t>If the behavioral treatment plan involves the use of restraint or time out, there are additional review requirements:</a:t>
            </a:r>
          </a:p>
          <a:p>
            <a:pPr marL="685800" lvl="1" indent="-228600">
              <a:buAutoNum type="arabicPeriod"/>
            </a:pPr>
            <a:r>
              <a:rPr lang="en-US"/>
              <a:t>Intermediate care facilities for ID individuals (SEVTC) require specially constituted committee approval prior to implementation</a:t>
            </a:r>
          </a:p>
          <a:p>
            <a:pPr marL="685800" lvl="1" indent="-228600">
              <a:buAutoNum type="arabicPeriod" startAt="2"/>
            </a:pPr>
            <a:r>
              <a:rPr lang="en-US"/>
              <a:t>All other facilities must submit the plan and independent review committee approval to the LHRC prior to implementation</a:t>
            </a:r>
          </a:p>
          <a:p>
            <a:pPr marL="685800" lvl="1" indent="-228600">
              <a:buAutoNum type="arabicPeriod" startAt="3"/>
            </a:pPr>
            <a:r>
              <a:rPr lang="en-US"/>
              <a:t>Plans must be reviewed quarterly by the independent review committee and LHRC or specially constituted committee</a:t>
            </a:r>
          </a:p>
          <a:p>
            <a:pPr marL="457200" lvl="1" indent="0">
              <a:buNone/>
            </a:pPr>
            <a:r>
              <a:rPr lang="en-US"/>
              <a:t>4.  The use of seclusion is never permitted in a plan</a:t>
            </a:r>
          </a:p>
          <a:p>
            <a:r>
              <a:rPr lang="en-US"/>
              <a:t>	</a:t>
            </a:r>
          </a:p>
        </p:txBody>
      </p:sp>
      <p:sp>
        <p:nvSpPr>
          <p:cNvPr id="4" name="Slide Number Placeholder 3">
            <a:extLst>
              <a:ext uri="{FF2B5EF4-FFF2-40B4-BE49-F238E27FC236}">
                <a16:creationId xmlns:a16="http://schemas.microsoft.com/office/drawing/2014/main" id="{488340FD-A32C-8C63-E667-6E7D7EB545CF}"/>
              </a:ext>
            </a:extLst>
          </p:cNvPr>
          <p:cNvSpPr>
            <a:spLocks noGrp="1"/>
          </p:cNvSpPr>
          <p:nvPr>
            <p:ph type="sldNum" sz="quarter" idx="10"/>
          </p:nvPr>
        </p:nvSpPr>
        <p:spPr/>
        <p:txBody>
          <a:bodyPr/>
          <a:lstStyle/>
          <a:p>
            <a:fld id="{6CCD9A0E-479A-4F94-9AB4-C6A867ACEA67}" type="slidenum">
              <a:rPr lang="en-US" smtClean="0"/>
              <a:t>54</a:t>
            </a:fld>
            <a:endParaRPr lang="en-US"/>
          </a:p>
        </p:txBody>
      </p:sp>
    </p:spTree>
    <p:extLst>
      <p:ext uri="{BB962C8B-B14F-4D97-AF65-F5344CB8AC3E}">
        <p14:creationId xmlns:p14="http://schemas.microsoft.com/office/powerpoint/2010/main" val="5904569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55</a:t>
            </a:fld>
            <a:endParaRPr lang="en-US"/>
          </a:p>
        </p:txBody>
      </p:sp>
    </p:spTree>
    <p:extLst>
      <p:ext uri="{BB962C8B-B14F-4D97-AF65-F5344CB8AC3E}">
        <p14:creationId xmlns:p14="http://schemas.microsoft.com/office/powerpoint/2010/main" val="12842464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video is 3:34 minutes long.</a:t>
            </a:r>
          </a:p>
          <a:p>
            <a:endParaRPr lang="en-US"/>
          </a:p>
          <a:p>
            <a:r>
              <a:rPr lang="en-US"/>
              <a:t>Link:  https://www.youtube.com/watch?v=KGoBgcHTmwA</a:t>
            </a:r>
          </a:p>
          <a:p>
            <a:endParaRPr lang="en-US"/>
          </a:p>
          <a:p>
            <a:endParaRPr lang="en-US"/>
          </a:p>
        </p:txBody>
      </p:sp>
      <p:sp>
        <p:nvSpPr>
          <p:cNvPr id="4" name="Slide Number Placeholder 3"/>
          <p:cNvSpPr>
            <a:spLocks noGrp="1"/>
          </p:cNvSpPr>
          <p:nvPr>
            <p:ph type="sldNum" sz="quarter" idx="5"/>
          </p:nvPr>
        </p:nvSpPr>
        <p:spPr/>
        <p:txBody>
          <a:bodyPr/>
          <a:lstStyle/>
          <a:p>
            <a:fld id="{6CCD9A0E-479A-4F94-9AB4-C6A867ACEA67}" type="slidenum">
              <a:rPr lang="en-US" smtClean="0"/>
              <a:t>57</a:t>
            </a:fld>
            <a:endParaRPr lang="en-US"/>
          </a:p>
        </p:txBody>
      </p:sp>
    </p:spTree>
    <p:extLst>
      <p:ext uri="{BB962C8B-B14F-4D97-AF65-F5344CB8AC3E}">
        <p14:creationId xmlns:p14="http://schemas.microsoft.com/office/powerpoint/2010/main" val="913576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will learn about facility and DBHDS policies during the new employee orientation.  Changes will be shared through formal communications when they occur and through annual retraining. An example of a policy that talks about human rights, abuse, neglect and exploitation is DI 201 </a:t>
            </a:r>
            <a:r>
              <a:rPr lang="en-US" i="1"/>
              <a:t>Reporting and Investigating Abuse Neglect of individuals Receiving Services in Department Facilities</a:t>
            </a:r>
            <a:r>
              <a:rPr lang="en-US"/>
              <a:t>.</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6</a:t>
            </a:fld>
            <a:endParaRPr lang="en-US"/>
          </a:p>
        </p:txBody>
      </p:sp>
    </p:spTree>
    <p:extLst>
      <p:ext uri="{BB962C8B-B14F-4D97-AF65-F5344CB8AC3E}">
        <p14:creationId xmlns:p14="http://schemas.microsoft.com/office/powerpoint/2010/main" val="12033787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This video is 2:13 minutes long</a:t>
            </a:r>
          </a:p>
          <a:p>
            <a:pPr marL="0" indent="0">
              <a:buNone/>
            </a:pPr>
            <a:endParaRPr lang="en-US"/>
          </a:p>
          <a:p>
            <a:pPr marL="0" indent="0">
              <a:buNone/>
            </a:pPr>
            <a:r>
              <a:rPr lang="en-US"/>
              <a:t>Link:  https://www.youtube.com/watch?v=A4xbXb9L4SA</a:t>
            </a:r>
          </a:p>
          <a:p>
            <a:endParaRPr lang="en-US"/>
          </a:p>
          <a:p>
            <a:endParaRPr lang="en-US"/>
          </a:p>
        </p:txBody>
      </p:sp>
      <p:sp>
        <p:nvSpPr>
          <p:cNvPr id="4" name="Slide Number Placeholder 3"/>
          <p:cNvSpPr>
            <a:spLocks noGrp="1"/>
          </p:cNvSpPr>
          <p:nvPr>
            <p:ph type="sldNum" sz="quarter" idx="5"/>
          </p:nvPr>
        </p:nvSpPr>
        <p:spPr/>
        <p:txBody>
          <a:bodyPr/>
          <a:lstStyle/>
          <a:p>
            <a:fld id="{6CCD9A0E-479A-4F94-9AB4-C6A867ACEA67}" type="slidenum">
              <a:rPr lang="en-US" smtClean="0"/>
              <a:t>58</a:t>
            </a:fld>
            <a:endParaRPr lang="en-US"/>
          </a:p>
        </p:txBody>
      </p:sp>
    </p:spTree>
    <p:extLst>
      <p:ext uri="{BB962C8B-B14F-4D97-AF65-F5344CB8AC3E}">
        <p14:creationId xmlns:p14="http://schemas.microsoft.com/office/powerpoint/2010/main" val="22212764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Ask the class what this means to them.  Answers may include:</a:t>
            </a:r>
          </a:p>
          <a:p>
            <a:pPr marL="0" indent="0">
              <a:buNone/>
            </a:pPr>
            <a:endParaRPr lang="en-US"/>
          </a:p>
          <a:p>
            <a:pPr marL="0" indent="0">
              <a:buNone/>
            </a:pPr>
            <a:r>
              <a:rPr lang="en-US"/>
              <a:t>Health is a state of complete physical mental and social well-being</a:t>
            </a:r>
          </a:p>
          <a:p>
            <a:pPr marL="0" indent="0">
              <a:buNone/>
            </a:pPr>
            <a:r>
              <a:rPr lang="en-US"/>
              <a:t>Holistic approach</a:t>
            </a:r>
          </a:p>
          <a:p>
            <a:pPr marL="0" indent="0">
              <a:buNone/>
            </a:pPr>
            <a:r>
              <a:rPr lang="en-US"/>
              <a:t>Right to a standard of living adequate to health and well-being</a:t>
            </a:r>
          </a:p>
          <a:p>
            <a:pPr marL="0" indent="0">
              <a:buNone/>
            </a:pPr>
            <a:r>
              <a:rPr lang="en-US"/>
              <a:t>Person centered</a:t>
            </a:r>
          </a:p>
          <a:p>
            <a:pPr marL="0" indent="0">
              <a:buNone/>
            </a:pPr>
            <a:r>
              <a:rPr lang="en-US"/>
              <a:t>Education</a:t>
            </a:r>
          </a:p>
          <a:p>
            <a:pPr marL="0" indent="0">
              <a:buNone/>
            </a:pPr>
            <a:r>
              <a:rPr lang="en-US"/>
              <a:t>Community supports</a:t>
            </a:r>
          </a:p>
          <a:p>
            <a:pPr marL="0" indent="0">
              <a:buNone/>
            </a:pPr>
            <a:r>
              <a:rPr lang="en-US"/>
              <a:t>Independent living</a:t>
            </a:r>
          </a:p>
          <a:p>
            <a:pPr marL="0" indent="0">
              <a:buNone/>
            </a:pPr>
            <a:r>
              <a:rPr lang="en-US"/>
              <a:t>No stigmatism</a:t>
            </a:r>
          </a:p>
          <a:p>
            <a:pPr marL="0" indent="0">
              <a:buNone/>
            </a:pPr>
            <a:r>
              <a:rPr lang="en-US"/>
              <a:t>No discrimination</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59</a:t>
            </a:fld>
            <a:endParaRPr lang="en-US"/>
          </a:p>
        </p:txBody>
      </p:sp>
    </p:spTree>
    <p:extLst>
      <p:ext uri="{BB962C8B-B14F-4D97-AF65-F5344CB8AC3E}">
        <p14:creationId xmlns:p14="http://schemas.microsoft.com/office/powerpoint/2010/main" val="28604261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The human rights complaint process is perhaps one of the most important sections of the Regulations. It not only documents individual’s rights concerning complaints against their rights but provides specific procedures for provider compliance in assuring individual’s right to complain and their protections.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t>Each facility has their own complaint resolution policies and procedures. </a:t>
            </a:r>
          </a:p>
          <a:p>
            <a:endParaRPr lang="en-US"/>
          </a:p>
          <a:p>
            <a:r>
              <a:rPr lang="en-US"/>
              <a:t>Examples of different types of complaints may include: </a:t>
            </a:r>
          </a:p>
          <a:p>
            <a:pPr marL="628650" lvl="1" indent="-171450">
              <a:buFont typeface="Arial" panose="020B0604020202020204" pitchFamily="34" charset="0"/>
              <a:buChar char="•"/>
            </a:pPr>
            <a:r>
              <a:rPr lang="en-US"/>
              <a:t>meals not meeting dietary needs</a:t>
            </a:r>
          </a:p>
          <a:p>
            <a:pPr marL="628650" lvl="1" indent="-171450">
              <a:buFont typeface="Arial" panose="020B0604020202020204" pitchFamily="34" charset="0"/>
              <a:buChar char="•"/>
            </a:pPr>
            <a:r>
              <a:rPr lang="en-US"/>
              <a:t>roommate stealing items</a:t>
            </a:r>
          </a:p>
          <a:p>
            <a:pPr marL="628650" lvl="1" indent="-171450">
              <a:buFont typeface="Arial" panose="020B0604020202020204" pitchFamily="34" charset="0"/>
              <a:buChar char="•"/>
            </a:pPr>
            <a:r>
              <a:rPr lang="en-US"/>
              <a:t>shower temperature too hot/cold</a:t>
            </a:r>
          </a:p>
          <a:p>
            <a:pPr marL="628650" lvl="1" indent="-171450">
              <a:buFont typeface="Arial" panose="020B0604020202020204" pitchFamily="34" charset="0"/>
              <a:buChar char="•"/>
            </a:pPr>
            <a:r>
              <a:rPr lang="en-US"/>
              <a:t>groups don’t meet needs</a:t>
            </a:r>
          </a:p>
          <a:p>
            <a:pPr marL="628650" lvl="1" indent="-171450">
              <a:buFont typeface="Arial" panose="020B0604020202020204" pitchFamily="34" charset="0"/>
              <a:buChar char="•"/>
            </a:pPr>
            <a:r>
              <a:rPr lang="en-US"/>
              <a:t>visiting hours at wrong time, not long enough</a:t>
            </a:r>
          </a:p>
          <a:p>
            <a:pPr marL="628650" lvl="1" indent="-171450">
              <a:buFont typeface="Arial" panose="020B0604020202020204" pitchFamily="34" charset="0"/>
              <a:buChar char="•"/>
            </a:pPr>
            <a:r>
              <a:rPr lang="en-US"/>
              <a:t>request for a medical specialty appointment taking too long</a:t>
            </a:r>
          </a:p>
          <a:p>
            <a:pPr marL="628650" lvl="1" indent="-171450">
              <a:buFont typeface="Arial" panose="020B0604020202020204" pitchFamily="34" charset="0"/>
              <a:buChar char="•"/>
            </a:pPr>
            <a:r>
              <a:rPr lang="en-US"/>
              <a:t>staff member using inappropriate language </a:t>
            </a:r>
          </a:p>
          <a:p>
            <a:pPr marL="457200" lvl="1" indent="0">
              <a:buFont typeface="Arial" panose="020B0604020202020204" pitchFamily="34" charset="0"/>
              <a:buNone/>
            </a:pPr>
            <a:endParaRPr lang="en-US"/>
          </a:p>
          <a:p>
            <a:pPr marL="0" lvl="0" indent="0">
              <a:buFont typeface="Arial" panose="020B0604020202020204" pitchFamily="34" charset="0"/>
              <a:buNone/>
            </a:pPr>
            <a:r>
              <a:rPr lang="en-US"/>
              <a:t>**Presenters: you can come up with some examples that are more common to your facility</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60</a:t>
            </a:fld>
            <a:endParaRPr lang="en-US"/>
          </a:p>
        </p:txBody>
      </p:sp>
    </p:spTree>
    <p:extLst>
      <p:ext uri="{BB962C8B-B14F-4D97-AF65-F5344CB8AC3E}">
        <p14:creationId xmlns:p14="http://schemas.microsoft.com/office/powerpoint/2010/main" val="38623789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each example and have the class identify if it abuse or neglect.  Explain that abuse and neglect allegations can be very complex and an investigation can result in a finding or no finding based on information that is discovered during the course of it. The examples below are very basic.  </a:t>
            </a:r>
            <a:r>
              <a:rPr lang="en-US" i="1"/>
              <a:t>Presenters:  you can create your own scenarios that you’ve seen at your facility or are more specific to your facility.</a:t>
            </a:r>
            <a:endParaRPr lang="en-US"/>
          </a:p>
          <a:p>
            <a:pPr>
              <a:defRPr/>
            </a:pPr>
            <a:endParaRPr lang="en-US"/>
          </a:p>
          <a:p>
            <a:pPr>
              <a:defRPr/>
            </a:pPr>
            <a:endParaRPr lang="en-US"/>
          </a:p>
          <a:p>
            <a:pPr>
              <a:defRPr/>
            </a:pPr>
            <a:r>
              <a:rPr lang="en-US"/>
              <a:t>Individual A’s friend visits and gives them several $10 Amazon gift cards to use while they are hospitalized.  They are very excited and show the cards to staff member B who asks if they can have one since there are several.  Staff member B further explains to Individual A that their child’s birthday is coming up and they have the perfect gift in mind.   Individual A gives one of the cards to staff member B. (Abuse)</a:t>
            </a:r>
          </a:p>
          <a:p>
            <a:pPr>
              <a:defRPr/>
            </a:pPr>
            <a:endParaRPr lang="en-US"/>
          </a:p>
          <a:p>
            <a:pPr>
              <a:defRPr/>
            </a:pPr>
            <a:r>
              <a:rPr lang="en-US"/>
              <a:t>Staff member B is assisting individual A in dressing and notices bruises on their arm.  B asks the individual how they got there, and they say that staff member D grabbed them when they tried to leave the unit.  B reports it in accordance with DI 201 and facility policy and after an investigation, there is a finding.   (Abuse) </a:t>
            </a:r>
          </a:p>
          <a:p>
            <a:pPr>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Individual A is getting discharged in a few days after being hospitalized for 14 months.  Staff member B has been an integral part of their recovery and discharge planning.  Their family comes with a box of nice chocolates and gives them to staff member B for all their work supporting their loved one while hospitalized.  Staff member B accepts the chocolates.  (A box of chocolates is an inexpensive gift.  Staff member B should thank the family and explain that many staff participated in A’s recovery and discharge planning so they will put it in the break room for all to enjoy).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Staff member B is assigned to a one-to-one with Individual A from 3am-4am while they are sleeping.  Staff member D is doing checks and sees Staff member B with their chin on their chest.  They speak to them and B becomes alert immediately.   B reports it in accordance with DE 201 and facility policy and after an investigation, there is a finding.  (Neglect)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Individual A returns from a weekend pass and has multiple bruises and scratches on their arm.  Staff member B asks how they got the bruises and scratches, and the individual says that a family member got mad at them and it happened in the process of shoving them into the bedroom.  They further say that they don’t want anyone to worry about it since it was just this one time.  DI 201 and facility policies don’t apply to family members however the facility can report this to CPS/APS.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endParaRPr lang="en-US"/>
          </a:p>
          <a:p>
            <a:pPr>
              <a:defRPr/>
            </a:pPr>
            <a:endParaRPr lang="en-US"/>
          </a:p>
          <a:p>
            <a:pPr>
              <a:defRPr/>
            </a:pPr>
            <a:endParaRPr lang="en-US"/>
          </a:p>
          <a:p>
            <a:pPr>
              <a:defRPr/>
            </a:pPr>
            <a:endParaRPr lang="en-US"/>
          </a:p>
          <a:p>
            <a:endParaRPr lang="en-US"/>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61</a:t>
            </a:fld>
            <a:endParaRPr lang="en-US"/>
          </a:p>
        </p:txBody>
      </p:sp>
    </p:spTree>
    <p:extLst>
      <p:ext uri="{BB962C8B-B14F-4D97-AF65-F5344CB8AC3E}">
        <p14:creationId xmlns:p14="http://schemas.microsoft.com/office/powerpoint/2010/main" val="1204978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Solicit answers from the class.  Some responses may be:</a:t>
            </a:r>
          </a:p>
          <a:p>
            <a:endParaRPr lang="en-US"/>
          </a:p>
          <a:p>
            <a:pPr marL="628650" lvl="1" indent="-171450">
              <a:buFont typeface="Arial" panose="020B0604020202020204" pitchFamily="34" charset="0"/>
              <a:buChar char="•"/>
            </a:pPr>
            <a:r>
              <a:rPr lang="en-US"/>
              <a:t>Basic rights and freedoms that belong to every person</a:t>
            </a:r>
          </a:p>
          <a:p>
            <a:pPr marL="628650" lvl="1" indent="-171450">
              <a:buFont typeface="Arial" panose="020B0604020202020204" pitchFamily="34" charset="0"/>
              <a:buChar char="•"/>
            </a:pPr>
            <a:r>
              <a:rPr lang="en-US"/>
              <a:t>They apply regardless of where you are from, what you believe or how you choose to live your life</a:t>
            </a:r>
          </a:p>
          <a:p>
            <a:pPr marL="628650" lvl="1" indent="-171450">
              <a:buFont typeface="Arial" panose="020B0604020202020204" pitchFamily="34" charset="0"/>
              <a:buChar char="•"/>
            </a:pPr>
            <a:r>
              <a:rPr lang="en-US"/>
              <a:t>They can never be taken away, although they can sometimes be restricted</a:t>
            </a:r>
          </a:p>
          <a:p>
            <a:pPr marL="628650" lvl="1" indent="-171450">
              <a:buFont typeface="Arial" panose="020B0604020202020204" pitchFamily="34" charset="0"/>
              <a:buChar char="•"/>
            </a:pPr>
            <a:r>
              <a:rPr lang="en-US"/>
              <a:t>Human rights values can be dignity, fairness, equality, respect and independence</a:t>
            </a:r>
          </a:p>
          <a:p>
            <a:pPr marL="628650" lvl="1" indent="-171450">
              <a:buFont typeface="Arial" panose="020B0604020202020204" pitchFamily="34" charset="0"/>
              <a:buChar char="•"/>
            </a:pPr>
            <a:r>
              <a:rPr lang="en-US"/>
              <a:t>Human rights are protected by law</a:t>
            </a:r>
          </a:p>
          <a:p>
            <a:endParaRPr lang="en-US"/>
          </a:p>
          <a:p>
            <a:r>
              <a:rPr lang="en-US" sz="1200">
                <a:ea typeface="+mn-ea"/>
                <a:cs typeface="+mn-cs"/>
              </a:rPr>
              <a:t>Tell the class that each individual receiving services is assured certain undeniable rights:</a:t>
            </a:r>
            <a:br>
              <a:rPr lang="en-US" sz="1200">
                <a:cs typeface="+mn-lt"/>
              </a:rPr>
            </a:br>
            <a:r>
              <a:rPr lang="en-US"/>
              <a:t>    </a:t>
            </a:r>
            <a:r>
              <a:rPr lang="en-US" sz="1200">
                <a:ea typeface="+mn-ea"/>
                <a:cs typeface="+mn-cs"/>
              </a:rPr>
              <a:t> -Protection to exercise legal, civil and human rights</a:t>
            </a:r>
            <a:br>
              <a:rPr lang="en-US" sz="1200">
                <a:cs typeface="+mn-lt"/>
              </a:rPr>
            </a:br>
            <a:r>
              <a:rPr lang="en-US"/>
              <a:t>    </a:t>
            </a:r>
            <a:r>
              <a:rPr lang="en-US" sz="1200">
                <a:ea typeface="+mn-ea"/>
                <a:cs typeface="+mn-cs"/>
              </a:rPr>
              <a:t> -Respect for basic human dignity</a:t>
            </a:r>
            <a:br>
              <a:rPr lang="en-US" sz="1200">
                <a:cs typeface="+mn-lt"/>
              </a:rPr>
            </a:br>
            <a:r>
              <a:rPr lang="en-US"/>
              <a:t>    </a:t>
            </a:r>
            <a:r>
              <a:rPr lang="en-US" sz="1200">
                <a:ea typeface="+mn-ea"/>
                <a:cs typeface="+mn-cs"/>
              </a:rPr>
              <a:t> -Sound, therapeutic </a:t>
            </a:r>
            <a:r>
              <a:rPr lang="en-US"/>
              <a:t>provision of care</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78326A0-C136-4C78-A654-F32D49D03460}" type="slidenum">
              <a:rPr lang="en-US" smtClean="0"/>
              <a:t>7</a:t>
            </a:fld>
            <a:endParaRPr lang="en-US"/>
          </a:p>
        </p:txBody>
      </p:sp>
    </p:spTree>
    <p:extLst>
      <p:ext uri="{BB962C8B-B14F-4D97-AF65-F5344CB8AC3E}">
        <p14:creationId xmlns:p14="http://schemas.microsoft.com/office/powerpoint/2010/main" val="407384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make sure individuals served know their rights, providers will:</a:t>
            </a:r>
          </a:p>
          <a:p>
            <a:endParaRPr lang="en-US"/>
          </a:p>
          <a:p>
            <a:pPr marL="228600" indent="-228600">
              <a:buAutoNum type="arabicPeriod"/>
            </a:pPr>
            <a:r>
              <a:rPr lang="en-US"/>
              <a:t>Display a poster listing the rights of individuals under these regulations.  These posters should be in areas most likely to be noticed by the individual.</a:t>
            </a:r>
          </a:p>
          <a:p>
            <a:pPr marL="228600" indent="-228600">
              <a:buAutoNum type="arabicPeriod"/>
            </a:pPr>
            <a:r>
              <a:rPr lang="en-US"/>
              <a:t>Included in the poster should be information about how an individual can contact their Human Rights Advocate (sometimes called an Advocate).</a:t>
            </a:r>
          </a:p>
          <a:p>
            <a:pPr marL="228600" indent="-228600">
              <a:buAutoNum type="arabicPeriod"/>
            </a:pPr>
            <a:r>
              <a:rPr lang="en-US"/>
              <a:t>The poster should be presented in the manner, format, and languages most frequently understood by the those receiving services.  This may mean utilizing contracted translation services to create the poster into different languages. </a:t>
            </a:r>
          </a:p>
          <a:p>
            <a:pPr marL="228600" indent="-228600">
              <a:buAutoNum type="arabicPeriod"/>
            </a:pPr>
            <a:r>
              <a:rPr lang="en-US"/>
              <a:t>Each individual and their authorized representative (AR)** should be notified about these rights and how to file a complaint. This notification needs to be in writing and in any other form easily understood by the individual.  We will discuss who an authorized representative is on the next slide.</a:t>
            </a:r>
          </a:p>
          <a:p>
            <a:pPr marL="228600" indent="-228600">
              <a:buAutoNum type="arabicPeriod"/>
            </a:pPr>
            <a:r>
              <a:rPr lang="en-US"/>
              <a:t>Individuals and their AR need to be asked to sign the notice of rights.  </a:t>
            </a:r>
          </a:p>
          <a:p>
            <a:pPr marL="228600" indent="-228600">
              <a:buAutoNum type="arabicPeriod"/>
            </a:pPr>
            <a:endParaRPr lang="en-US"/>
          </a:p>
          <a:p>
            <a:pPr marL="0" indent="0">
              <a:buNone/>
            </a:pPr>
            <a:r>
              <a:rPr lang="en-US"/>
              <a:t>Presenter:  Please explain where the posters are located at your facility. </a:t>
            </a:r>
          </a:p>
          <a:p>
            <a:pPr marL="228600" indent="-228600">
              <a:buAutoNum type="arabicPeriod"/>
            </a:pPr>
            <a:endParaRPr lang="en-US"/>
          </a:p>
          <a:p>
            <a:pPr marL="0" indent="0">
              <a:buNone/>
            </a:pPr>
            <a:r>
              <a:rPr lang="en-US"/>
              <a:t>**ARs are discussed on the next slide.</a:t>
            </a:r>
          </a:p>
          <a:p>
            <a:endParaRPr lang="en-US"/>
          </a:p>
        </p:txBody>
      </p:sp>
      <p:sp>
        <p:nvSpPr>
          <p:cNvPr id="4" name="Slide Number Placeholder 3"/>
          <p:cNvSpPr>
            <a:spLocks noGrp="1"/>
          </p:cNvSpPr>
          <p:nvPr>
            <p:ph type="sldNum" sz="quarter" idx="5"/>
          </p:nvPr>
        </p:nvSpPr>
        <p:spPr/>
        <p:txBody>
          <a:bodyPr/>
          <a:lstStyle/>
          <a:p>
            <a:fld id="{378326A0-C136-4C78-A654-F32D49D03460}" type="slidenum">
              <a:rPr lang="en-US" smtClean="0"/>
              <a:t>8</a:t>
            </a:fld>
            <a:endParaRPr lang="en-US"/>
          </a:p>
        </p:txBody>
      </p:sp>
    </p:spTree>
    <p:extLst>
      <p:ext uri="{BB962C8B-B14F-4D97-AF65-F5344CB8AC3E}">
        <p14:creationId xmlns:p14="http://schemas.microsoft.com/office/powerpoint/2010/main" val="37384000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When it’s determined that an individual lacks the capacity to consent or authorize the disclosure of information, the facility shall recognize and obtain consent or authorization for those decision for which the individual lacks capacity from the following if available:</a:t>
            </a:r>
          </a:p>
          <a:p>
            <a:pPr marL="628650" lvl="1" indent="-171450">
              <a:buFont typeface="Arial" panose="020B0604020202020204" pitchFamily="34" charset="0"/>
              <a:buChar char="•"/>
            </a:pPr>
            <a:r>
              <a:rPr lang="en-US"/>
              <a:t>Attorney-in-fact</a:t>
            </a:r>
            <a:endParaRPr lang="en-US">
              <a:ea typeface="Calibri"/>
              <a:cs typeface="Calibri"/>
            </a:endParaRPr>
          </a:p>
          <a:p>
            <a:pPr marL="628650" lvl="1" indent="-171450">
              <a:buFont typeface="Arial" panose="020B0604020202020204" pitchFamily="34" charset="0"/>
              <a:buChar char="•"/>
            </a:pPr>
            <a:r>
              <a:rPr lang="en-US"/>
              <a:t>Health care agent</a:t>
            </a:r>
            <a:endParaRPr lang="en-US">
              <a:ea typeface="Calibri"/>
              <a:cs typeface="Calibri"/>
            </a:endParaRPr>
          </a:p>
          <a:p>
            <a:pPr marL="628650" lvl="1" indent="-171450">
              <a:buFont typeface="Arial" panose="020B0604020202020204" pitchFamily="34" charset="0"/>
              <a:buChar char="•"/>
            </a:pPr>
            <a:r>
              <a:rPr lang="en-US"/>
              <a:t>Legal guardian or in the case of a minor, a parent with legal custody or other person authorized to consent to treatment</a:t>
            </a:r>
            <a:endParaRPr lang="en-US">
              <a:ea typeface="Calibri"/>
              <a:cs typeface="Calibri"/>
            </a:endParaRPr>
          </a:p>
          <a:p>
            <a:pPr marL="0" indent="0">
              <a:buFont typeface="Arial" panose="020B0604020202020204" pitchFamily="34" charset="0"/>
              <a:buNone/>
            </a:pPr>
            <a:endParaRPr lang="en-US"/>
          </a:p>
          <a:p>
            <a:pPr marL="0" indent="0">
              <a:buFont typeface="Arial" panose="020B0604020202020204" pitchFamily="34" charset="0"/>
              <a:buNone/>
            </a:pPr>
            <a:r>
              <a:rPr lang="en-US"/>
              <a:t>If one of the above is not available, then the Director shall designate a substitute decision maker as the AR in order of priority:</a:t>
            </a:r>
            <a:endParaRPr lang="en-US">
              <a:ea typeface="Calibri"/>
              <a:cs typeface="Calibri"/>
            </a:endParaRPr>
          </a:p>
          <a:p>
            <a:pPr marL="628650" lvl="1" indent="-171450">
              <a:buFont typeface="Arial" panose="020B0604020202020204" pitchFamily="34" charset="0"/>
              <a:buChar char="•"/>
            </a:pPr>
            <a:r>
              <a:rPr lang="en-US"/>
              <a:t>Family member – preference of individual as to which family member unless it’s clinically contraindicated; if there is no preference or the Director will select best qualified person</a:t>
            </a:r>
            <a:endParaRPr lang="en-US">
              <a:ea typeface="Calibri"/>
              <a:cs typeface="Calibri"/>
            </a:endParaRPr>
          </a:p>
          <a:p>
            <a:pPr marL="628650" lvl="1" indent="-171450">
              <a:buFont typeface="Arial" panose="020B0604020202020204" pitchFamily="34" charset="0"/>
              <a:buChar char="•"/>
            </a:pPr>
            <a:r>
              <a:rPr lang="en-US"/>
              <a:t>Next friend – the individual must have no objection to this designation</a:t>
            </a:r>
            <a:endParaRPr lang="en-US">
              <a:ea typeface="Calibri"/>
              <a:cs typeface="Calibri"/>
            </a:endParaRPr>
          </a:p>
          <a:p>
            <a:pPr marL="457200" lvl="1" indent="0">
              <a:buFont typeface="Arial" panose="020B0604020202020204" pitchFamily="34" charset="0"/>
              <a:buNone/>
            </a:pPr>
            <a:endParaRPr lang="en-US"/>
          </a:p>
          <a:p>
            <a:r>
              <a:rPr lang="en-US"/>
              <a:t>Substitute decision making – if the capacity of an individual to consent to treatment, services or research or authorize disclosure of information is in doubt, the facility should obtain an evaluation from a professional who is qualified by expertise, training, education or credentials and not directly involved with the individual to determine whether the individual has capacity to consent or to authorize disclosure of information. </a:t>
            </a:r>
            <a:endParaRPr lang="en-US">
              <a:ea typeface="Calibri"/>
              <a:cs typeface="Calibri"/>
            </a:endParaRPr>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9</a:t>
            </a:fld>
            <a:endParaRPr lang="en-US"/>
          </a:p>
        </p:txBody>
      </p:sp>
    </p:spTree>
    <p:extLst>
      <p:ext uri="{BB962C8B-B14F-4D97-AF65-F5344CB8AC3E}">
        <p14:creationId xmlns:p14="http://schemas.microsoft.com/office/powerpoint/2010/main" val="54025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It is important to remember this.  There are caveats to this in the form of restrictions which will be discussed later in the presentation.  There are specific policies in place when a restriction is placed on an individual.</a:t>
            </a:r>
          </a:p>
          <a:p>
            <a:endParaRPr lang="en-US"/>
          </a:p>
          <a:p>
            <a:r>
              <a:rPr lang="en-US"/>
              <a:t>Facilities need to recognize, respect, support and protect the dignity and rights of each individual at all times.  In the case of a minor, providers need to take into consideration the expressed preferences of the minor and the parent or guardian.</a:t>
            </a:r>
          </a:p>
          <a:p>
            <a:endParaRPr lang="en-US"/>
          </a:p>
          <a:p>
            <a:r>
              <a:rPr lang="en-US"/>
              <a:t>It is the responsibility of the facility to develop, carry out, and regularly monitor policies and procedures that assure the protection of each individual’s rights. </a:t>
            </a:r>
          </a:p>
          <a:p>
            <a:endParaRPr lang="en-US"/>
          </a:p>
          <a:p>
            <a:r>
              <a:rPr lang="en-US"/>
              <a:t>Individuals have a right to treatment services that promote their potential to function independently.</a:t>
            </a:r>
          </a:p>
          <a:p>
            <a:endParaRPr lang="en-US"/>
          </a:p>
          <a:p>
            <a:pPr marL="0" indent="0">
              <a:buNone/>
            </a:pPr>
            <a:endParaRPr lang="en-US"/>
          </a:p>
        </p:txBody>
      </p:sp>
      <p:sp>
        <p:nvSpPr>
          <p:cNvPr id="4" name="Slide Number Placeholder 3"/>
          <p:cNvSpPr>
            <a:spLocks noGrp="1"/>
          </p:cNvSpPr>
          <p:nvPr>
            <p:ph type="sldNum" sz="quarter" idx="10"/>
          </p:nvPr>
        </p:nvSpPr>
        <p:spPr/>
        <p:txBody>
          <a:bodyPr/>
          <a:lstStyle/>
          <a:p>
            <a:fld id="{6CCD9A0E-479A-4F94-9AB4-C6A867ACEA67}" type="slidenum">
              <a:rPr lang="en-US" smtClean="0"/>
              <a:t>10</a:t>
            </a:fld>
            <a:endParaRPr lang="en-US"/>
          </a:p>
        </p:txBody>
      </p:sp>
    </p:spTree>
    <p:extLst>
      <p:ext uri="{BB962C8B-B14F-4D97-AF65-F5344CB8AC3E}">
        <p14:creationId xmlns:p14="http://schemas.microsoft.com/office/powerpoint/2010/main" val="382734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February 2024                                                                                           DBHDS Facility NEO - OHR</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a:p>
        </p:txBody>
      </p:sp>
    </p:spTree>
    <p:extLst>
      <p:ext uri="{BB962C8B-B14F-4D97-AF65-F5344CB8AC3E}">
        <p14:creationId xmlns:p14="http://schemas.microsoft.com/office/powerpoint/2010/main" val="3981698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164691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380617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03391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158152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679447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2670263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1734990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3221282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1135985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357061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February 2024                                                                                           DBHDS Facility NEO - OHR</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069866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2013081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1667744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96067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2174030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04333" y="1819275"/>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6701" y="681734"/>
            <a:ext cx="927100" cy="692344"/>
          </a:xfrm>
          <a:prstGeom prst="rect">
            <a:avLst/>
          </a:prstGeom>
        </p:spPr>
      </p:pic>
      <p:grpSp>
        <p:nvGrpSpPr>
          <p:cNvPr id="8" name="Group 7"/>
          <p:cNvGrpSpPr/>
          <p:nvPr/>
        </p:nvGrpSpPr>
        <p:grpSpPr>
          <a:xfrm>
            <a:off x="838200" y="1644879"/>
            <a:ext cx="10515600" cy="45721"/>
            <a:chOff x="838200" y="1141683"/>
            <a:chExt cx="10515600" cy="46117"/>
          </a:xfrm>
        </p:grpSpPr>
        <p:sp>
          <p:nvSpPr>
            <p:cNvPr id="9" name="Rectangle 8"/>
            <p:cNvSpPr/>
            <p:nvPr userDrawn="1"/>
          </p:nvSpPr>
          <p:spPr>
            <a:xfrm>
              <a:off x="838200" y="1141684"/>
              <a:ext cx="3200400" cy="46116"/>
            </a:xfrm>
            <a:prstGeom prst="rect">
              <a:avLst/>
            </a:prstGeom>
            <a:solidFill>
              <a:srgbClr val="136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4038600" y="1141683"/>
              <a:ext cx="7315200" cy="46116"/>
            </a:xfrm>
            <a:prstGeom prst="rect">
              <a:avLst/>
            </a:prstGeom>
            <a:solidFill>
              <a:srgbClr val="3069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17" name="Text Placeholder 13"/>
          <p:cNvSpPr>
            <a:spLocks noGrp="1"/>
          </p:cNvSpPr>
          <p:nvPr>
            <p:ph type="body" sz="quarter" idx="16" hasCustomPrompt="1"/>
          </p:nvPr>
        </p:nvSpPr>
        <p:spPr>
          <a:xfrm>
            <a:off x="827615" y="6346826"/>
            <a:ext cx="2753783" cy="374650"/>
          </a:xfrm>
        </p:spPr>
        <p:txBody>
          <a:bodyPr anchor="ctr">
            <a:normAutofit/>
          </a:bodyPr>
          <a:lstStyle>
            <a:lvl1pPr marL="0" indent="0">
              <a:buNone/>
              <a:defRPr sz="900">
                <a:solidFill>
                  <a:schemeClr val="bg1"/>
                </a:solidFill>
              </a:defRPr>
            </a:lvl1pPr>
          </a:lstStyle>
          <a:p>
            <a:pPr lvl="0"/>
            <a:r>
              <a:rPr lang="en-US"/>
              <a:t>1/16/2019</a:t>
            </a:r>
          </a:p>
        </p:txBody>
      </p:sp>
      <p:sp>
        <p:nvSpPr>
          <p:cNvPr id="18" name="Text Placeholder 13"/>
          <p:cNvSpPr>
            <a:spLocks noGrp="1"/>
          </p:cNvSpPr>
          <p:nvPr>
            <p:ph type="body" sz="quarter" idx="17" hasCustomPrompt="1"/>
          </p:nvPr>
        </p:nvSpPr>
        <p:spPr>
          <a:xfrm>
            <a:off x="8610601" y="6346827"/>
            <a:ext cx="2753783" cy="374650"/>
          </a:xfrm>
        </p:spPr>
        <p:txBody>
          <a:bodyPr anchor="ctr">
            <a:normAutofit/>
          </a:bodyPr>
          <a:lstStyle>
            <a:lvl1pPr marL="0" indent="0" algn="r">
              <a:buNone/>
              <a:defRPr sz="900">
                <a:solidFill>
                  <a:schemeClr val="bg1"/>
                </a:solidFill>
              </a:defRPr>
            </a:lvl1pPr>
          </a:lstStyle>
          <a:p>
            <a:pPr lvl="0"/>
            <a:fld id="{39F327EA-FBED-4635-9F78-102E6C0E03AB}" type="slidenum">
              <a:rPr lang="en-US" smtClean="0"/>
              <a:t>‹#›</a:t>
            </a:fld>
            <a:endParaRPr lang="en-US"/>
          </a:p>
        </p:txBody>
      </p:sp>
      <p:sp>
        <p:nvSpPr>
          <p:cNvPr id="22" name="Text Placeholder 21"/>
          <p:cNvSpPr>
            <a:spLocks noGrp="1"/>
          </p:cNvSpPr>
          <p:nvPr>
            <p:ph type="body" sz="quarter" idx="18" hasCustomPrompt="1"/>
          </p:nvPr>
        </p:nvSpPr>
        <p:spPr>
          <a:xfrm>
            <a:off x="3581397" y="6346825"/>
            <a:ext cx="5029203" cy="374650"/>
          </a:xfrm>
        </p:spPr>
        <p:txBody>
          <a:bodyPr anchor="ctr">
            <a:normAutofit/>
          </a:bodyPr>
          <a:lstStyle>
            <a:lvl1pPr marL="0" indent="0" algn="ctr">
              <a:buNone/>
              <a:defRPr sz="900" baseline="0">
                <a:solidFill>
                  <a:schemeClr val="bg1"/>
                </a:solidFill>
              </a:defRPr>
            </a:lvl1pPr>
          </a:lstStyle>
          <a:p>
            <a:pPr lvl="0"/>
            <a:r>
              <a:rPr lang="en-US" sz="900"/>
              <a:t>Virginia Department of Behavioral Health &amp; Developmental Services</a:t>
            </a:r>
            <a:endParaRPr lang="en-US"/>
          </a:p>
        </p:txBody>
      </p:sp>
    </p:spTree>
    <p:extLst>
      <p:ext uri="{BB962C8B-B14F-4D97-AF65-F5344CB8AC3E}">
        <p14:creationId xmlns:p14="http://schemas.microsoft.com/office/powerpoint/2010/main" val="2678988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1AB5E-CB56-02F4-DEA1-023805EF0ECA}"/>
              </a:ext>
            </a:extLst>
          </p:cNvPr>
          <p:cNvSpPr>
            <a:spLocks noGrp="1"/>
          </p:cNvSpPr>
          <p:nvPr>
            <p:ph type="ctrTitle"/>
          </p:nvPr>
        </p:nvSpPr>
        <p:spPr>
          <a:xfrm>
            <a:off x="638175" y="1122363"/>
            <a:ext cx="10029825" cy="2387600"/>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58C0BD85-9B77-3158-4AC4-8F9502DB5F17}"/>
              </a:ext>
            </a:extLst>
          </p:cNvPr>
          <p:cNvSpPr>
            <a:spLocks noGrp="1"/>
          </p:cNvSpPr>
          <p:nvPr>
            <p:ph type="subTitle" idx="1"/>
          </p:nvPr>
        </p:nvSpPr>
        <p:spPr>
          <a:xfrm>
            <a:off x="638175" y="3602038"/>
            <a:ext cx="10029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31BB01-AD4E-C681-8C6A-1B08F02FC23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2DF8E53-C71C-00FF-6EF2-BCF23B060730}"/>
              </a:ext>
            </a:extLst>
          </p:cNvPr>
          <p:cNvSpPr>
            <a:spLocks noGrp="1"/>
          </p:cNvSpPr>
          <p:nvPr>
            <p:ph type="ftr" sz="quarter" idx="11"/>
          </p:nvPr>
        </p:nvSpPr>
        <p:spPr/>
        <p:txBody>
          <a:bodyPr/>
          <a:lstStyle/>
          <a:p>
            <a:r>
              <a:rPr lang="en-US"/>
              <a:t>February 2024                                                                                           DBHDS Facility NEO - OHR</a:t>
            </a:r>
          </a:p>
        </p:txBody>
      </p:sp>
      <p:sp>
        <p:nvSpPr>
          <p:cNvPr id="6" name="Slide Number Placeholder 5">
            <a:extLst>
              <a:ext uri="{FF2B5EF4-FFF2-40B4-BE49-F238E27FC236}">
                <a16:creationId xmlns:a16="http://schemas.microsoft.com/office/drawing/2014/main" id="{A1B32E78-122E-D808-3133-4493405410C1}"/>
              </a:ext>
            </a:extLst>
          </p:cNvPr>
          <p:cNvSpPr>
            <a:spLocks noGrp="1"/>
          </p:cNvSpPr>
          <p:nvPr>
            <p:ph type="sldNum" sz="quarter" idx="12"/>
          </p:nvPr>
        </p:nvSpPr>
        <p:spPr>
          <a:xfrm>
            <a:off x="9296400" y="6173786"/>
            <a:ext cx="1223756" cy="365125"/>
          </a:xfrm>
        </p:spPr>
        <p:txBody>
          <a:bodyPr/>
          <a:lstStyle/>
          <a:p>
            <a:fld id="{5874D6C6-B3A5-4F2C-A6BF-E3D57C3A1219}" type="slidenum">
              <a:rPr lang="en-US" smtClean="0"/>
              <a:t>‹#›</a:t>
            </a:fld>
            <a:endParaRPr lang="en-US"/>
          </a:p>
        </p:txBody>
      </p:sp>
    </p:spTree>
    <p:extLst>
      <p:ext uri="{BB962C8B-B14F-4D97-AF65-F5344CB8AC3E}">
        <p14:creationId xmlns:p14="http://schemas.microsoft.com/office/powerpoint/2010/main" val="2757382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A469C-15FE-F5C0-23FB-FE9A4552B8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1C6D4-D736-EA55-2C27-E29623AE0B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6451C-BD62-74B0-F40A-93C094893695}"/>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1649AD2B-AB2E-400F-D9FE-5C4CF265873C}"/>
              </a:ext>
            </a:extLst>
          </p:cNvPr>
          <p:cNvSpPr>
            <a:spLocks noGrp="1"/>
          </p:cNvSpPr>
          <p:nvPr>
            <p:ph type="ftr" sz="quarter" idx="11"/>
          </p:nvPr>
        </p:nvSpPr>
        <p:spPr/>
        <p:txBody>
          <a:bodyPr/>
          <a:lstStyle/>
          <a:p>
            <a:r>
              <a:rPr lang="en-US"/>
              <a:t>February 2024                                                                                           DBHDS Facility NEO - OHR</a:t>
            </a:r>
          </a:p>
        </p:txBody>
      </p:sp>
      <p:sp>
        <p:nvSpPr>
          <p:cNvPr id="6" name="Slide Number Placeholder 5">
            <a:extLst>
              <a:ext uri="{FF2B5EF4-FFF2-40B4-BE49-F238E27FC236}">
                <a16:creationId xmlns:a16="http://schemas.microsoft.com/office/drawing/2014/main" id="{18D99BAB-3185-A982-8C78-253B2F3C7FD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B325751-580D-3EA4-EC1B-C4F407659C21}"/>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7555584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February 2024                                                                                           DBHDS Facility NEO - OHR</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983113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February 2024                                                                                           DBHDS Facility NEO - OHR</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1938816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February 2024                                                                                           DBHDS Facility NEO - OHR</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688301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2C4C9-F84D-807F-321F-210A7A3E0E60}"/>
              </a:ext>
            </a:extLst>
          </p:cNvPr>
          <p:cNvSpPr>
            <a:spLocks noGrp="1"/>
          </p:cNvSpPr>
          <p:nvPr>
            <p:ph type="title"/>
          </p:nvPr>
        </p:nvSpPr>
        <p:spPr>
          <a:xfrm>
            <a:off x="495300" y="1166813"/>
            <a:ext cx="10515600" cy="2852737"/>
          </a:xfrm>
        </p:spPr>
        <p:txBody>
          <a:bodyPr anchor="b">
            <a:normAutofit/>
          </a:bodyPr>
          <a:lstStyle>
            <a:lvl1pPr>
              <a:defRPr sz="3600"/>
            </a:lvl1pPr>
          </a:lstStyle>
          <a:p>
            <a:r>
              <a:rPr lang="en-US"/>
              <a:t>Click to edit Master title style</a:t>
            </a:r>
          </a:p>
        </p:txBody>
      </p:sp>
      <p:sp>
        <p:nvSpPr>
          <p:cNvPr id="3" name="Text Placeholder 2">
            <a:extLst>
              <a:ext uri="{FF2B5EF4-FFF2-40B4-BE49-F238E27FC236}">
                <a16:creationId xmlns:a16="http://schemas.microsoft.com/office/drawing/2014/main" id="{F42480F2-5197-4DDA-DD10-9A50437ADA24}"/>
              </a:ext>
            </a:extLst>
          </p:cNvPr>
          <p:cNvSpPr>
            <a:spLocks noGrp="1"/>
          </p:cNvSpPr>
          <p:nvPr>
            <p:ph type="body" idx="1"/>
          </p:nvPr>
        </p:nvSpPr>
        <p:spPr>
          <a:xfrm>
            <a:off x="495300" y="4208463"/>
            <a:ext cx="10515600" cy="1500187"/>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BD068F-A341-B8A2-CEC3-BFF0004B8BB7}"/>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5" name="Footer Placeholder 4">
            <a:extLst>
              <a:ext uri="{FF2B5EF4-FFF2-40B4-BE49-F238E27FC236}">
                <a16:creationId xmlns:a16="http://schemas.microsoft.com/office/drawing/2014/main" id="{28805DE0-BF33-B946-8DEC-A2B52BC4AFAC}"/>
              </a:ext>
            </a:extLst>
          </p:cNvPr>
          <p:cNvSpPr>
            <a:spLocks noGrp="1"/>
          </p:cNvSpPr>
          <p:nvPr>
            <p:ph type="ftr" sz="quarter" idx="11"/>
          </p:nvPr>
        </p:nvSpPr>
        <p:spPr/>
        <p:txBody>
          <a:bodyPr/>
          <a:lstStyle/>
          <a:p>
            <a:r>
              <a:rPr lang="en-US"/>
              <a:t>February 2024                                                                                           DBHDS Facility NEO - OHR</a:t>
            </a:r>
          </a:p>
        </p:txBody>
      </p:sp>
      <p:sp>
        <p:nvSpPr>
          <p:cNvPr id="6" name="Slide Number Placeholder 5">
            <a:extLst>
              <a:ext uri="{FF2B5EF4-FFF2-40B4-BE49-F238E27FC236}">
                <a16:creationId xmlns:a16="http://schemas.microsoft.com/office/drawing/2014/main" id="{CD84A24E-2B10-4851-C3D8-B27CC6BAE41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7" name="Content Placeholder 7">
            <a:extLst>
              <a:ext uri="{FF2B5EF4-FFF2-40B4-BE49-F238E27FC236}">
                <a16:creationId xmlns:a16="http://schemas.microsoft.com/office/drawing/2014/main" id="{710553A9-C9FD-AF8E-8836-7BDF05209AD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333191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618873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February 2024                                                                                           DBHDS Facility NEO - OHR</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90761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February 2024                                                                                           DBHDS Facility NEO - OHR</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805421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February 2024                                                                                           DBHDS Facility NEO - OHR</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625210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3444B-FA61-2F4C-1D44-84FDC88C38F3}"/>
              </a:ext>
            </a:extLst>
          </p:cNvPr>
          <p:cNvSpPr>
            <a:spLocks noGrp="1"/>
          </p:cNvSpPr>
          <p:nvPr>
            <p:ph type="title"/>
          </p:nvPr>
        </p:nvSpPr>
        <p:spPr>
          <a:xfrm>
            <a:off x="2290618" y="1084262"/>
            <a:ext cx="8238837"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E84856A0-0A87-EC1B-3955-8224ED4C33DA}"/>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8DC6EFDE-368B-ED6E-98D1-26B2DBBD45B3}"/>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55B57B14-77C6-5150-D8BE-618F79660B0F}"/>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8F835250-52B2-CFA1-2D8B-90236C29A607}"/>
              </a:ext>
            </a:extLst>
          </p:cNvPr>
          <p:cNvSpPr/>
          <p:nvPr userDrawn="1"/>
        </p:nvSpPr>
        <p:spPr>
          <a:xfrm>
            <a:off x="572652" y="1520108"/>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8B6EA3B-35B0-4BE2-FC4C-184EFC01DF65}"/>
              </a:ext>
            </a:extLst>
          </p:cNvPr>
          <p:cNvSpPr/>
          <p:nvPr userDrawn="1"/>
        </p:nvSpPr>
        <p:spPr>
          <a:xfrm>
            <a:off x="572651" y="2902604"/>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6F70A38-14D5-104D-C5FC-E3E97388F4D1}"/>
              </a:ext>
            </a:extLst>
          </p:cNvPr>
          <p:cNvSpPr/>
          <p:nvPr userDrawn="1"/>
        </p:nvSpPr>
        <p:spPr>
          <a:xfrm>
            <a:off x="572651" y="4285100"/>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349873CD-E71F-ACC9-6140-E9E0FBCE4597}"/>
              </a:ext>
            </a:extLst>
          </p:cNvPr>
          <p:cNvSpPr>
            <a:spLocks noGrp="1"/>
          </p:cNvSpPr>
          <p:nvPr>
            <p:ph sz="quarter" idx="13"/>
          </p:nvPr>
        </p:nvSpPr>
        <p:spPr>
          <a:xfrm>
            <a:off x="2290763" y="2484438"/>
            <a:ext cx="8239125" cy="345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7">
            <a:extLst>
              <a:ext uri="{FF2B5EF4-FFF2-40B4-BE49-F238E27FC236}">
                <a16:creationId xmlns:a16="http://schemas.microsoft.com/office/drawing/2014/main" id="{AA7E9A28-47F4-0C3F-2CD1-A6730B9A4CE3}"/>
              </a:ext>
            </a:extLst>
          </p:cNvPr>
          <p:cNvSpPr>
            <a:spLocks noGrp="1"/>
          </p:cNvSpPr>
          <p:nvPr>
            <p:ph sz="quarter" idx="14"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971728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AAD0D9D-510F-F91A-D11E-50B8241ACB7B}"/>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64CED9F0-F257-3D57-C688-DD130A8542C9}"/>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131E69D3-7E8C-BD81-900C-6C1250EB7734}"/>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E70CA577-6A74-676B-2487-5044A74D6B34}"/>
              </a:ext>
            </a:extLst>
          </p:cNvPr>
          <p:cNvSpPr/>
          <p:nvPr userDrawn="1"/>
        </p:nvSpPr>
        <p:spPr>
          <a:xfrm>
            <a:off x="544513" y="4657653"/>
            <a:ext cx="1173017" cy="11730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C5DAAB0-7726-E8E3-24A5-DCE0FDF9C88C}"/>
              </a:ext>
            </a:extLst>
          </p:cNvPr>
          <p:cNvSpPr/>
          <p:nvPr userDrawn="1"/>
        </p:nvSpPr>
        <p:spPr>
          <a:xfrm>
            <a:off x="1915968" y="4655559"/>
            <a:ext cx="1173017" cy="1173017"/>
          </a:xfrm>
          <a:prstGeom prst="ellipse">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BFFC72A-C932-E474-7868-A9A2FABB8B6C}"/>
              </a:ext>
            </a:extLst>
          </p:cNvPr>
          <p:cNvSpPr/>
          <p:nvPr userDrawn="1"/>
        </p:nvSpPr>
        <p:spPr>
          <a:xfrm>
            <a:off x="3287423" y="4655558"/>
            <a:ext cx="1173017" cy="1173017"/>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D7B89D4F-E7AF-DE8B-8CB2-A708F478897F}"/>
              </a:ext>
            </a:extLst>
          </p:cNvPr>
          <p:cNvSpPr>
            <a:spLocks noGrp="1"/>
          </p:cNvSpPr>
          <p:nvPr>
            <p:ph sz="quarter" idx="13"/>
          </p:nvPr>
        </p:nvSpPr>
        <p:spPr>
          <a:xfrm>
            <a:off x="544513" y="1219200"/>
            <a:ext cx="4271962"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CB5A7A03-30A6-9165-9F94-88B11296AAE0}"/>
              </a:ext>
            </a:extLst>
          </p:cNvPr>
          <p:cNvSpPr>
            <a:spLocks noGrp="1"/>
          </p:cNvSpPr>
          <p:nvPr>
            <p:ph sz="quarter" idx="14"/>
          </p:nvPr>
        </p:nvSpPr>
        <p:spPr>
          <a:xfrm>
            <a:off x="5014913" y="1219200"/>
            <a:ext cx="5375275" cy="4611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98855BC4-34E7-7CA0-1210-8C58BE1C4DE0}"/>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4928740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E5AF-414A-B9EA-D41B-26845CA54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EE8420-15CA-3809-A9A0-01A9F6FC340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CB46092B-DC79-F54A-AC0C-CF3D9BFE02A5}"/>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B215B111-DA21-DDE4-1C3C-81FAB14A7B1D}"/>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23CB34AB-76AD-E38A-6407-F34FBAD12010}"/>
              </a:ext>
            </a:extLst>
          </p:cNvPr>
          <p:cNvSpPr/>
          <p:nvPr userDrawn="1"/>
        </p:nvSpPr>
        <p:spPr>
          <a:xfrm>
            <a:off x="457200" y="274890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FA17739-C01A-2DE6-9A2E-886051E1F59A}"/>
              </a:ext>
            </a:extLst>
          </p:cNvPr>
          <p:cNvSpPr/>
          <p:nvPr userDrawn="1"/>
        </p:nvSpPr>
        <p:spPr>
          <a:xfrm>
            <a:off x="4025900" y="2690666"/>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60CD84-1AFA-7C8C-351B-CCEDBCEB742B}"/>
              </a:ext>
            </a:extLst>
          </p:cNvPr>
          <p:cNvSpPr/>
          <p:nvPr userDrawn="1"/>
        </p:nvSpPr>
        <p:spPr>
          <a:xfrm>
            <a:off x="7592855" y="2717545"/>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85E2A852-F848-6428-111E-50396532455C}"/>
              </a:ext>
            </a:extLst>
          </p:cNvPr>
          <p:cNvSpPr>
            <a:spLocks noGrp="1"/>
          </p:cNvSpPr>
          <p:nvPr>
            <p:ph sz="quarter" idx="13"/>
          </p:nvPr>
        </p:nvSpPr>
        <p:spPr>
          <a:xfrm>
            <a:off x="1034414" y="3318813"/>
            <a:ext cx="2049462" cy="2060575"/>
          </a:xfrm>
        </p:spPr>
        <p:txBody>
          <a:bodyPr/>
          <a:lstStyle>
            <a:lvl1pPr marL="0" indent="0">
              <a:buFont typeface="Arial" panose="020B0604020202020204" pitchFamily="34" charse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9B22A7AD-7073-0B0B-45EA-57455BC3DBE8}"/>
              </a:ext>
            </a:extLst>
          </p:cNvPr>
          <p:cNvSpPr>
            <a:spLocks noGrp="1"/>
          </p:cNvSpPr>
          <p:nvPr>
            <p:ph sz="quarter" idx="14"/>
          </p:nvPr>
        </p:nvSpPr>
        <p:spPr>
          <a:xfrm>
            <a:off x="4601369" y="3275462"/>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B0124900-2CCC-6541-5885-CBC9FAABC9C3}"/>
              </a:ext>
            </a:extLst>
          </p:cNvPr>
          <p:cNvSpPr>
            <a:spLocks noGrp="1"/>
          </p:cNvSpPr>
          <p:nvPr>
            <p:ph sz="quarter" idx="15"/>
          </p:nvPr>
        </p:nvSpPr>
        <p:spPr>
          <a:xfrm>
            <a:off x="8168324" y="3287459"/>
            <a:ext cx="2049462" cy="2060575"/>
          </a:xfr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7">
            <a:extLst>
              <a:ext uri="{FF2B5EF4-FFF2-40B4-BE49-F238E27FC236}">
                <a16:creationId xmlns:a16="http://schemas.microsoft.com/office/drawing/2014/main" id="{EF9596FA-04FF-BB4E-3759-4E0CE5326988}"/>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70474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1571DC3-7D42-5493-D463-4D65949EDF2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33E8749A-BD56-1B27-C6C0-8E71E01703DD}"/>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ED615CA3-7C8B-FACD-E9B8-6693EACC8294}"/>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Oval 5">
            <a:extLst>
              <a:ext uri="{FF2B5EF4-FFF2-40B4-BE49-F238E27FC236}">
                <a16:creationId xmlns:a16="http://schemas.microsoft.com/office/drawing/2014/main" id="{9651C135-1C96-F75F-6969-0989C706774C}"/>
              </a:ext>
            </a:extLst>
          </p:cNvPr>
          <p:cNvSpPr/>
          <p:nvPr userDrawn="1"/>
        </p:nvSpPr>
        <p:spPr>
          <a:xfrm>
            <a:off x="532527" y="1386321"/>
            <a:ext cx="3202145" cy="32004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93BFC7B-B970-8629-42F5-B3F00DAB11AA}"/>
              </a:ext>
            </a:extLst>
          </p:cNvPr>
          <p:cNvSpPr/>
          <p:nvPr userDrawn="1"/>
        </p:nvSpPr>
        <p:spPr>
          <a:xfrm>
            <a:off x="4135581" y="2611941"/>
            <a:ext cx="3200400" cy="3200400"/>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671784-789E-FEB2-724A-210C8221C11A}"/>
              </a:ext>
            </a:extLst>
          </p:cNvPr>
          <p:cNvSpPr/>
          <p:nvPr userDrawn="1"/>
        </p:nvSpPr>
        <p:spPr>
          <a:xfrm>
            <a:off x="7642828" y="1386321"/>
            <a:ext cx="3200400" cy="32004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Content Placeholder 11">
            <a:extLst>
              <a:ext uri="{FF2B5EF4-FFF2-40B4-BE49-F238E27FC236}">
                <a16:creationId xmlns:a16="http://schemas.microsoft.com/office/drawing/2014/main" id="{15FB9E24-BB74-642C-8030-C8056605F02F}"/>
              </a:ext>
            </a:extLst>
          </p:cNvPr>
          <p:cNvSpPr>
            <a:spLocks noGrp="1"/>
          </p:cNvSpPr>
          <p:nvPr>
            <p:ph sz="quarter" idx="13"/>
          </p:nvPr>
        </p:nvSpPr>
        <p:spPr>
          <a:xfrm>
            <a:off x="1117449" y="192487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11">
            <a:extLst>
              <a:ext uri="{FF2B5EF4-FFF2-40B4-BE49-F238E27FC236}">
                <a16:creationId xmlns:a16="http://schemas.microsoft.com/office/drawing/2014/main" id="{EE0A9ABC-6C8F-6824-6C32-D4D0E24F5B22}"/>
              </a:ext>
            </a:extLst>
          </p:cNvPr>
          <p:cNvSpPr>
            <a:spLocks noGrp="1"/>
          </p:cNvSpPr>
          <p:nvPr>
            <p:ph sz="quarter" idx="14"/>
          </p:nvPr>
        </p:nvSpPr>
        <p:spPr>
          <a:xfrm>
            <a:off x="4679696" y="3150499"/>
            <a:ext cx="2049462" cy="2060575"/>
          </a:xfrm>
        </p:spPr>
        <p:txBody>
          <a:bodyPr/>
          <a:lstStyle>
            <a:lvl1pPr marL="0" indent="0">
              <a:buNone/>
              <a:defRPr sz="160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1">
            <a:extLst>
              <a:ext uri="{FF2B5EF4-FFF2-40B4-BE49-F238E27FC236}">
                <a16:creationId xmlns:a16="http://schemas.microsoft.com/office/drawing/2014/main" id="{737FCEAE-8FB2-0BCC-3D86-B1FE4FFADBE3}"/>
              </a:ext>
            </a:extLst>
          </p:cNvPr>
          <p:cNvSpPr>
            <a:spLocks noGrp="1"/>
          </p:cNvSpPr>
          <p:nvPr>
            <p:ph sz="quarter" idx="15"/>
          </p:nvPr>
        </p:nvSpPr>
        <p:spPr>
          <a:xfrm>
            <a:off x="8218297" y="1924878"/>
            <a:ext cx="2049462" cy="2060575"/>
          </a:xfrm>
        </p:spPr>
        <p:txBody>
          <a:bodyPr>
            <a:noAutofit/>
          </a:bodyPr>
          <a:lstStyle>
            <a:lvl1pPr marL="0" indent="0">
              <a:buFontTx/>
              <a:buNone/>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Content Placeholder 7">
            <a:extLst>
              <a:ext uri="{FF2B5EF4-FFF2-40B4-BE49-F238E27FC236}">
                <a16:creationId xmlns:a16="http://schemas.microsoft.com/office/drawing/2014/main" id="{297C2B6B-96A3-2689-3D25-9ED089A509F3}"/>
              </a:ext>
            </a:extLst>
          </p:cNvPr>
          <p:cNvSpPr>
            <a:spLocks noGrp="1"/>
          </p:cNvSpPr>
          <p:nvPr>
            <p:ph sz="quarter" idx="16"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3976861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33C8F-C068-33D6-6A27-51735E8C290A}"/>
              </a:ext>
            </a:extLst>
          </p:cNvPr>
          <p:cNvSpPr>
            <a:spLocks noGrp="1"/>
          </p:cNvSpPr>
          <p:nvPr>
            <p:ph type="title"/>
          </p:nvPr>
        </p:nvSpPr>
        <p:spPr>
          <a:xfrm>
            <a:off x="457200" y="1084262"/>
            <a:ext cx="99244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13E3BD46-077A-C137-2A05-DB479D2C04AC}"/>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AE1846B8-CD94-9822-A69A-40BE472D0609}"/>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E77301A2-4C4A-70D2-8129-44CEC8B56C58}"/>
              </a:ext>
            </a:extLst>
          </p:cNvPr>
          <p:cNvSpPr>
            <a:spLocks noGrp="1"/>
          </p:cNvSpPr>
          <p:nvPr>
            <p:ph type="sldNum" sz="quarter" idx="12"/>
          </p:nvPr>
        </p:nvSpPr>
        <p:spPr/>
        <p:txBody>
          <a:bodyPr/>
          <a:lstStyle/>
          <a:p>
            <a:fld id="{5874D6C6-B3A5-4F2C-A6BF-E3D57C3A1219}" type="slidenum">
              <a:rPr lang="en-US" smtClean="0"/>
              <a:pPr/>
              <a:t>‹#›</a:t>
            </a:fld>
            <a:endParaRPr lang="en-US"/>
          </a:p>
        </p:txBody>
      </p:sp>
      <p:sp>
        <p:nvSpPr>
          <p:cNvPr id="6" name="Rectangle 5">
            <a:extLst>
              <a:ext uri="{FF2B5EF4-FFF2-40B4-BE49-F238E27FC236}">
                <a16:creationId xmlns:a16="http://schemas.microsoft.com/office/drawing/2014/main" id="{82B4EB33-279F-1B26-ED4F-1E579037F67D}"/>
              </a:ext>
            </a:extLst>
          </p:cNvPr>
          <p:cNvSpPr/>
          <p:nvPr userDrawn="1"/>
        </p:nvSpPr>
        <p:spPr>
          <a:xfrm>
            <a:off x="457200"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E1DD0BB-C6F7-9EAA-1F92-746CB853E821}"/>
              </a:ext>
            </a:extLst>
          </p:cNvPr>
          <p:cNvSpPr/>
          <p:nvPr userDrawn="1"/>
        </p:nvSpPr>
        <p:spPr>
          <a:xfrm>
            <a:off x="5329381" y="2587696"/>
            <a:ext cx="4786745" cy="340821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Content Placeholder 11">
            <a:extLst>
              <a:ext uri="{FF2B5EF4-FFF2-40B4-BE49-F238E27FC236}">
                <a16:creationId xmlns:a16="http://schemas.microsoft.com/office/drawing/2014/main" id="{5C48ABDD-1321-C686-B39F-9075A624136A}"/>
              </a:ext>
            </a:extLst>
          </p:cNvPr>
          <p:cNvSpPr>
            <a:spLocks noGrp="1"/>
          </p:cNvSpPr>
          <p:nvPr>
            <p:ph sz="quarter" idx="13"/>
          </p:nvPr>
        </p:nvSpPr>
        <p:spPr>
          <a:xfrm>
            <a:off x="549563" y="2703511"/>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11">
            <a:extLst>
              <a:ext uri="{FF2B5EF4-FFF2-40B4-BE49-F238E27FC236}">
                <a16:creationId xmlns:a16="http://schemas.microsoft.com/office/drawing/2014/main" id="{582F1D22-A2A9-BF3A-FF71-E8A369C7824C}"/>
              </a:ext>
            </a:extLst>
          </p:cNvPr>
          <p:cNvSpPr>
            <a:spLocks noGrp="1"/>
          </p:cNvSpPr>
          <p:nvPr>
            <p:ph sz="quarter" idx="14"/>
          </p:nvPr>
        </p:nvSpPr>
        <p:spPr>
          <a:xfrm>
            <a:off x="5435959" y="2703510"/>
            <a:ext cx="4573587" cy="31765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7">
            <a:extLst>
              <a:ext uri="{FF2B5EF4-FFF2-40B4-BE49-F238E27FC236}">
                <a16:creationId xmlns:a16="http://schemas.microsoft.com/office/drawing/2014/main" id="{D89393EB-A29A-6072-7D4D-B9EDF46F1E82}"/>
              </a:ext>
            </a:extLst>
          </p:cNvPr>
          <p:cNvSpPr>
            <a:spLocks noGrp="1"/>
          </p:cNvSpPr>
          <p:nvPr>
            <p:ph sz="quarter" idx="15"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049023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A5A2B-9E0E-F24B-A2D2-41F7A3745624}"/>
              </a:ext>
            </a:extLst>
          </p:cNvPr>
          <p:cNvSpPr>
            <a:spLocks noGrp="1"/>
          </p:cNvSpPr>
          <p:nvPr>
            <p:ph type="title"/>
          </p:nvPr>
        </p:nvSpPr>
        <p:spPr>
          <a:xfrm>
            <a:off x="457200" y="1084262"/>
            <a:ext cx="104394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95A8399-8523-6556-760B-4AC704559AC1}"/>
              </a:ext>
            </a:extLst>
          </p:cNvPr>
          <p:cNvSpPr>
            <a:spLocks noGrp="1"/>
          </p:cNvSpPr>
          <p:nvPr>
            <p:ph sz="half" idx="1"/>
          </p:nvPr>
        </p:nvSpPr>
        <p:spPr>
          <a:xfrm>
            <a:off x="4572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9D4714-4A1D-1DD6-96EE-FEAC30FA01C2}"/>
              </a:ext>
            </a:extLst>
          </p:cNvPr>
          <p:cNvSpPr>
            <a:spLocks noGrp="1"/>
          </p:cNvSpPr>
          <p:nvPr>
            <p:ph sz="half" idx="2"/>
          </p:nvPr>
        </p:nvSpPr>
        <p:spPr>
          <a:xfrm>
            <a:off x="5715000" y="2486025"/>
            <a:ext cx="5181600" cy="346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81FFC6-8C37-1E6E-CA34-F4B262E2BBE0}"/>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A371891A-E74B-6211-9F62-67FD6890CF76}"/>
              </a:ext>
            </a:extLst>
          </p:cNvPr>
          <p:cNvSpPr>
            <a:spLocks noGrp="1"/>
          </p:cNvSpPr>
          <p:nvPr>
            <p:ph type="ftr" sz="quarter" idx="11"/>
          </p:nvPr>
        </p:nvSpPr>
        <p:spPr/>
        <p:txBody>
          <a:bodyPr/>
          <a:lstStyle/>
          <a:p>
            <a:r>
              <a:rPr lang="en-US"/>
              <a:t>February 2024                                                                                           DBHDS Facility NEO - OHR</a:t>
            </a:r>
          </a:p>
        </p:txBody>
      </p:sp>
      <p:sp>
        <p:nvSpPr>
          <p:cNvPr id="7" name="Slide Number Placeholder 6">
            <a:extLst>
              <a:ext uri="{FF2B5EF4-FFF2-40B4-BE49-F238E27FC236}">
                <a16:creationId xmlns:a16="http://schemas.microsoft.com/office/drawing/2014/main" id="{7DEF758D-1A71-9285-16FF-C49D7D166F69}"/>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BBE0EC9B-EB3C-2CD4-FC30-8AE4D244A723}"/>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408487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EC55-4C74-EDEC-1928-56034ED14E52}"/>
              </a:ext>
            </a:extLst>
          </p:cNvPr>
          <p:cNvSpPr>
            <a:spLocks noGrp="1"/>
          </p:cNvSpPr>
          <p:nvPr>
            <p:ph type="title"/>
          </p:nvPr>
        </p:nvSpPr>
        <p:spPr>
          <a:xfrm>
            <a:off x="285750" y="1011237"/>
            <a:ext cx="10430669"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94E3D4-F895-D4F8-7C41-86D0C3874330}"/>
              </a:ext>
            </a:extLst>
          </p:cNvPr>
          <p:cNvSpPr>
            <a:spLocks noGrp="1"/>
          </p:cNvSpPr>
          <p:nvPr>
            <p:ph type="body" idx="1"/>
          </p:nvPr>
        </p:nvSpPr>
        <p:spPr>
          <a:xfrm>
            <a:off x="285750" y="237093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60679-75AB-0B8E-9AFE-8DEEB8F6BA87}"/>
              </a:ext>
            </a:extLst>
          </p:cNvPr>
          <p:cNvSpPr>
            <a:spLocks noGrp="1"/>
          </p:cNvSpPr>
          <p:nvPr>
            <p:ph sz="half" idx="2"/>
          </p:nvPr>
        </p:nvSpPr>
        <p:spPr>
          <a:xfrm>
            <a:off x="285750" y="3194843"/>
            <a:ext cx="5157787"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827BE-2089-2649-1335-D432B118F834}"/>
              </a:ext>
            </a:extLst>
          </p:cNvPr>
          <p:cNvSpPr>
            <a:spLocks noGrp="1"/>
          </p:cNvSpPr>
          <p:nvPr>
            <p:ph type="body" sz="quarter" idx="3"/>
          </p:nvPr>
        </p:nvSpPr>
        <p:spPr>
          <a:xfrm>
            <a:off x="5533231" y="2377282"/>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0EDD-87BD-A90E-4462-B007A3080DE6}"/>
              </a:ext>
            </a:extLst>
          </p:cNvPr>
          <p:cNvSpPr>
            <a:spLocks noGrp="1"/>
          </p:cNvSpPr>
          <p:nvPr>
            <p:ph sz="quarter" idx="4"/>
          </p:nvPr>
        </p:nvSpPr>
        <p:spPr>
          <a:xfrm>
            <a:off x="5533231" y="3201194"/>
            <a:ext cx="5183188" cy="277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C3468AA-5C2B-B079-8731-0BD4B8BEB826}"/>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8" name="Footer Placeholder 7">
            <a:extLst>
              <a:ext uri="{FF2B5EF4-FFF2-40B4-BE49-F238E27FC236}">
                <a16:creationId xmlns:a16="http://schemas.microsoft.com/office/drawing/2014/main" id="{BD154972-710C-1376-A54C-74ED583F09A2}"/>
              </a:ext>
            </a:extLst>
          </p:cNvPr>
          <p:cNvSpPr>
            <a:spLocks noGrp="1"/>
          </p:cNvSpPr>
          <p:nvPr>
            <p:ph type="ftr" sz="quarter" idx="11"/>
          </p:nvPr>
        </p:nvSpPr>
        <p:spPr/>
        <p:txBody>
          <a:bodyPr/>
          <a:lstStyle/>
          <a:p>
            <a:r>
              <a:rPr lang="en-US"/>
              <a:t>February 2024                                                                                           DBHDS Facility NEO - OHR</a:t>
            </a:r>
          </a:p>
        </p:txBody>
      </p:sp>
      <p:sp>
        <p:nvSpPr>
          <p:cNvPr id="9" name="Slide Number Placeholder 8">
            <a:extLst>
              <a:ext uri="{FF2B5EF4-FFF2-40B4-BE49-F238E27FC236}">
                <a16:creationId xmlns:a16="http://schemas.microsoft.com/office/drawing/2014/main" id="{5B391596-3A56-38F9-4C64-4BE1551E4254}"/>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10" name="Content Placeholder 7">
            <a:extLst>
              <a:ext uri="{FF2B5EF4-FFF2-40B4-BE49-F238E27FC236}">
                <a16:creationId xmlns:a16="http://schemas.microsoft.com/office/drawing/2014/main" id="{35C5D3D4-11BC-F580-8587-0CFD5DB96846}"/>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588376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7DA89-4D48-DC78-A89D-633D36536A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145BA-8B42-56A3-3C47-E7B7C9A271D2}"/>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4" name="Footer Placeholder 3">
            <a:extLst>
              <a:ext uri="{FF2B5EF4-FFF2-40B4-BE49-F238E27FC236}">
                <a16:creationId xmlns:a16="http://schemas.microsoft.com/office/drawing/2014/main" id="{57786EA5-25CA-2027-642C-6DFD0DA8B6D0}"/>
              </a:ext>
            </a:extLst>
          </p:cNvPr>
          <p:cNvSpPr>
            <a:spLocks noGrp="1"/>
          </p:cNvSpPr>
          <p:nvPr>
            <p:ph type="ftr" sz="quarter" idx="11"/>
          </p:nvPr>
        </p:nvSpPr>
        <p:spPr/>
        <p:txBody>
          <a:bodyPr/>
          <a:lstStyle/>
          <a:p>
            <a:r>
              <a:rPr lang="en-US"/>
              <a:t>February 2024                                                                                           DBHDS Facility NEO - OHR</a:t>
            </a:r>
          </a:p>
        </p:txBody>
      </p:sp>
      <p:sp>
        <p:nvSpPr>
          <p:cNvPr id="5" name="Slide Number Placeholder 4">
            <a:extLst>
              <a:ext uri="{FF2B5EF4-FFF2-40B4-BE49-F238E27FC236}">
                <a16:creationId xmlns:a16="http://schemas.microsoft.com/office/drawing/2014/main" id="{722ACD6C-119F-47F5-68D2-317CA215C9B2}"/>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6" name="Content Placeholder 7">
            <a:extLst>
              <a:ext uri="{FF2B5EF4-FFF2-40B4-BE49-F238E27FC236}">
                <a16:creationId xmlns:a16="http://schemas.microsoft.com/office/drawing/2014/main" id="{91008C72-B958-7105-65FC-261FCA3E55C0}"/>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21283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25C4E0-453F-E17F-87E5-C55BDC08E37E}"/>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3" name="Footer Placeholder 2">
            <a:extLst>
              <a:ext uri="{FF2B5EF4-FFF2-40B4-BE49-F238E27FC236}">
                <a16:creationId xmlns:a16="http://schemas.microsoft.com/office/drawing/2014/main" id="{C142E468-9950-D5B3-08B9-4C00AEE0206B}"/>
              </a:ext>
            </a:extLst>
          </p:cNvPr>
          <p:cNvSpPr>
            <a:spLocks noGrp="1"/>
          </p:cNvSpPr>
          <p:nvPr>
            <p:ph type="ftr" sz="quarter" idx="11"/>
          </p:nvPr>
        </p:nvSpPr>
        <p:spPr/>
        <p:txBody>
          <a:bodyPr/>
          <a:lstStyle/>
          <a:p>
            <a:r>
              <a:rPr lang="en-US"/>
              <a:t>February 2024                                                                                           DBHDS Facility NEO - OHR</a:t>
            </a:r>
          </a:p>
        </p:txBody>
      </p:sp>
      <p:sp>
        <p:nvSpPr>
          <p:cNvPr id="4" name="Slide Number Placeholder 3">
            <a:extLst>
              <a:ext uri="{FF2B5EF4-FFF2-40B4-BE49-F238E27FC236}">
                <a16:creationId xmlns:a16="http://schemas.microsoft.com/office/drawing/2014/main" id="{BAAC8370-E475-0726-DE1B-0417EBA89F97}"/>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5" name="Content Placeholder 7">
            <a:extLst>
              <a:ext uri="{FF2B5EF4-FFF2-40B4-BE49-F238E27FC236}">
                <a16:creationId xmlns:a16="http://schemas.microsoft.com/office/drawing/2014/main" id="{E12EE421-C047-8E33-C8B3-C56B0ECBD988}"/>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480779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3044-967B-1C89-7F80-C4925D7194C3}"/>
              </a:ext>
            </a:extLst>
          </p:cNvPr>
          <p:cNvSpPr>
            <a:spLocks noGrp="1"/>
          </p:cNvSpPr>
          <p:nvPr>
            <p:ph type="title"/>
          </p:nvPr>
        </p:nvSpPr>
        <p:spPr>
          <a:xfrm>
            <a:off x="440530" y="1017588"/>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BA016-2BB9-3398-E4B5-CB1994C2ECEF}"/>
              </a:ext>
            </a:extLst>
          </p:cNvPr>
          <p:cNvSpPr>
            <a:spLocks noGrp="1"/>
          </p:cNvSpPr>
          <p:nvPr>
            <p:ph idx="1"/>
          </p:nvPr>
        </p:nvSpPr>
        <p:spPr>
          <a:xfrm>
            <a:off x="4497388" y="1017588"/>
            <a:ext cx="6172200" cy="4873625"/>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71538-7DCD-BCFA-A8A0-0350D2105194}"/>
              </a:ext>
            </a:extLst>
          </p:cNvPr>
          <p:cNvSpPr>
            <a:spLocks noGrp="1"/>
          </p:cNvSpPr>
          <p:nvPr>
            <p:ph type="body" sz="half" idx="2"/>
          </p:nvPr>
        </p:nvSpPr>
        <p:spPr>
          <a:xfrm>
            <a:off x="443706" y="2706687"/>
            <a:ext cx="3932237" cy="31543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D8DDA4-B5FD-02B7-A18F-82AD3895A94D}"/>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C70AF9F-B997-5D36-6677-9F0A7A566118}"/>
              </a:ext>
            </a:extLst>
          </p:cNvPr>
          <p:cNvSpPr>
            <a:spLocks noGrp="1"/>
          </p:cNvSpPr>
          <p:nvPr>
            <p:ph type="ftr" sz="quarter" idx="11"/>
          </p:nvPr>
        </p:nvSpPr>
        <p:spPr/>
        <p:txBody>
          <a:bodyPr/>
          <a:lstStyle/>
          <a:p>
            <a:r>
              <a:rPr lang="en-US"/>
              <a:t>February 2024                                                                                           DBHDS Facility NEO - OHR</a:t>
            </a:r>
          </a:p>
        </p:txBody>
      </p:sp>
      <p:sp>
        <p:nvSpPr>
          <p:cNvPr id="7" name="Slide Number Placeholder 6">
            <a:extLst>
              <a:ext uri="{FF2B5EF4-FFF2-40B4-BE49-F238E27FC236}">
                <a16:creationId xmlns:a16="http://schemas.microsoft.com/office/drawing/2014/main" id="{09D3E6FF-5630-5934-C1BE-7C20C7D5AC86}"/>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23050D4B-E43F-66EE-B869-DDA20656A3C5}"/>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262739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BE0BB-8257-026C-01E4-33C0C9E0C1E1}"/>
              </a:ext>
            </a:extLst>
          </p:cNvPr>
          <p:cNvSpPr>
            <a:spLocks noGrp="1"/>
          </p:cNvSpPr>
          <p:nvPr>
            <p:ph type="title"/>
          </p:nvPr>
        </p:nvSpPr>
        <p:spPr>
          <a:xfrm>
            <a:off x="443706" y="1062832"/>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0720C-BF26-7232-D9F1-D465960A447A}"/>
              </a:ext>
            </a:extLst>
          </p:cNvPr>
          <p:cNvSpPr>
            <a:spLocks noGrp="1"/>
          </p:cNvSpPr>
          <p:nvPr>
            <p:ph type="pic" idx="1"/>
          </p:nvPr>
        </p:nvSpPr>
        <p:spPr>
          <a:xfrm>
            <a:off x="4535488" y="1081882"/>
            <a:ext cx="6172200" cy="479821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E3609A4-2100-9478-1433-3D4F78AA0F71}"/>
              </a:ext>
            </a:extLst>
          </p:cNvPr>
          <p:cNvSpPr>
            <a:spLocks noGrp="1"/>
          </p:cNvSpPr>
          <p:nvPr>
            <p:ph type="body" sz="half" idx="2"/>
          </p:nvPr>
        </p:nvSpPr>
        <p:spPr>
          <a:xfrm>
            <a:off x="443705" y="2830512"/>
            <a:ext cx="3932237" cy="3049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DFE8F6-3BAB-47CA-7ECA-315504C857AF}"/>
              </a:ext>
            </a:extLst>
          </p:cNvPr>
          <p:cNvSpPr>
            <a:spLocks noGrp="1"/>
          </p:cNvSpPr>
          <p:nvPr>
            <p:ph type="dt" sz="half" idx="10"/>
          </p:nvPr>
        </p:nvSpPr>
        <p:spPr>
          <a:xfrm>
            <a:off x="285750" y="6173787"/>
            <a:ext cx="1847850" cy="365125"/>
          </a:xfrm>
          <a:prstGeom prst="rect">
            <a:avLst/>
          </a:prstGeom>
        </p:spPr>
        <p:txBody>
          <a:bodyPr/>
          <a:lstStyle/>
          <a:p>
            <a:r>
              <a:rPr lang="en-US"/>
              <a:t>Date</a:t>
            </a:r>
          </a:p>
        </p:txBody>
      </p:sp>
      <p:sp>
        <p:nvSpPr>
          <p:cNvPr id="6" name="Footer Placeholder 5">
            <a:extLst>
              <a:ext uri="{FF2B5EF4-FFF2-40B4-BE49-F238E27FC236}">
                <a16:creationId xmlns:a16="http://schemas.microsoft.com/office/drawing/2014/main" id="{9D85A2D6-3BD9-34B6-6451-6BF72C915DEA}"/>
              </a:ext>
            </a:extLst>
          </p:cNvPr>
          <p:cNvSpPr>
            <a:spLocks noGrp="1"/>
          </p:cNvSpPr>
          <p:nvPr>
            <p:ph type="ftr" sz="quarter" idx="11"/>
          </p:nvPr>
        </p:nvSpPr>
        <p:spPr/>
        <p:txBody>
          <a:bodyPr/>
          <a:lstStyle/>
          <a:p>
            <a:r>
              <a:rPr lang="en-US"/>
              <a:t>February 2024                                                                                           DBHDS Facility NEO - OHR</a:t>
            </a:r>
          </a:p>
        </p:txBody>
      </p:sp>
      <p:sp>
        <p:nvSpPr>
          <p:cNvPr id="7" name="Slide Number Placeholder 6">
            <a:extLst>
              <a:ext uri="{FF2B5EF4-FFF2-40B4-BE49-F238E27FC236}">
                <a16:creationId xmlns:a16="http://schemas.microsoft.com/office/drawing/2014/main" id="{CF0A882B-BB73-5375-404E-96803F1A8351}"/>
              </a:ext>
            </a:extLst>
          </p:cNvPr>
          <p:cNvSpPr>
            <a:spLocks noGrp="1"/>
          </p:cNvSpPr>
          <p:nvPr>
            <p:ph type="sldNum" sz="quarter" idx="12"/>
          </p:nvPr>
        </p:nvSpPr>
        <p:spPr/>
        <p:txBody>
          <a:bodyPr/>
          <a:lstStyle/>
          <a:p>
            <a:fld id="{5874D6C6-B3A5-4F2C-A6BF-E3D57C3A1219}" type="slidenum">
              <a:rPr lang="en-US" smtClean="0"/>
              <a:t>‹#›</a:t>
            </a:fld>
            <a:endParaRPr lang="en-US"/>
          </a:p>
        </p:txBody>
      </p:sp>
      <p:sp>
        <p:nvSpPr>
          <p:cNvPr id="8" name="Content Placeholder 7">
            <a:extLst>
              <a:ext uri="{FF2B5EF4-FFF2-40B4-BE49-F238E27FC236}">
                <a16:creationId xmlns:a16="http://schemas.microsoft.com/office/drawing/2014/main" id="{59DA1B97-3F1B-7D2D-F4D2-1E72383170FE}"/>
              </a:ext>
            </a:extLst>
          </p:cNvPr>
          <p:cNvSpPr>
            <a:spLocks noGrp="1"/>
          </p:cNvSpPr>
          <p:nvPr>
            <p:ph sz="quarter" idx="13" hasCustomPrompt="1"/>
          </p:nvPr>
        </p:nvSpPr>
        <p:spPr>
          <a:xfrm>
            <a:off x="3273218" y="493160"/>
            <a:ext cx="7246938" cy="321732"/>
          </a:xfrm>
        </p:spPr>
        <p:txBody>
          <a:bodyPr>
            <a:noAutofit/>
          </a:bodyPr>
          <a:lstStyle>
            <a:lvl1pPr marL="0" indent="0" algn="r">
              <a:buNone/>
              <a:defRPr sz="1800">
                <a:solidFill>
                  <a:schemeClr val="bg1"/>
                </a:solidFill>
              </a:defRPr>
            </a:lvl1pPr>
            <a:lvl2pPr>
              <a:defRPr sz="1800"/>
            </a:lvl2pPr>
            <a:lvl3pPr>
              <a:defRPr sz="1800"/>
            </a:lvl3pPr>
            <a:lvl4pPr>
              <a:defRPr sz="1800"/>
            </a:lvl4pPr>
            <a:lvl5pPr>
              <a:defRPr sz="1800"/>
            </a:lvl5pPr>
          </a:lstStyle>
          <a:p>
            <a:pPr lvl="0"/>
            <a:r>
              <a:rPr lang="en-US"/>
              <a:t>Slide Title</a:t>
            </a:r>
          </a:p>
        </p:txBody>
      </p:sp>
    </p:spTree>
    <p:extLst>
      <p:ext uri="{BB962C8B-B14F-4D97-AF65-F5344CB8AC3E}">
        <p14:creationId xmlns:p14="http://schemas.microsoft.com/office/powerpoint/2010/main" val="37005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2.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a:solidFill>
                  <a:schemeClr val="bg1"/>
                </a:solidFill>
              </a:defRPr>
            </a:lvl1pPr>
          </a:lstStyle>
          <a:p>
            <a:r>
              <a:rPr lang="en-US"/>
              <a:t>Date</a:t>
            </a:r>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February 2024                                                                                           DBHDS Facility NEO - OHR</a:t>
            </a:r>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a:solidFill>
                  <a:schemeClr val="bg1"/>
                </a:solidFill>
              </a:defRPr>
            </a:lvl1pPr>
          </a:lstStyle>
          <a:p>
            <a:fld id="{213D27AB-2F89-4A61-9ED6-D01A0C23772D}" type="slidenum">
              <a:rPr lang="en-US" smtClean="0"/>
              <a:pPr/>
              <a:t>‹#›</a:t>
            </a:fld>
            <a:endParaRPr lang="en-US"/>
          </a:p>
        </p:txBody>
      </p:sp>
    </p:spTree>
    <p:extLst>
      <p:ext uri="{BB962C8B-B14F-4D97-AF65-F5344CB8AC3E}">
        <p14:creationId xmlns:p14="http://schemas.microsoft.com/office/powerpoint/2010/main" val="1349350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2" r:id="rId11"/>
    <p:sldLayoutId id="2147483659" r:id="rId12"/>
    <p:sldLayoutId id="2147483660" r:id="rId13"/>
    <p:sldLayoutId id="2147483661"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710" r:id="rId24"/>
  </p:sldLayoutIdLst>
  <p:hf sldNum="0" hdr="0" dt="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F38217-3114-F3B3-6618-21E954C8E04F}"/>
              </a:ext>
            </a:extLst>
          </p:cNvPr>
          <p:cNvSpPr>
            <a:spLocks noGrp="1"/>
          </p:cNvSpPr>
          <p:nvPr>
            <p:ph type="title"/>
          </p:nvPr>
        </p:nvSpPr>
        <p:spPr>
          <a:xfrm>
            <a:off x="457200" y="1084262"/>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0029FA-3321-26C1-752A-66D61C341FCD}"/>
              </a:ext>
            </a:extLst>
          </p:cNvPr>
          <p:cNvSpPr>
            <a:spLocks noGrp="1"/>
          </p:cNvSpPr>
          <p:nvPr>
            <p:ph type="body" idx="1"/>
          </p:nvPr>
        </p:nvSpPr>
        <p:spPr>
          <a:xfrm>
            <a:off x="457200" y="2568574"/>
            <a:ext cx="10515600" cy="32432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6243D-5088-7AA8-632D-6B5040A3555B}"/>
              </a:ext>
            </a:extLst>
          </p:cNvPr>
          <p:cNvSpPr>
            <a:spLocks noGrp="1"/>
          </p:cNvSpPr>
          <p:nvPr>
            <p:ph type="dt" sz="half" idx="2"/>
          </p:nvPr>
        </p:nvSpPr>
        <p:spPr>
          <a:xfrm>
            <a:off x="285750" y="6173787"/>
            <a:ext cx="1847850" cy="365125"/>
          </a:xfrm>
          <a:prstGeom prst="rect">
            <a:avLst/>
          </a:prstGeom>
        </p:spPr>
        <p:txBody>
          <a:bodyPr vert="horz" lIns="91440" tIns="45720" rIns="91440" bIns="45720" rtlCol="0" anchor="ctr"/>
          <a:lstStyle>
            <a:lvl1pPr algn="l">
              <a:defRPr sz="1200">
                <a:solidFill>
                  <a:schemeClr val="bg1"/>
                </a:solidFill>
              </a:defRPr>
            </a:lvl1pPr>
          </a:lstStyle>
          <a:p>
            <a:r>
              <a:rPr lang="en-US"/>
              <a:t>Date</a:t>
            </a:r>
          </a:p>
        </p:txBody>
      </p:sp>
      <p:sp>
        <p:nvSpPr>
          <p:cNvPr id="5" name="Footer Placeholder 4">
            <a:extLst>
              <a:ext uri="{FF2B5EF4-FFF2-40B4-BE49-F238E27FC236}">
                <a16:creationId xmlns:a16="http://schemas.microsoft.com/office/drawing/2014/main" id="{42BE79A9-24EC-EBCC-93CB-A95B4268E76C}"/>
              </a:ext>
            </a:extLst>
          </p:cNvPr>
          <p:cNvSpPr>
            <a:spLocks noGrp="1"/>
          </p:cNvSpPr>
          <p:nvPr>
            <p:ph type="ftr" sz="quarter" idx="3"/>
          </p:nvPr>
        </p:nvSpPr>
        <p:spPr>
          <a:xfrm>
            <a:off x="3657600" y="6173786"/>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t>February 2024                                                                                           DBHDS Facility NEO - OHR</a:t>
            </a:r>
          </a:p>
        </p:txBody>
      </p:sp>
      <p:sp>
        <p:nvSpPr>
          <p:cNvPr id="6" name="Slide Number Placeholder 5">
            <a:extLst>
              <a:ext uri="{FF2B5EF4-FFF2-40B4-BE49-F238E27FC236}">
                <a16:creationId xmlns:a16="http://schemas.microsoft.com/office/drawing/2014/main" id="{03DE3D14-D788-3D31-B637-6DD17834B35F}"/>
              </a:ext>
            </a:extLst>
          </p:cNvPr>
          <p:cNvSpPr>
            <a:spLocks noGrp="1"/>
          </p:cNvSpPr>
          <p:nvPr>
            <p:ph type="sldNum" sz="quarter" idx="4"/>
          </p:nvPr>
        </p:nvSpPr>
        <p:spPr>
          <a:xfrm>
            <a:off x="9246742" y="6173786"/>
            <a:ext cx="1263474" cy="365125"/>
          </a:xfrm>
          <a:prstGeom prst="rect">
            <a:avLst/>
          </a:prstGeom>
        </p:spPr>
        <p:txBody>
          <a:bodyPr vert="horz" lIns="91440" tIns="45720" rIns="91440" bIns="45720" rtlCol="0" anchor="ctr"/>
          <a:lstStyle>
            <a:lvl1pPr algn="r">
              <a:defRPr sz="1200">
                <a:solidFill>
                  <a:schemeClr val="bg1"/>
                </a:solidFill>
              </a:defRPr>
            </a:lvl1pPr>
          </a:lstStyle>
          <a:p>
            <a:fld id="{213D27AB-2F89-4A61-9ED6-D01A0C23772D}" type="slidenum">
              <a:rPr lang="en-US" smtClean="0"/>
              <a:pPr/>
              <a:t>‹#›</a:t>
            </a:fld>
            <a:endParaRPr lang="en-US"/>
          </a:p>
        </p:txBody>
      </p:sp>
    </p:spTree>
    <p:extLst>
      <p:ext uri="{BB962C8B-B14F-4D97-AF65-F5344CB8AC3E}">
        <p14:creationId xmlns:p14="http://schemas.microsoft.com/office/powerpoint/2010/main" val="31645745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hf sldNum="0" hdr="0" dt="0"/>
  <p:txStyles>
    <p:title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law.lis.virginia.gov/admincode/title12/agency35/"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law.lis.virginia.gov/admincode/title12/agency35/chapter115/" TargetMode="External"/><Relationship Id="rId2" Type="http://schemas.openxmlformats.org/officeDocument/2006/relationships/hyperlink" Target="https://dbhds.virginia.gov/quality-management/human-right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ideo" Target="https://www.youtube.com/embed/KGoBgcHTmwA?feature=oembed" TargetMode="External"/><Relationship Id="rId4" Type="http://schemas.openxmlformats.org/officeDocument/2006/relationships/image" Target="../media/image15.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ideo" Target="https://www.youtube.com/embed/A4xbXb9L4SA?feature=oembed" TargetMode="External"/><Relationship Id="rId4" Type="http://schemas.openxmlformats.org/officeDocument/2006/relationships/image" Target="../media/image16.jpe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05A8-4C00-38C4-3D35-28D368FD3579}"/>
              </a:ext>
            </a:extLst>
          </p:cNvPr>
          <p:cNvSpPr>
            <a:spLocks noGrp="1"/>
          </p:cNvSpPr>
          <p:nvPr>
            <p:ph type="ctrTitle"/>
          </p:nvPr>
        </p:nvSpPr>
        <p:spPr/>
        <p:txBody>
          <a:bodyPr/>
          <a:lstStyle/>
          <a:p>
            <a:r>
              <a:rPr lang="en-US" sz="3600"/>
              <a:t>Overview of Human Rights</a:t>
            </a:r>
            <a:br>
              <a:rPr lang="en-US" sz="3600"/>
            </a:br>
            <a:r>
              <a:rPr lang="en-US" sz="3600"/>
              <a:t>New Employee Orientation</a:t>
            </a:r>
            <a:endParaRPr lang="en-US"/>
          </a:p>
        </p:txBody>
      </p:sp>
      <p:sp>
        <p:nvSpPr>
          <p:cNvPr id="3" name="Subtitle 2">
            <a:extLst>
              <a:ext uri="{FF2B5EF4-FFF2-40B4-BE49-F238E27FC236}">
                <a16:creationId xmlns:a16="http://schemas.microsoft.com/office/drawing/2014/main" id="{5AABB42A-43E5-3956-FCE8-D06F06E350F5}"/>
              </a:ext>
            </a:extLst>
          </p:cNvPr>
          <p:cNvSpPr>
            <a:spLocks noGrp="1"/>
          </p:cNvSpPr>
          <p:nvPr>
            <p:ph type="subTitle" idx="1"/>
          </p:nvPr>
        </p:nvSpPr>
        <p:spPr>
          <a:xfrm>
            <a:off x="2366548" y="5202238"/>
            <a:ext cx="10811703" cy="1655762"/>
          </a:xfrm>
        </p:spPr>
        <p:txBody>
          <a:bodyPr/>
          <a:lstStyle/>
          <a:p>
            <a:r>
              <a:rPr lang="en-US" sz="1800" dirty="0">
                <a:solidFill>
                  <a:schemeClr val="tx1">
                    <a:lumMod val="60000"/>
                    <a:lumOff val="40000"/>
                  </a:schemeClr>
                </a:solidFill>
                <a:latin typeface="+mj-lt"/>
              </a:rPr>
              <a:t>“To deny people their human rights is to challenge their very humanity.”    </a:t>
            </a:r>
          </a:p>
          <a:p>
            <a:r>
              <a:rPr lang="en-US" sz="1800" dirty="0">
                <a:solidFill>
                  <a:schemeClr val="tx1">
                    <a:lumMod val="60000"/>
                    <a:lumOff val="40000"/>
                  </a:schemeClr>
                </a:solidFill>
                <a:latin typeface="+mj-lt"/>
              </a:rPr>
              <a:t>                                                                             -- Nelson Mandela</a:t>
            </a:r>
          </a:p>
          <a:p>
            <a:endParaRPr lang="en-US" dirty="0"/>
          </a:p>
        </p:txBody>
      </p:sp>
      <p:sp>
        <p:nvSpPr>
          <p:cNvPr id="4" name="Footer Placeholder 3">
            <a:extLst>
              <a:ext uri="{FF2B5EF4-FFF2-40B4-BE49-F238E27FC236}">
                <a16:creationId xmlns:a16="http://schemas.microsoft.com/office/drawing/2014/main" id="{FA93DFB6-445B-CCFE-63D3-15AB5227EA02}"/>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417622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0ABE54-B161-ED51-4F9F-2A3A7D2FB82A}"/>
              </a:ext>
            </a:extLst>
          </p:cNvPr>
          <p:cNvSpPr>
            <a:spLocks noGrp="1"/>
          </p:cNvSpPr>
          <p:nvPr>
            <p:ph type="title"/>
          </p:nvPr>
        </p:nvSpPr>
        <p:spPr>
          <a:xfrm>
            <a:off x="571500" y="1281113"/>
            <a:ext cx="10515600" cy="2852737"/>
          </a:xfrm>
        </p:spPr>
        <p:txBody>
          <a:bodyPr/>
          <a:lstStyle/>
          <a:p>
            <a:r>
              <a:rPr lang="en-US" sz="3600"/>
              <a:t>Individuals we serve are entitled to have the same rights as everyone else and to be treated with dignity and respect.  Receiving services through DBHDS does not remove those rights.</a:t>
            </a:r>
            <a:br>
              <a:rPr lang="en-US" sz="3600"/>
            </a:br>
            <a:endParaRPr lang="en-US"/>
          </a:p>
        </p:txBody>
      </p:sp>
      <p:sp>
        <p:nvSpPr>
          <p:cNvPr id="9" name="Text Placeholder 8">
            <a:extLst>
              <a:ext uri="{FF2B5EF4-FFF2-40B4-BE49-F238E27FC236}">
                <a16:creationId xmlns:a16="http://schemas.microsoft.com/office/drawing/2014/main" id="{BD45B36E-B29A-9944-3F17-213BBB3AADB1}"/>
              </a:ext>
            </a:extLst>
          </p:cNvPr>
          <p:cNvSpPr>
            <a:spLocks noGrp="1"/>
          </p:cNvSpPr>
          <p:nvPr>
            <p:ph type="body" idx="1"/>
          </p:nvPr>
        </p:nvSpPr>
        <p:spPr>
          <a:xfrm>
            <a:off x="4254500" y="5238750"/>
            <a:ext cx="10515600" cy="1500187"/>
          </a:xfrm>
        </p:spPr>
        <p:txBody>
          <a:bodyPr/>
          <a:lstStyle/>
          <a:p>
            <a:r>
              <a:rPr lang="en-US">
                <a:solidFill>
                  <a:schemeClr val="tx1">
                    <a:lumMod val="60000"/>
                    <a:lumOff val="40000"/>
                  </a:schemeClr>
                </a:solidFill>
                <a:latin typeface="+mj-lt"/>
              </a:rPr>
              <a:t>“Every human being is the author of his own health or disease.”      </a:t>
            </a:r>
          </a:p>
          <a:p>
            <a:r>
              <a:rPr lang="en-US">
                <a:solidFill>
                  <a:schemeClr val="tx1">
                    <a:lumMod val="60000"/>
                    <a:lumOff val="40000"/>
                  </a:schemeClr>
                </a:solidFill>
                <a:latin typeface="+mj-lt"/>
              </a:rPr>
              <a:t>                                                                                                  -- Budda</a:t>
            </a:r>
          </a:p>
          <a:p>
            <a:endParaRPr lang="en-US"/>
          </a:p>
        </p:txBody>
      </p:sp>
      <p:sp>
        <p:nvSpPr>
          <p:cNvPr id="5" name="Footer Placeholder 4">
            <a:extLst>
              <a:ext uri="{FF2B5EF4-FFF2-40B4-BE49-F238E27FC236}">
                <a16:creationId xmlns:a16="http://schemas.microsoft.com/office/drawing/2014/main" id="{AED6294C-0D7E-D937-357A-99633DF1D596}"/>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702414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sp>
        <p:nvSpPr>
          <p:cNvPr id="5" name="TextBox 4">
            <a:extLst>
              <a:ext uri="{FF2B5EF4-FFF2-40B4-BE49-F238E27FC236}">
                <a16:creationId xmlns:a16="http://schemas.microsoft.com/office/drawing/2014/main" id="{E3CA4B0C-0676-3274-CC5E-EE4C211F552C}"/>
              </a:ext>
            </a:extLst>
          </p:cNvPr>
          <p:cNvSpPr txBox="1"/>
          <p:nvPr/>
        </p:nvSpPr>
        <p:spPr>
          <a:xfrm>
            <a:off x="846510" y="2548190"/>
            <a:ext cx="4853416" cy="2831544"/>
          </a:xfrm>
          <a:prstGeom prst="rect">
            <a:avLst/>
          </a:prstGeom>
          <a:noFill/>
        </p:spPr>
        <p:txBody>
          <a:bodyPr wrap="square" rtlCol="0">
            <a:spAutoFit/>
          </a:bodyPr>
          <a:lstStyle/>
          <a:p>
            <a:pPr marL="457200" indent="-457200">
              <a:buFont typeface="Arial" panose="020B0604020202020204" pitchFamily="34" charset="0"/>
              <a:buChar char="•"/>
            </a:pPr>
            <a:r>
              <a:rPr lang="en-US" sz="3000">
                <a:latin typeface="+mj-lt"/>
              </a:rPr>
              <a:t>Property</a:t>
            </a:r>
          </a:p>
          <a:p>
            <a:pPr marL="457200" indent="-457200">
              <a:buFont typeface="Arial" panose="020B0604020202020204" pitchFamily="34" charset="0"/>
              <a:buChar char="•"/>
            </a:pPr>
            <a:r>
              <a:rPr lang="en-US" sz="3000">
                <a:latin typeface="+mj-lt"/>
              </a:rPr>
              <a:t>Legal documents</a:t>
            </a:r>
          </a:p>
          <a:p>
            <a:pPr marL="457200" indent="-457200">
              <a:buFont typeface="Arial" panose="020B0604020202020204" pitchFamily="34" charset="0"/>
              <a:buChar char="•"/>
            </a:pPr>
            <a:r>
              <a:rPr lang="en-US" sz="3000">
                <a:latin typeface="+mj-lt"/>
              </a:rPr>
              <a:t>Buy or sell</a:t>
            </a:r>
          </a:p>
          <a:p>
            <a:pPr marL="457200" indent="-457200">
              <a:buFont typeface="Arial" panose="020B0604020202020204" pitchFamily="34" charset="0"/>
              <a:buChar char="•"/>
            </a:pPr>
            <a:r>
              <a:rPr lang="en-US" sz="3000">
                <a:latin typeface="+mj-lt"/>
              </a:rPr>
              <a:t>Enter into contracts</a:t>
            </a:r>
          </a:p>
          <a:p>
            <a:pPr marL="457200" indent="-457200">
              <a:buFont typeface="Arial" panose="020B0604020202020204" pitchFamily="34" charset="0"/>
              <a:buChar char="•"/>
            </a:pPr>
            <a:r>
              <a:rPr lang="en-US" sz="3000">
                <a:latin typeface="+mj-lt"/>
              </a:rPr>
              <a:t>Register and vote</a:t>
            </a:r>
          </a:p>
          <a:p>
            <a:endParaRPr lang="en-US" sz="2800"/>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1" y="3297891"/>
            <a:ext cx="4038599" cy="268889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D6AC4370-4C7E-6FE2-A976-93CEE87FA05F}"/>
              </a:ext>
            </a:extLst>
          </p:cNvPr>
          <p:cNvSpPr>
            <a:spLocks noGrp="1"/>
          </p:cNvSpPr>
          <p:nvPr>
            <p:ph type="title"/>
          </p:nvPr>
        </p:nvSpPr>
        <p:spPr>
          <a:xfrm>
            <a:off x="495300" y="1194052"/>
            <a:ext cx="10515600" cy="1325563"/>
          </a:xfrm>
        </p:spPr>
        <p:txBody>
          <a:bodyPr>
            <a:normAutofit fontScale="90000"/>
          </a:bodyPr>
          <a:lstStyle/>
          <a:p>
            <a:r>
              <a:rPr lang="en-US"/>
              <a:t>Legal rights of individuals receiving services</a:t>
            </a:r>
            <a:br>
              <a:rPr lang="en-US"/>
            </a:br>
            <a:r>
              <a:rPr lang="en-US"/>
              <a:t>12VAC35-115-20</a:t>
            </a:r>
            <a:br>
              <a:rPr lang="en-US"/>
            </a:br>
            <a:endParaRPr lang="en-US"/>
          </a:p>
        </p:txBody>
      </p:sp>
      <p:sp>
        <p:nvSpPr>
          <p:cNvPr id="6" name="Footer Placeholder 5">
            <a:extLst>
              <a:ext uri="{FF2B5EF4-FFF2-40B4-BE49-F238E27FC236}">
                <a16:creationId xmlns:a16="http://schemas.microsoft.com/office/drawing/2014/main" id="{41122087-FE77-773E-B939-0CFEE4963A99}"/>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96028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sp>
        <p:nvSpPr>
          <p:cNvPr id="5" name="TextBox 4">
            <a:extLst>
              <a:ext uri="{FF2B5EF4-FFF2-40B4-BE49-F238E27FC236}">
                <a16:creationId xmlns:a16="http://schemas.microsoft.com/office/drawing/2014/main" id="{E3CA4B0C-0676-3274-CC5E-EE4C211F552C}"/>
              </a:ext>
            </a:extLst>
          </p:cNvPr>
          <p:cNvSpPr txBox="1"/>
          <p:nvPr/>
        </p:nvSpPr>
        <p:spPr>
          <a:xfrm>
            <a:off x="648473" y="2519615"/>
            <a:ext cx="5249490" cy="3108543"/>
          </a:xfrm>
          <a:prstGeom prst="rect">
            <a:avLst/>
          </a:prstGeom>
          <a:noFill/>
        </p:spPr>
        <p:txBody>
          <a:bodyPr wrap="square" rtlCol="0">
            <a:spAutoFit/>
          </a:bodyPr>
          <a:lstStyle/>
          <a:p>
            <a:pPr marL="457200" indent="-457200">
              <a:buFont typeface="Arial" panose="020B0604020202020204" pitchFamily="34" charset="0"/>
              <a:buChar char="•"/>
            </a:pPr>
            <a:r>
              <a:rPr lang="en-US" sz="2800">
                <a:latin typeface="+mj-lt"/>
              </a:rPr>
              <a:t>Marry, divorce, separate</a:t>
            </a:r>
          </a:p>
          <a:p>
            <a:pPr marL="457200" indent="-457200">
              <a:buFont typeface="Arial" panose="020B0604020202020204" pitchFamily="34" charset="0"/>
              <a:buChar char="•"/>
            </a:pPr>
            <a:r>
              <a:rPr lang="en-US" sz="2800">
                <a:latin typeface="+mj-lt"/>
              </a:rPr>
              <a:t>Professional licensure</a:t>
            </a:r>
          </a:p>
          <a:p>
            <a:pPr marL="457200" indent="-457200">
              <a:buFont typeface="Arial" panose="020B0604020202020204" pitchFamily="34" charset="0"/>
              <a:buChar char="•"/>
            </a:pPr>
            <a:r>
              <a:rPr lang="en-US" sz="2800">
                <a:latin typeface="+mj-lt"/>
              </a:rPr>
              <a:t>Will, Advance Directive</a:t>
            </a:r>
          </a:p>
          <a:p>
            <a:pPr marL="457200" indent="-457200">
              <a:buFont typeface="Arial" panose="020B0604020202020204" pitchFamily="34" charset="0"/>
              <a:buChar char="•"/>
            </a:pPr>
            <a:r>
              <a:rPr lang="en-US" sz="2800">
                <a:latin typeface="+mj-lt"/>
              </a:rPr>
              <a:t>Access lawyers &amp; courts</a:t>
            </a:r>
          </a:p>
          <a:p>
            <a:pPr marL="457200" indent="-457200">
              <a:buFont typeface="Arial" panose="020B0604020202020204" pitchFamily="34" charset="0"/>
              <a:buChar char="•"/>
            </a:pPr>
            <a:r>
              <a:rPr lang="en-US" sz="2800">
                <a:latin typeface="+mj-lt"/>
                <a:cs typeface="Arial" charset="0"/>
              </a:rPr>
              <a:t>Participate meaningfully in services &amp; discharge plans</a:t>
            </a:r>
            <a:endParaRPr lang="en-US" sz="2800">
              <a:latin typeface="+mj-lt"/>
            </a:endParaRPr>
          </a:p>
          <a:p>
            <a:endParaRPr lang="en-US" sz="2800"/>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1" y="3297891"/>
            <a:ext cx="4038599" cy="268889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D6AC4370-4C7E-6FE2-A976-93CEE87FA05F}"/>
              </a:ext>
            </a:extLst>
          </p:cNvPr>
          <p:cNvSpPr>
            <a:spLocks noGrp="1"/>
          </p:cNvSpPr>
          <p:nvPr>
            <p:ph type="title"/>
          </p:nvPr>
        </p:nvSpPr>
        <p:spPr>
          <a:xfrm>
            <a:off x="495300" y="1194052"/>
            <a:ext cx="10515600" cy="1325563"/>
          </a:xfrm>
        </p:spPr>
        <p:txBody>
          <a:bodyPr>
            <a:normAutofit fontScale="90000"/>
          </a:bodyPr>
          <a:lstStyle/>
          <a:p>
            <a:r>
              <a:rPr lang="en-US"/>
              <a:t>Legal rights of individuals receiving services</a:t>
            </a:r>
            <a:br>
              <a:rPr lang="en-US"/>
            </a:br>
            <a:r>
              <a:rPr lang="en-US"/>
              <a:t>12VAC35-115-20</a:t>
            </a:r>
            <a:br>
              <a:rPr lang="en-US"/>
            </a:br>
            <a:endParaRPr lang="en-US"/>
          </a:p>
        </p:txBody>
      </p:sp>
      <p:sp>
        <p:nvSpPr>
          <p:cNvPr id="7" name="Footer Placeholder 6">
            <a:extLst>
              <a:ext uri="{FF2B5EF4-FFF2-40B4-BE49-F238E27FC236}">
                <a16:creationId xmlns:a16="http://schemas.microsoft.com/office/drawing/2014/main" id="{F5B462D7-4533-135D-3B09-9A60D474523D}"/>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204371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sp>
        <p:nvSpPr>
          <p:cNvPr id="5" name="TextBox 4">
            <a:extLst>
              <a:ext uri="{FF2B5EF4-FFF2-40B4-BE49-F238E27FC236}">
                <a16:creationId xmlns:a16="http://schemas.microsoft.com/office/drawing/2014/main" id="{E3CA4B0C-0676-3274-CC5E-EE4C211F552C}"/>
              </a:ext>
            </a:extLst>
          </p:cNvPr>
          <p:cNvSpPr txBox="1"/>
          <p:nvPr/>
        </p:nvSpPr>
        <p:spPr>
          <a:xfrm>
            <a:off x="617910" y="2226292"/>
            <a:ext cx="5478090" cy="3785652"/>
          </a:xfrm>
          <a:prstGeom prst="rect">
            <a:avLst/>
          </a:prstGeom>
          <a:noFill/>
        </p:spPr>
        <p:txBody>
          <a:bodyPr wrap="square" rtlCol="0">
            <a:spAutoFit/>
          </a:bodyPr>
          <a:lstStyle/>
          <a:p>
            <a:pPr marL="457200" indent="-457200" eaLnBrk="1" hangingPunct="1">
              <a:buFont typeface="Arial" panose="020B0604020202020204" pitchFamily="34" charset="0"/>
              <a:buChar char="•"/>
              <a:defRPr/>
            </a:pPr>
            <a:r>
              <a:rPr lang="en-US" sz="2400">
                <a:latin typeface="+mj-lt"/>
                <a:cs typeface="Times New Roman" pitchFamily="18" charset="0"/>
              </a:rPr>
              <a:t>Use preferred name</a:t>
            </a:r>
            <a:r>
              <a:rPr lang="en-US" sz="2400">
                <a:latin typeface="+mj-lt"/>
                <a:cs typeface="Arial" charset="0"/>
              </a:rPr>
              <a:t> </a:t>
            </a:r>
          </a:p>
          <a:p>
            <a:pPr marL="457200" indent="-457200" eaLnBrk="1" hangingPunct="1">
              <a:buFont typeface="Arial" panose="020B0604020202020204" pitchFamily="34" charset="0"/>
              <a:buChar char="•"/>
              <a:defRPr/>
            </a:pPr>
            <a:r>
              <a:rPr lang="en-US" sz="2400">
                <a:latin typeface="+mj-lt"/>
                <a:cs typeface="Arial" charset="0"/>
              </a:rPr>
              <a:t>Be protected from harm including  abuse, neglect, and/or exploitation</a:t>
            </a:r>
          </a:p>
          <a:p>
            <a:pPr marL="457200" indent="-457200">
              <a:buFont typeface="Arial" panose="020B0604020202020204" pitchFamily="34" charset="0"/>
              <a:buChar char="•"/>
              <a:defRPr/>
            </a:pPr>
            <a:r>
              <a:rPr lang="en-US" sz="2400">
                <a:latin typeface="+mj-lt"/>
                <a:cs typeface="Arial" charset="0"/>
              </a:rPr>
              <a:t>Learn about and apply for and fully use public services and/or benefits</a:t>
            </a:r>
          </a:p>
          <a:p>
            <a:pPr marL="457200" indent="-457200" eaLnBrk="1" hangingPunct="1">
              <a:buFont typeface="Arial" panose="020B0604020202020204" pitchFamily="34" charset="0"/>
              <a:buChar char="•"/>
              <a:defRPr/>
            </a:pPr>
            <a:r>
              <a:rPr lang="en-US" sz="2400">
                <a:latin typeface="+mj-lt"/>
                <a:cs typeface="Arial" charset="0"/>
              </a:rPr>
              <a:t>Have opportunities to communicate</a:t>
            </a:r>
          </a:p>
          <a:p>
            <a:pPr marL="457200" indent="-457200" eaLnBrk="1" hangingPunct="1">
              <a:buFont typeface="Arial" panose="020B0604020202020204" pitchFamily="34" charset="0"/>
              <a:buChar char="•"/>
              <a:defRPr/>
            </a:pPr>
            <a:r>
              <a:rPr lang="en-US" sz="2400">
                <a:latin typeface="+mj-lt"/>
                <a:cs typeface="Arial" charset="0"/>
              </a:rPr>
              <a:t>Program services</a:t>
            </a:r>
            <a:endParaRPr lang="en-US" sz="2400">
              <a:latin typeface="+mj-lt"/>
            </a:endParaRP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1" y="3297891"/>
            <a:ext cx="4038599" cy="268889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D6AC4370-4C7E-6FE2-A976-93CEE87FA05F}"/>
              </a:ext>
            </a:extLst>
          </p:cNvPr>
          <p:cNvSpPr>
            <a:spLocks noGrp="1"/>
          </p:cNvSpPr>
          <p:nvPr>
            <p:ph type="title"/>
          </p:nvPr>
        </p:nvSpPr>
        <p:spPr>
          <a:xfrm>
            <a:off x="495300" y="1194052"/>
            <a:ext cx="10515600" cy="1325563"/>
          </a:xfrm>
        </p:spPr>
        <p:txBody>
          <a:bodyPr>
            <a:normAutofit fontScale="90000"/>
          </a:bodyPr>
          <a:lstStyle/>
          <a:p>
            <a:r>
              <a:rPr lang="en-US"/>
              <a:t>Dignity rights of individuals receiving services</a:t>
            </a:r>
            <a:br>
              <a:rPr lang="en-US"/>
            </a:br>
            <a:r>
              <a:rPr lang="en-US"/>
              <a:t>12VAC35-115-50</a:t>
            </a:r>
            <a:br>
              <a:rPr lang="en-US"/>
            </a:br>
            <a:endParaRPr lang="en-US"/>
          </a:p>
        </p:txBody>
      </p:sp>
      <p:sp>
        <p:nvSpPr>
          <p:cNvPr id="7" name="Footer Placeholder 6">
            <a:extLst>
              <a:ext uri="{FF2B5EF4-FFF2-40B4-BE49-F238E27FC236}">
                <a16:creationId xmlns:a16="http://schemas.microsoft.com/office/drawing/2014/main" id="{95562F6F-654C-D108-B1D2-79F7092DBAD4}"/>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212940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sp>
        <p:nvSpPr>
          <p:cNvPr id="5" name="TextBox 4">
            <a:extLst>
              <a:ext uri="{FF2B5EF4-FFF2-40B4-BE49-F238E27FC236}">
                <a16:creationId xmlns:a16="http://schemas.microsoft.com/office/drawing/2014/main" id="{E3CA4B0C-0676-3274-CC5E-EE4C211F552C}"/>
              </a:ext>
            </a:extLst>
          </p:cNvPr>
          <p:cNvSpPr txBox="1"/>
          <p:nvPr/>
        </p:nvSpPr>
        <p:spPr>
          <a:xfrm>
            <a:off x="682563" y="2342769"/>
            <a:ext cx="5662817" cy="384720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cs typeface="Arial" charset="0"/>
              </a:rPr>
              <a:t>Choice of individual to stay updated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cs typeface="Arial" charset="0"/>
              </a:rPr>
              <a:t>Clothing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rPr>
              <a:t>Meals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rPr>
              <a:t>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mj-lt"/>
              </a:rPr>
              <a:t>	</a:t>
            </a:r>
            <a:r>
              <a:rPr lang="en-US" sz="2000">
                <a:latin typeface="+mj-lt"/>
              </a:rPr>
              <a:t>privacy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j-lt"/>
              </a:rPr>
              <a:t>	bathroom facilities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j-lt"/>
              </a:rPr>
              <a:t>	outside 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j-lt"/>
              </a:rPr>
              <a:t>	windows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j-lt"/>
              </a:rPr>
              <a:t>	clean air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a:latin typeface="+mj-lt"/>
              </a:rPr>
              <a:t>	temperature</a:t>
            </a:r>
          </a:p>
          <a:p>
            <a:pPr eaLnBrk="1" hangingPunct="1">
              <a:defRPr/>
            </a:pPr>
            <a:endParaRPr lang="en-US" sz="2400">
              <a:latin typeface="+mj-lt"/>
            </a:endParaRP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1" y="3297891"/>
            <a:ext cx="4038599" cy="268889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D6AC4370-4C7E-6FE2-A976-93CEE87FA05F}"/>
              </a:ext>
            </a:extLst>
          </p:cNvPr>
          <p:cNvSpPr>
            <a:spLocks noGrp="1"/>
          </p:cNvSpPr>
          <p:nvPr>
            <p:ph type="title"/>
          </p:nvPr>
        </p:nvSpPr>
        <p:spPr>
          <a:xfrm>
            <a:off x="495300" y="1194052"/>
            <a:ext cx="10515600" cy="1325563"/>
          </a:xfrm>
        </p:spPr>
        <p:txBody>
          <a:bodyPr>
            <a:normAutofit fontScale="90000"/>
          </a:bodyPr>
          <a:lstStyle/>
          <a:p>
            <a:r>
              <a:rPr lang="en-US"/>
              <a:t>Dignity rights of individuals receiving services</a:t>
            </a:r>
            <a:br>
              <a:rPr lang="en-US"/>
            </a:br>
            <a:r>
              <a:rPr lang="en-US"/>
              <a:t>12VAC35-115-50</a:t>
            </a:r>
            <a:br>
              <a:rPr lang="en-US"/>
            </a:br>
            <a:endParaRPr lang="en-US"/>
          </a:p>
        </p:txBody>
      </p:sp>
      <p:sp>
        <p:nvSpPr>
          <p:cNvPr id="7" name="Footer Placeholder 6">
            <a:extLst>
              <a:ext uri="{FF2B5EF4-FFF2-40B4-BE49-F238E27FC236}">
                <a16:creationId xmlns:a16="http://schemas.microsoft.com/office/drawing/2014/main" id="{DF4E0A5E-E23F-6DA3-C0AA-46579FFEAED4}"/>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07451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sp>
        <p:nvSpPr>
          <p:cNvPr id="5" name="TextBox 4">
            <a:extLst>
              <a:ext uri="{FF2B5EF4-FFF2-40B4-BE49-F238E27FC236}">
                <a16:creationId xmlns:a16="http://schemas.microsoft.com/office/drawing/2014/main" id="{E3CA4B0C-0676-3274-CC5E-EE4C211F552C}"/>
              </a:ext>
            </a:extLst>
          </p:cNvPr>
          <p:cNvSpPr txBox="1"/>
          <p:nvPr/>
        </p:nvSpPr>
        <p:spPr>
          <a:xfrm>
            <a:off x="562491" y="2677679"/>
            <a:ext cx="5662817" cy="2677656"/>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cs typeface="Times New Roman" pitchFamily="18" charset="0"/>
              </a:rPr>
              <a:t>Practice religion</a:t>
            </a:r>
          </a:p>
          <a:p>
            <a:pPr marL="342900" indent="-342900">
              <a:buFont typeface="Arial" panose="020B0604020202020204" pitchFamily="34" charset="0"/>
              <a:buChar char="•"/>
              <a:defRPr/>
            </a:pPr>
            <a:r>
              <a:rPr lang="en-US" sz="2400">
                <a:latin typeface="+mj-lt"/>
                <a:cs typeface="Arial" charset="0"/>
              </a:rPr>
              <a:t>Be allowed to send and receive mail</a:t>
            </a:r>
            <a:endParaRPr lang="en-US" sz="2400">
              <a:latin typeface="+mj-lt"/>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cs typeface="Times New Roman" pitchFamily="18" charset="0"/>
              </a:rPr>
              <a:t>Communicate privately by mail</a:t>
            </a:r>
            <a:endParaRPr lang="en-US" sz="2400">
              <a:solidFill>
                <a:srgbClr val="FF0000"/>
              </a:solidFill>
              <a:latin typeface="+mj-lt"/>
              <a:cs typeface="Times New Roman"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cs typeface="Times New Roman" pitchFamily="18" charset="0"/>
              </a:rPr>
              <a:t>Communicate privately by telephone</a:t>
            </a:r>
          </a:p>
          <a:p>
            <a:pPr marL="342900" indent="-342900">
              <a:buFont typeface="Arial" panose="020B0604020202020204" pitchFamily="34" charset="0"/>
              <a:buChar char="•"/>
              <a:defRPr/>
            </a:pPr>
            <a:r>
              <a:rPr lang="en-US" sz="2400">
                <a:latin typeface="+mj-lt"/>
                <a:cs typeface="Times New Roman" pitchFamily="18" charset="0"/>
              </a:rPr>
              <a:t>Have or refuse visitors</a:t>
            </a:r>
          </a:p>
          <a:p>
            <a:pPr eaLnBrk="1" hangingPunct="1">
              <a:defRPr/>
            </a:pPr>
            <a:endParaRPr lang="en-US" sz="2400">
              <a:latin typeface="+mj-lt"/>
            </a:endParaRP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1" y="3297891"/>
            <a:ext cx="4038599" cy="268889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D6AC4370-4C7E-6FE2-A976-93CEE87FA05F}"/>
              </a:ext>
            </a:extLst>
          </p:cNvPr>
          <p:cNvSpPr>
            <a:spLocks noGrp="1"/>
          </p:cNvSpPr>
          <p:nvPr>
            <p:ph type="title"/>
          </p:nvPr>
        </p:nvSpPr>
        <p:spPr>
          <a:xfrm>
            <a:off x="495300" y="1194052"/>
            <a:ext cx="10515600" cy="1325563"/>
          </a:xfrm>
        </p:spPr>
        <p:txBody>
          <a:bodyPr>
            <a:normAutofit fontScale="90000"/>
          </a:bodyPr>
          <a:lstStyle/>
          <a:p>
            <a:r>
              <a:rPr lang="en-US"/>
              <a:t>Dignity rights of individuals receiving services</a:t>
            </a:r>
            <a:br>
              <a:rPr lang="en-US"/>
            </a:br>
            <a:r>
              <a:rPr lang="en-US"/>
              <a:t>12VAC35-115-50</a:t>
            </a:r>
            <a:br>
              <a:rPr lang="en-US"/>
            </a:br>
            <a:endParaRPr lang="en-US"/>
          </a:p>
        </p:txBody>
      </p:sp>
      <p:sp>
        <p:nvSpPr>
          <p:cNvPr id="7" name="Footer Placeholder 6">
            <a:extLst>
              <a:ext uri="{FF2B5EF4-FFF2-40B4-BE49-F238E27FC236}">
                <a16:creationId xmlns:a16="http://schemas.microsoft.com/office/drawing/2014/main" id="{865D3D61-CA80-09B9-D9A7-082CCC8F419A}"/>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06019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sp>
        <p:nvSpPr>
          <p:cNvPr id="5" name="TextBox 4">
            <a:extLst>
              <a:ext uri="{FF2B5EF4-FFF2-40B4-BE49-F238E27FC236}">
                <a16:creationId xmlns:a16="http://schemas.microsoft.com/office/drawing/2014/main" id="{E3CA4B0C-0676-3274-CC5E-EE4C211F552C}"/>
              </a:ext>
            </a:extLst>
          </p:cNvPr>
          <p:cNvSpPr txBox="1"/>
          <p:nvPr/>
        </p:nvSpPr>
        <p:spPr>
          <a:xfrm>
            <a:off x="645619" y="2791473"/>
            <a:ext cx="5662817" cy="2616101"/>
          </a:xfrm>
          <a:prstGeom prst="rect">
            <a:avLst/>
          </a:prstGeom>
          <a:noFill/>
        </p:spPr>
        <p:txBody>
          <a:bodyPr wrap="square" rtlCol="0">
            <a:spAutoFit/>
          </a:bodyPr>
          <a:lstStyle/>
          <a:p>
            <a:pPr marL="342900" indent="-342900" eaLnBrk="1" hangingPunct="1">
              <a:buFont typeface="Arial" panose="020B0604020202020204" pitchFamily="34" charset="0"/>
              <a:buChar char="•"/>
              <a:defRPr/>
            </a:pPr>
            <a:r>
              <a:rPr lang="en-US" sz="2800">
                <a:latin typeface="+mj-lt"/>
              </a:rPr>
              <a:t>Based in law and sound therapeutic practice</a:t>
            </a:r>
          </a:p>
          <a:p>
            <a:pPr marL="342900" indent="-342900" eaLnBrk="1" hangingPunct="1">
              <a:buFont typeface="Arial" panose="020B0604020202020204" pitchFamily="34" charset="0"/>
              <a:buChar char="•"/>
              <a:defRPr/>
            </a:pPr>
            <a:r>
              <a:rPr lang="en-US" sz="2800">
                <a:latin typeface="+mj-lt"/>
              </a:rPr>
              <a:t>Without discrimination</a:t>
            </a:r>
          </a:p>
          <a:p>
            <a:pPr marL="342900" indent="-342900" eaLnBrk="1" hangingPunct="1">
              <a:buFont typeface="Arial" panose="020B0604020202020204" pitchFamily="34" charset="0"/>
              <a:buChar char="•"/>
              <a:defRPr/>
            </a:pPr>
            <a:r>
              <a:rPr lang="en-US" sz="2800">
                <a:latin typeface="+mj-lt"/>
              </a:rPr>
              <a:t>Tailored to the individuals needs and preferences</a:t>
            </a:r>
          </a:p>
          <a:p>
            <a:pPr marL="342900" indent="-342900" eaLnBrk="1" hangingPunct="1">
              <a:buFont typeface="Arial" panose="020B0604020202020204" pitchFamily="34" charset="0"/>
              <a:buChar char="•"/>
              <a:defRPr/>
            </a:pPr>
            <a:endParaRPr lang="en-US" sz="2400">
              <a:latin typeface="+mj-lt"/>
            </a:endParaRP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2301" y="3297891"/>
            <a:ext cx="4038599" cy="2688895"/>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3">
            <a:extLst>
              <a:ext uri="{FF2B5EF4-FFF2-40B4-BE49-F238E27FC236}">
                <a16:creationId xmlns:a16="http://schemas.microsoft.com/office/drawing/2014/main" id="{D6AC4370-4C7E-6FE2-A976-93CEE87FA05F}"/>
              </a:ext>
            </a:extLst>
          </p:cNvPr>
          <p:cNvSpPr>
            <a:spLocks noGrp="1"/>
          </p:cNvSpPr>
          <p:nvPr>
            <p:ph type="title"/>
          </p:nvPr>
        </p:nvSpPr>
        <p:spPr>
          <a:xfrm>
            <a:off x="495300" y="1194052"/>
            <a:ext cx="10515600" cy="1325563"/>
          </a:xfrm>
        </p:spPr>
        <p:txBody>
          <a:bodyPr>
            <a:normAutofit fontScale="90000"/>
          </a:bodyPr>
          <a:lstStyle/>
          <a:p>
            <a:r>
              <a:rPr lang="en-US"/>
              <a:t>Treatment rights of individuals receiving services</a:t>
            </a:r>
            <a:br>
              <a:rPr lang="en-US"/>
            </a:br>
            <a:r>
              <a:rPr lang="en-US"/>
              <a:t>12VAC35-115-60</a:t>
            </a:r>
            <a:br>
              <a:rPr lang="en-US"/>
            </a:br>
            <a:endParaRPr lang="en-US"/>
          </a:p>
        </p:txBody>
      </p:sp>
      <p:sp>
        <p:nvSpPr>
          <p:cNvPr id="7" name="Footer Placeholder 6">
            <a:extLst>
              <a:ext uri="{FF2B5EF4-FFF2-40B4-BE49-F238E27FC236}">
                <a16:creationId xmlns:a16="http://schemas.microsoft.com/office/drawing/2014/main" id="{9FDCD2D9-5433-865C-E205-A53945A8C8F6}"/>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68434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775" y="3778009"/>
            <a:ext cx="3317008" cy="22084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3">
            <a:extLst>
              <a:ext uri="{FF2B5EF4-FFF2-40B4-BE49-F238E27FC236}">
                <a16:creationId xmlns:a16="http://schemas.microsoft.com/office/drawing/2014/main" id="{DD7A4A3B-38EC-0D72-A9DC-93CA3E009A27}"/>
              </a:ext>
            </a:extLst>
          </p:cNvPr>
          <p:cNvSpPr txBox="1">
            <a:spLocks/>
          </p:cNvSpPr>
          <p:nvPr/>
        </p:nvSpPr>
        <p:spPr>
          <a:xfrm>
            <a:off x="670214" y="1132122"/>
            <a:ext cx="10851572" cy="1947869"/>
          </a:xfrm>
          <a:prstGeom prst="rect">
            <a:avLst/>
          </a:prstGeom>
        </p:spPr>
        <p:txBody>
          <a:bodyPr vert="horz" lIns="91440" tIns="45720" rIns="91440" bIns="45720" rtlCol="0" anchor="ctr">
            <a:normAutofit fontScale="75000" lnSpcReduction="20000"/>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20000"/>
              </a:lnSpc>
            </a:pPr>
            <a:r>
              <a:rPr lang="en-US"/>
              <a:t> </a:t>
            </a:r>
            <a:r>
              <a:rPr lang="en-US" sz="3900"/>
              <a:t>Rights of individuals receiving services to participate in decision- making and consent</a:t>
            </a:r>
            <a:br>
              <a:rPr lang="en-US" sz="3900"/>
            </a:br>
            <a:r>
              <a:rPr lang="en-US" sz="3900"/>
              <a:t>12VAC35-115-70</a:t>
            </a:r>
            <a:br>
              <a:rPr lang="en-US"/>
            </a:br>
            <a:endParaRPr lang="en-US"/>
          </a:p>
        </p:txBody>
      </p:sp>
      <p:sp>
        <p:nvSpPr>
          <p:cNvPr id="7" name="TextBox 6">
            <a:extLst>
              <a:ext uri="{FF2B5EF4-FFF2-40B4-BE49-F238E27FC236}">
                <a16:creationId xmlns:a16="http://schemas.microsoft.com/office/drawing/2014/main" id="{BAB95D95-F496-AEF1-108E-A534DFF63C4C}"/>
              </a:ext>
            </a:extLst>
          </p:cNvPr>
          <p:cNvSpPr txBox="1"/>
          <p:nvPr/>
        </p:nvSpPr>
        <p:spPr>
          <a:xfrm>
            <a:off x="507073" y="2819682"/>
            <a:ext cx="6032272" cy="3046988"/>
          </a:xfrm>
          <a:prstGeom prst="rect">
            <a:avLst/>
          </a:prstGeom>
          <a:noFill/>
        </p:spPr>
        <p:txBody>
          <a:bodyPr wrap="square" lIns="91440" tIns="45720" rIns="91440" bIns="45720" rtlCol="0" anchor="t">
            <a:spAutoFit/>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rPr>
              <a:t>Give or not give informed consent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rPr>
              <a:t>Freedom to refuse or withdraw consent and discontinue participation in any treatment, service or research requiring their consent at any time without fear or reprisal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latin typeface="+mj-lt"/>
              </a:rPr>
              <a:t>Have an AR make decisions for them</a:t>
            </a:r>
          </a:p>
          <a:p>
            <a:pPr marL="342900" indent="-342900" eaLnBrk="1" hangingPunct="1">
              <a:buFont typeface="Arial" panose="020B0604020202020204" pitchFamily="34" charset="0"/>
              <a:buChar char="•"/>
              <a:defRPr/>
            </a:pPr>
            <a:endParaRPr lang="en-US" sz="2400">
              <a:latin typeface="+mj-lt"/>
            </a:endParaRPr>
          </a:p>
        </p:txBody>
      </p:sp>
      <p:sp>
        <p:nvSpPr>
          <p:cNvPr id="8" name="Footer Placeholder 7">
            <a:extLst>
              <a:ext uri="{FF2B5EF4-FFF2-40B4-BE49-F238E27FC236}">
                <a16:creationId xmlns:a16="http://schemas.microsoft.com/office/drawing/2014/main" id="{8F61AA38-B406-3D93-7A62-2E3E62F3FF7F}"/>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747513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775" y="3778009"/>
            <a:ext cx="3317008" cy="22084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3">
            <a:extLst>
              <a:ext uri="{FF2B5EF4-FFF2-40B4-BE49-F238E27FC236}">
                <a16:creationId xmlns:a16="http://schemas.microsoft.com/office/drawing/2014/main" id="{DD7A4A3B-38EC-0D72-A9DC-93CA3E009A27}"/>
              </a:ext>
            </a:extLst>
          </p:cNvPr>
          <p:cNvSpPr txBox="1">
            <a:spLocks/>
          </p:cNvSpPr>
          <p:nvPr/>
        </p:nvSpPr>
        <p:spPr>
          <a:xfrm>
            <a:off x="507073" y="1238676"/>
            <a:ext cx="11087100" cy="1624064"/>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 </a:t>
            </a:r>
            <a:r>
              <a:rPr lang="en-US" sz="3900"/>
              <a:t>Confidentiality rights of individuals receiving services</a:t>
            </a:r>
            <a:br>
              <a:rPr lang="en-US" sz="3900"/>
            </a:br>
            <a:r>
              <a:rPr lang="en-US" sz="3900"/>
              <a:t>12VAC35-115-80</a:t>
            </a:r>
            <a:br>
              <a:rPr lang="en-US"/>
            </a:br>
            <a:endParaRPr lang="en-US"/>
          </a:p>
        </p:txBody>
      </p:sp>
      <p:sp>
        <p:nvSpPr>
          <p:cNvPr id="7" name="TextBox 6">
            <a:extLst>
              <a:ext uri="{FF2B5EF4-FFF2-40B4-BE49-F238E27FC236}">
                <a16:creationId xmlns:a16="http://schemas.microsoft.com/office/drawing/2014/main" id="{BAB95D95-F496-AEF1-108E-A534DFF63C4C}"/>
              </a:ext>
            </a:extLst>
          </p:cNvPr>
          <p:cNvSpPr txBox="1"/>
          <p:nvPr/>
        </p:nvSpPr>
        <p:spPr>
          <a:xfrm>
            <a:off x="257082" y="2715069"/>
            <a:ext cx="6032272" cy="3477875"/>
          </a:xfrm>
          <a:prstGeom prst="rect">
            <a:avLst/>
          </a:prstGeom>
          <a:noFill/>
        </p:spPr>
        <p:txBody>
          <a:bodyPr wrap="square" rtlCol="0">
            <a:spAutoFit/>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mj-lt"/>
              </a:rPr>
              <a:t>Identifying information remains confidential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mj-lt"/>
              </a:rPr>
              <a:t>Freedom to give authorization before the facility shares information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mj-lt"/>
              </a:rPr>
              <a:t>Notice about exceptions for disclosure without consent </a:t>
            </a:r>
          </a:p>
          <a:p>
            <a:pPr eaLnBrk="1" hangingPunct="1">
              <a:defRPr/>
            </a:pPr>
            <a:endParaRPr lang="en-US" sz="2400" dirty="0">
              <a:latin typeface="+mj-lt"/>
            </a:endParaRPr>
          </a:p>
        </p:txBody>
      </p:sp>
      <p:sp>
        <p:nvSpPr>
          <p:cNvPr id="8" name="Footer Placeholder 7">
            <a:extLst>
              <a:ext uri="{FF2B5EF4-FFF2-40B4-BE49-F238E27FC236}">
                <a16:creationId xmlns:a16="http://schemas.microsoft.com/office/drawing/2014/main" id="{5E0D7461-60B2-B077-1A90-A4C2E8948A24}"/>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599900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775" y="3778009"/>
            <a:ext cx="3317008" cy="22084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3">
            <a:extLst>
              <a:ext uri="{FF2B5EF4-FFF2-40B4-BE49-F238E27FC236}">
                <a16:creationId xmlns:a16="http://schemas.microsoft.com/office/drawing/2014/main" id="{DD7A4A3B-38EC-0D72-A9DC-93CA3E009A27}"/>
              </a:ext>
            </a:extLst>
          </p:cNvPr>
          <p:cNvSpPr txBox="1">
            <a:spLocks/>
          </p:cNvSpPr>
          <p:nvPr/>
        </p:nvSpPr>
        <p:spPr>
          <a:xfrm>
            <a:off x="507073" y="1238675"/>
            <a:ext cx="11177854" cy="2044851"/>
          </a:xfrm>
          <a:prstGeom prst="rect">
            <a:avLst/>
          </a:prstGeom>
        </p:spPr>
        <p:txBody>
          <a:bodyPr vert="horz" lIns="91440" tIns="45720" rIns="91440" bIns="45720" rtlCol="0" anchor="ctr">
            <a:normAutofit fontScale="82500" lnSpcReduction="20000"/>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20000"/>
              </a:lnSpc>
            </a:pPr>
            <a:r>
              <a:rPr lang="en-US" sz="3900"/>
              <a:t>Rights of individuals receiving services to access and amend their records</a:t>
            </a:r>
            <a:br>
              <a:rPr lang="en-US" sz="3900"/>
            </a:br>
            <a:r>
              <a:rPr lang="en-US" sz="3900"/>
              <a:t>12VAC35-115-90</a:t>
            </a:r>
            <a:br>
              <a:rPr lang="en-US"/>
            </a:br>
            <a:endParaRPr lang="en-US"/>
          </a:p>
        </p:txBody>
      </p:sp>
      <p:sp>
        <p:nvSpPr>
          <p:cNvPr id="7" name="TextBox 6">
            <a:extLst>
              <a:ext uri="{FF2B5EF4-FFF2-40B4-BE49-F238E27FC236}">
                <a16:creationId xmlns:a16="http://schemas.microsoft.com/office/drawing/2014/main" id="{BAB95D95-F496-AEF1-108E-A534DFF63C4C}"/>
              </a:ext>
            </a:extLst>
          </p:cNvPr>
          <p:cNvSpPr txBox="1"/>
          <p:nvPr/>
        </p:nvSpPr>
        <p:spPr>
          <a:xfrm>
            <a:off x="507073" y="2897631"/>
            <a:ext cx="6032272" cy="3477875"/>
          </a:xfrm>
          <a:prstGeom prst="rect">
            <a:avLst/>
          </a:prstGeom>
          <a:noFill/>
        </p:spPr>
        <p:txBody>
          <a:bodyPr wrap="square" rtlCol="0">
            <a:spAutoFit/>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mj-lt"/>
              </a:rPr>
              <a:t>Read, see and get a copy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mj-lt"/>
              </a:rPr>
              <a:t>Challenge, request to amend or receive an explanation for anything in their record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latin typeface="+mj-lt"/>
              </a:rPr>
              <a:t>Receive help to read and understand records – without charge</a:t>
            </a:r>
          </a:p>
          <a:p>
            <a:pPr eaLnBrk="1" hangingPunct="1">
              <a:defRPr/>
            </a:pPr>
            <a:endParaRPr lang="en-US" sz="2400" dirty="0">
              <a:latin typeface="+mj-lt"/>
            </a:endParaRPr>
          </a:p>
        </p:txBody>
      </p:sp>
      <p:sp>
        <p:nvSpPr>
          <p:cNvPr id="8" name="Footer Placeholder 7">
            <a:extLst>
              <a:ext uri="{FF2B5EF4-FFF2-40B4-BE49-F238E27FC236}">
                <a16:creationId xmlns:a16="http://schemas.microsoft.com/office/drawing/2014/main" id="{1D9C2C24-4E25-0A5E-7CAF-ECAAD2F0841F}"/>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89747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F214188-744D-1C43-9498-1A15CDE632F3}"/>
              </a:ext>
            </a:extLst>
          </p:cNvPr>
          <p:cNvSpPr>
            <a:spLocks noGrp="1"/>
          </p:cNvSpPr>
          <p:nvPr>
            <p:ph sz="quarter" idx="13"/>
          </p:nvPr>
        </p:nvSpPr>
        <p:spPr/>
        <p:txBody>
          <a:bodyPr/>
          <a:lstStyle/>
          <a:p>
            <a:r>
              <a:rPr lang="en-US"/>
              <a:t>Learning Goals and Objectives:</a:t>
            </a:r>
          </a:p>
        </p:txBody>
      </p:sp>
      <p:sp>
        <p:nvSpPr>
          <p:cNvPr id="14" name="TextBox 13">
            <a:extLst>
              <a:ext uri="{FF2B5EF4-FFF2-40B4-BE49-F238E27FC236}">
                <a16:creationId xmlns:a16="http://schemas.microsoft.com/office/drawing/2014/main" id="{B8E83784-8923-5029-1F19-C0BEC04A6619}"/>
              </a:ext>
            </a:extLst>
          </p:cNvPr>
          <p:cNvSpPr txBox="1"/>
          <p:nvPr/>
        </p:nvSpPr>
        <p:spPr>
          <a:xfrm>
            <a:off x="683812" y="1081377"/>
            <a:ext cx="10424160" cy="5201424"/>
          </a:xfrm>
          <a:prstGeom prst="rect">
            <a:avLst/>
          </a:prstGeom>
          <a:noFill/>
        </p:spPr>
        <p:txBody>
          <a:bodyPr wrap="square" lIns="91440" tIns="45720" rIns="91440" bIns="45720" anchor="t">
            <a:spAutoFit/>
          </a:bodyPr>
          <a:lstStyle/>
          <a:p>
            <a:pPr marL="0" indent="0" algn="l">
              <a:buNone/>
            </a:pPr>
            <a:r>
              <a:rPr lang="en-US" sz="2400">
                <a:latin typeface="+mj-lt"/>
              </a:rPr>
              <a:t>At the end of this class, employees will:</a:t>
            </a:r>
          </a:p>
          <a:p>
            <a:pPr marL="0" indent="0" algn="l">
              <a:buNone/>
            </a:pPr>
            <a:endParaRPr lang="en-US" sz="1000">
              <a:latin typeface="+mj-lt"/>
            </a:endParaRPr>
          </a:p>
          <a:p>
            <a:pPr marL="457200" indent="-457200">
              <a:buFont typeface="Arial" panose="020B0604020202020204" pitchFamily="34" charset="0"/>
              <a:buChar char="•"/>
            </a:pPr>
            <a:r>
              <a:rPr lang="en-US" sz="2400">
                <a:latin typeface="+mj-lt"/>
              </a:rPr>
              <a:t>Become familiar with the role of the Office of Human Rights, and the Local and State Human Rights Committees.</a:t>
            </a:r>
          </a:p>
          <a:p>
            <a:pPr marL="457200" indent="-457200">
              <a:buFont typeface="Arial" panose="020B0604020202020204" pitchFamily="34" charset="0"/>
              <a:buChar char="•"/>
            </a:pPr>
            <a:endParaRPr lang="en-US" sz="800">
              <a:latin typeface="+mj-lt"/>
            </a:endParaRPr>
          </a:p>
          <a:p>
            <a:pPr marL="457200" indent="-457200" algn="l">
              <a:buFont typeface="Arial" panose="020B0604020202020204" pitchFamily="34" charset="0"/>
              <a:buChar char="•"/>
            </a:pPr>
            <a:r>
              <a:rPr lang="en-US" sz="2400">
                <a:latin typeface="+mj-lt"/>
              </a:rPr>
              <a:t>Become familiar with the DBHDS Human Rights Regulations.</a:t>
            </a:r>
          </a:p>
          <a:p>
            <a:pPr marL="457200" indent="-457200" algn="l">
              <a:buFont typeface="Arial" panose="020B0604020202020204" pitchFamily="34" charset="0"/>
              <a:buChar char="•"/>
            </a:pPr>
            <a:endParaRPr lang="en-US" sz="800">
              <a:latin typeface="+mj-lt"/>
            </a:endParaRPr>
          </a:p>
          <a:p>
            <a:pPr marL="457200" indent="-457200" algn="l">
              <a:buFont typeface="Arial" panose="020B0604020202020204" pitchFamily="34" charset="0"/>
              <a:buChar char="•"/>
            </a:pPr>
            <a:r>
              <a:rPr lang="en-US" sz="2400">
                <a:latin typeface="+mj-lt"/>
              </a:rPr>
              <a:t>Understand how to protect the rights of individuals at this facility and their freedoms of everyday life.</a:t>
            </a:r>
          </a:p>
          <a:p>
            <a:pPr marL="457200" indent="-457200" algn="l">
              <a:buFont typeface="Arial" panose="020B0604020202020204" pitchFamily="34" charset="0"/>
              <a:buChar char="•"/>
            </a:pPr>
            <a:endParaRPr lang="en-US" sz="800">
              <a:latin typeface="+mj-lt"/>
            </a:endParaRPr>
          </a:p>
          <a:p>
            <a:pPr marL="457200" indent="-457200" algn="l">
              <a:buFont typeface="Arial" panose="020B0604020202020204" pitchFamily="34" charset="0"/>
              <a:buChar char="•"/>
            </a:pPr>
            <a:r>
              <a:rPr lang="en-US" sz="2400">
                <a:latin typeface="+mj-lt"/>
              </a:rPr>
              <a:t>Learn about the use of seclusion, restraint, and time out.</a:t>
            </a:r>
          </a:p>
          <a:p>
            <a:pPr marL="457200" indent="-457200" algn="l">
              <a:buFont typeface="Arial" panose="020B0604020202020204" pitchFamily="34" charset="0"/>
              <a:buChar char="•"/>
            </a:pPr>
            <a:endParaRPr lang="en-US" sz="800">
              <a:latin typeface="+mj-lt"/>
            </a:endParaRPr>
          </a:p>
          <a:p>
            <a:pPr marL="457200" indent="-457200">
              <a:buFont typeface="Arial" panose="020B0604020202020204" pitchFamily="34" charset="0"/>
              <a:buChar char="•"/>
            </a:pPr>
            <a:r>
              <a:rPr lang="en-US" sz="2400">
                <a:latin typeface="+mj-lt"/>
              </a:rPr>
              <a:t>Become familiar with the DBHDS complaint resolution process and how to support individuals with it.</a:t>
            </a:r>
          </a:p>
          <a:p>
            <a:pPr marL="457200" indent="-457200">
              <a:buFont typeface="Arial" panose="020B0604020202020204" pitchFamily="34" charset="0"/>
              <a:buChar char="•"/>
            </a:pPr>
            <a:endParaRPr lang="en-US" sz="800">
              <a:latin typeface="+mj-lt"/>
            </a:endParaRPr>
          </a:p>
          <a:p>
            <a:pPr marL="457200" indent="-457200">
              <a:buFont typeface="Arial" panose="020B0604020202020204" pitchFamily="34" charset="0"/>
              <a:buChar char="•"/>
            </a:pPr>
            <a:r>
              <a:rPr lang="en-US" sz="2400">
                <a:latin typeface="+mj-lt"/>
              </a:rPr>
              <a:t>Understand the terms Abuse and Neglect, how to recognize what they are and how to report them.</a:t>
            </a:r>
          </a:p>
          <a:p>
            <a:pPr marL="457200" indent="-457200" algn="l">
              <a:buFont typeface="Arial" panose="020B0604020202020204" pitchFamily="34" charset="0"/>
              <a:buChar char="•"/>
            </a:pPr>
            <a:endParaRPr lang="en-US" sz="1800"/>
          </a:p>
        </p:txBody>
      </p:sp>
      <p:sp>
        <p:nvSpPr>
          <p:cNvPr id="5" name="Footer Placeholder 4">
            <a:extLst>
              <a:ext uri="{FF2B5EF4-FFF2-40B4-BE49-F238E27FC236}">
                <a16:creationId xmlns:a16="http://schemas.microsoft.com/office/drawing/2014/main" id="{976EBC3F-341B-FC42-A843-62FAE4D27422}"/>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2801012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775" y="3778009"/>
            <a:ext cx="3317008" cy="22084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3">
            <a:extLst>
              <a:ext uri="{FF2B5EF4-FFF2-40B4-BE49-F238E27FC236}">
                <a16:creationId xmlns:a16="http://schemas.microsoft.com/office/drawing/2014/main" id="{DD7A4A3B-38EC-0D72-A9DC-93CA3E009A27}"/>
              </a:ext>
            </a:extLst>
          </p:cNvPr>
          <p:cNvSpPr txBox="1">
            <a:spLocks/>
          </p:cNvSpPr>
          <p:nvPr/>
        </p:nvSpPr>
        <p:spPr>
          <a:xfrm>
            <a:off x="507073" y="1238676"/>
            <a:ext cx="11087100" cy="162406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a:t> </a:t>
            </a:r>
            <a:r>
              <a:rPr lang="en-US" sz="3900"/>
              <a:t>Rights of individuals receiving services to work</a:t>
            </a:r>
            <a:br>
              <a:rPr lang="en-US" sz="3900"/>
            </a:br>
            <a:r>
              <a:rPr lang="en-US" sz="3900"/>
              <a:t>12VAC35-115-120</a:t>
            </a:r>
            <a:br>
              <a:rPr lang="en-US"/>
            </a:br>
            <a:endParaRPr lang="en-US"/>
          </a:p>
        </p:txBody>
      </p:sp>
      <p:sp>
        <p:nvSpPr>
          <p:cNvPr id="7" name="TextBox 6">
            <a:extLst>
              <a:ext uri="{FF2B5EF4-FFF2-40B4-BE49-F238E27FC236}">
                <a16:creationId xmlns:a16="http://schemas.microsoft.com/office/drawing/2014/main" id="{BAB95D95-F496-AEF1-108E-A534DFF63C4C}"/>
              </a:ext>
            </a:extLst>
          </p:cNvPr>
          <p:cNvSpPr txBox="1"/>
          <p:nvPr/>
        </p:nvSpPr>
        <p:spPr>
          <a:xfrm>
            <a:off x="604055" y="3091773"/>
            <a:ext cx="6032272" cy="2616101"/>
          </a:xfrm>
          <a:prstGeom prst="rect">
            <a:avLst/>
          </a:prstGeom>
          <a:noFill/>
        </p:spPr>
        <p:txBody>
          <a:bodyPr wrap="square" rtlCol="0">
            <a:spAutoFit/>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Engage or not engage in work-related activities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Free from requirement to perform labor as a condition of treatment/services</a:t>
            </a:r>
          </a:p>
          <a:p>
            <a:pPr eaLnBrk="1" hangingPunct="1">
              <a:defRPr/>
            </a:pPr>
            <a:endParaRPr lang="en-US" sz="2400">
              <a:latin typeface="+mj-lt"/>
            </a:endParaRPr>
          </a:p>
        </p:txBody>
      </p:sp>
      <p:sp>
        <p:nvSpPr>
          <p:cNvPr id="8" name="Footer Placeholder 7">
            <a:extLst>
              <a:ext uri="{FF2B5EF4-FFF2-40B4-BE49-F238E27FC236}">
                <a16:creationId xmlns:a16="http://schemas.microsoft.com/office/drawing/2014/main" id="{13607C49-1CFE-9F54-BD91-3468D5DCB2FA}"/>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711521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775" y="3778009"/>
            <a:ext cx="3317008" cy="22084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3">
            <a:extLst>
              <a:ext uri="{FF2B5EF4-FFF2-40B4-BE49-F238E27FC236}">
                <a16:creationId xmlns:a16="http://schemas.microsoft.com/office/drawing/2014/main" id="{DD7A4A3B-38EC-0D72-A9DC-93CA3E009A27}"/>
              </a:ext>
            </a:extLst>
          </p:cNvPr>
          <p:cNvSpPr txBox="1">
            <a:spLocks/>
          </p:cNvSpPr>
          <p:nvPr/>
        </p:nvSpPr>
        <p:spPr>
          <a:xfrm>
            <a:off x="507073" y="1238676"/>
            <a:ext cx="11087100" cy="1624064"/>
          </a:xfrm>
          <a:prstGeom prst="rect">
            <a:avLst/>
          </a:prstGeom>
        </p:spPr>
        <p:txBody>
          <a:bodyPr vert="horz" lIns="91440" tIns="45720" rIns="91440" bIns="45720" rtlCol="0" anchor="ctr">
            <a:normAutofit fontScale="82500" lnSpcReduction="20000"/>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pPr>
              <a:lnSpc>
                <a:spcPct val="120000"/>
              </a:lnSpc>
            </a:pPr>
            <a:r>
              <a:rPr lang="en-US"/>
              <a:t> </a:t>
            </a:r>
            <a:r>
              <a:rPr lang="en-US" sz="3900"/>
              <a:t>Human Research rights of individuals receiving services</a:t>
            </a:r>
            <a:br>
              <a:rPr lang="en-US" sz="3900"/>
            </a:br>
            <a:r>
              <a:rPr lang="en-US" sz="3900"/>
              <a:t>12VAC35-115-130</a:t>
            </a:r>
            <a:br>
              <a:rPr lang="en-US"/>
            </a:br>
            <a:endParaRPr lang="en-US"/>
          </a:p>
        </p:txBody>
      </p:sp>
      <p:sp>
        <p:nvSpPr>
          <p:cNvPr id="7" name="TextBox 6">
            <a:extLst>
              <a:ext uri="{FF2B5EF4-FFF2-40B4-BE49-F238E27FC236}">
                <a16:creationId xmlns:a16="http://schemas.microsoft.com/office/drawing/2014/main" id="{BAB95D95-F496-AEF1-108E-A534DFF63C4C}"/>
              </a:ext>
            </a:extLst>
          </p:cNvPr>
          <p:cNvSpPr txBox="1"/>
          <p:nvPr/>
        </p:nvSpPr>
        <p:spPr>
          <a:xfrm>
            <a:off x="507073" y="2819682"/>
            <a:ext cx="6032272" cy="3046988"/>
          </a:xfrm>
          <a:prstGeom prst="rect">
            <a:avLst/>
          </a:prstGeom>
          <a:noFill/>
        </p:spPr>
        <p:txBody>
          <a:bodyPr wrap="square" rtlCol="0">
            <a:spAutoFit/>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Research must follow DBHDS policy and law</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Choice to participate or not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Provide informed consent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LHRC approval and periodic updates</a:t>
            </a:r>
          </a:p>
          <a:p>
            <a:pPr eaLnBrk="1" hangingPunct="1">
              <a:defRPr/>
            </a:pPr>
            <a:endParaRPr lang="en-US" sz="2400">
              <a:latin typeface="+mj-lt"/>
            </a:endParaRPr>
          </a:p>
        </p:txBody>
      </p:sp>
      <p:sp>
        <p:nvSpPr>
          <p:cNvPr id="8" name="Footer Placeholder 7">
            <a:extLst>
              <a:ext uri="{FF2B5EF4-FFF2-40B4-BE49-F238E27FC236}">
                <a16:creationId xmlns:a16="http://schemas.microsoft.com/office/drawing/2014/main" id="{4814F695-E416-3207-873A-45589AD84269}"/>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20261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775" y="3778009"/>
            <a:ext cx="3317008" cy="22084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3">
            <a:extLst>
              <a:ext uri="{FF2B5EF4-FFF2-40B4-BE49-F238E27FC236}">
                <a16:creationId xmlns:a16="http://schemas.microsoft.com/office/drawing/2014/main" id="{DD7A4A3B-38EC-0D72-A9DC-93CA3E009A27}"/>
              </a:ext>
            </a:extLst>
          </p:cNvPr>
          <p:cNvSpPr txBox="1">
            <a:spLocks/>
          </p:cNvSpPr>
          <p:nvPr/>
        </p:nvSpPr>
        <p:spPr>
          <a:xfrm>
            <a:off x="507073" y="1238676"/>
            <a:ext cx="11087100" cy="1624064"/>
          </a:xfrm>
          <a:prstGeom prst="rect">
            <a:avLst/>
          </a:prstGeom>
        </p:spPr>
        <p:txBody>
          <a:bodyPr vert="horz" lIns="91440" tIns="45720" rIns="91440" bIns="45720" rtlCol="0" anchor="ctr">
            <a:normAutofit fontScale="90000"/>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900"/>
              <a:t>Rights of individuals receiving services to complain</a:t>
            </a:r>
            <a:br>
              <a:rPr lang="en-US" sz="3900"/>
            </a:br>
            <a:r>
              <a:rPr lang="en-US" sz="3900"/>
              <a:t>12VAC35-115-150</a:t>
            </a:r>
            <a:br>
              <a:rPr lang="en-US"/>
            </a:br>
            <a:endParaRPr lang="en-US"/>
          </a:p>
        </p:txBody>
      </p:sp>
      <p:sp>
        <p:nvSpPr>
          <p:cNvPr id="7" name="TextBox 6">
            <a:extLst>
              <a:ext uri="{FF2B5EF4-FFF2-40B4-BE49-F238E27FC236}">
                <a16:creationId xmlns:a16="http://schemas.microsoft.com/office/drawing/2014/main" id="{BAB95D95-F496-AEF1-108E-A534DFF63C4C}"/>
              </a:ext>
            </a:extLst>
          </p:cNvPr>
          <p:cNvSpPr txBox="1"/>
          <p:nvPr/>
        </p:nvSpPr>
        <p:spPr>
          <a:xfrm>
            <a:off x="507073" y="2819682"/>
            <a:ext cx="6032272" cy="3477875"/>
          </a:xfrm>
          <a:prstGeom prst="rect">
            <a:avLst/>
          </a:prstGeom>
          <a:noFill/>
        </p:spPr>
        <p:txBody>
          <a:bodyPr wrap="square" lIns="91440" tIns="45720" rIns="91440" bIns="45720" rtlCol="0" anchor="t">
            <a:spAutoFit/>
          </a:bodyPr>
          <a:lstStyle/>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Can complain about any potential human rights violation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Resolution at the earliest possible step</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Freedom from retaliation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a:latin typeface="+mj-lt"/>
              </a:rPr>
              <a:t>Anyone can file a complaint on behalf of an individual</a:t>
            </a:r>
          </a:p>
          <a:p>
            <a:pPr eaLnBrk="1" hangingPunct="1">
              <a:defRPr/>
            </a:pPr>
            <a:endParaRPr lang="en-US" sz="2400">
              <a:latin typeface="+mj-lt"/>
            </a:endParaRPr>
          </a:p>
        </p:txBody>
      </p:sp>
      <p:sp>
        <p:nvSpPr>
          <p:cNvPr id="8" name="Footer Placeholder 7">
            <a:extLst>
              <a:ext uri="{FF2B5EF4-FFF2-40B4-BE49-F238E27FC236}">
                <a16:creationId xmlns:a16="http://schemas.microsoft.com/office/drawing/2014/main" id="{469A1D3E-1D17-C314-4CE4-9DCEDEFB4F2A}"/>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12237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2281031" y="1833274"/>
            <a:ext cx="8239125" cy="3454400"/>
          </a:xfrm>
        </p:spPr>
        <p:txBody>
          <a:bodyPr>
            <a:normAutofit fontScale="25000" lnSpcReduction="20000"/>
          </a:bodyPr>
          <a:lstStyle/>
          <a:p>
            <a:pPr marL="0" indent="0">
              <a:lnSpc>
                <a:spcPct val="120000"/>
              </a:lnSpc>
              <a:buNone/>
            </a:pPr>
            <a:r>
              <a:rPr lang="en-US" sz="9600">
                <a:latin typeface="+mj-lt"/>
              </a:rPr>
              <a:t>Facilities shouldn’t limit or restrict any individual’s freedom more than is needed to achieve a therapeutic benefit.</a:t>
            </a:r>
          </a:p>
          <a:p>
            <a:pPr marL="0" indent="0">
              <a:lnSpc>
                <a:spcPct val="120000"/>
              </a:lnSpc>
              <a:buNone/>
            </a:pPr>
            <a:endParaRPr lang="en-US" sz="4000">
              <a:latin typeface="+mj-lt"/>
            </a:endParaRPr>
          </a:p>
          <a:p>
            <a:pPr marL="0" indent="0">
              <a:lnSpc>
                <a:spcPct val="120000"/>
              </a:lnSpc>
              <a:buNone/>
            </a:pPr>
            <a:r>
              <a:rPr lang="en-US" sz="9600">
                <a:latin typeface="+mj-lt"/>
              </a:rPr>
              <a:t>Restrictions must be justified, meet certain conditions, and documented in the treatment record.</a:t>
            </a:r>
          </a:p>
          <a:p>
            <a:pPr marL="0" indent="0">
              <a:lnSpc>
                <a:spcPct val="120000"/>
              </a:lnSpc>
              <a:buNone/>
            </a:pPr>
            <a:endParaRPr lang="en-US" sz="4000">
              <a:latin typeface="+mj-lt"/>
            </a:endParaRPr>
          </a:p>
          <a:p>
            <a:pPr marL="0" indent="0">
              <a:lnSpc>
                <a:spcPct val="120000"/>
              </a:lnSpc>
              <a:buNone/>
            </a:pPr>
            <a:r>
              <a:rPr lang="en-US" sz="9600">
                <a:latin typeface="+mj-lt"/>
              </a:rPr>
              <a:t>Implementation of a restriction must be assessed and the need for the restriction determined by a licensed professional.  </a:t>
            </a:r>
          </a:p>
          <a:p>
            <a:endParaRPr lang="en-US" sz="7700" i="1"/>
          </a:p>
          <a:p>
            <a:pPr marL="0" indent="0">
              <a:buNone/>
            </a:pPr>
            <a:endParaRPr lang="en-US" sz="2400"/>
          </a:p>
          <a:p>
            <a:pPr marL="0" indent="0">
              <a:buNone/>
            </a:pPr>
            <a:r>
              <a:rPr lang="en-US" sz="2400"/>
              <a:t> </a:t>
            </a:r>
          </a:p>
          <a:p>
            <a:endParaRPr lang="en-US" sz="2400"/>
          </a:p>
          <a:p>
            <a:pPr marL="0" indent="0">
              <a:lnSpc>
                <a:spcPct val="120000"/>
              </a:lnSpc>
              <a:spcBef>
                <a:spcPts val="0"/>
              </a:spcBef>
              <a:buNone/>
            </a:pPr>
            <a:endParaRPr lang="en-US"/>
          </a:p>
        </p:txBody>
      </p:sp>
      <p:sp>
        <p:nvSpPr>
          <p:cNvPr id="2" name="Content Placeholder 1">
            <a:extLst>
              <a:ext uri="{FF2B5EF4-FFF2-40B4-BE49-F238E27FC236}">
                <a16:creationId xmlns:a16="http://schemas.microsoft.com/office/drawing/2014/main" id="{A544DD44-DEA7-F4CB-DE1A-DFDC7C917938}"/>
              </a:ext>
            </a:extLst>
          </p:cNvPr>
          <p:cNvSpPr>
            <a:spLocks noGrp="1"/>
          </p:cNvSpPr>
          <p:nvPr>
            <p:ph sz="quarter" idx="14"/>
          </p:nvPr>
        </p:nvSpPr>
        <p:spPr/>
        <p:txBody>
          <a:bodyPr/>
          <a:lstStyle/>
          <a:p>
            <a:r>
              <a:rPr lang="en-US"/>
              <a:t>Restrictions of Rights</a:t>
            </a:r>
          </a:p>
        </p:txBody>
      </p:sp>
      <p:sp>
        <p:nvSpPr>
          <p:cNvPr id="7" name="Footer Placeholder 6">
            <a:extLst>
              <a:ext uri="{FF2B5EF4-FFF2-40B4-BE49-F238E27FC236}">
                <a16:creationId xmlns:a16="http://schemas.microsoft.com/office/drawing/2014/main" id="{E05036BA-6E7D-1B34-E801-7E298134F27C}"/>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77095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A15FFE3-BD23-C0A5-66F8-A5478E6E2B87}"/>
              </a:ext>
            </a:extLst>
          </p:cNvPr>
          <p:cNvSpPr>
            <a:spLocks noGrp="1"/>
          </p:cNvSpPr>
          <p:nvPr>
            <p:ph sz="quarter" idx="13"/>
          </p:nvPr>
        </p:nvSpPr>
        <p:spPr>
          <a:xfrm>
            <a:off x="5673436" y="1717963"/>
            <a:ext cx="5151726" cy="3907848"/>
          </a:xfrm>
        </p:spPr>
        <p:txBody>
          <a:bodyPr/>
          <a:lstStyle/>
          <a:p>
            <a:r>
              <a:rPr lang="en-US" sz="3200">
                <a:latin typeface="+mj-lt"/>
              </a:rPr>
              <a:t>Telephone restriction</a:t>
            </a:r>
          </a:p>
          <a:p>
            <a:r>
              <a:rPr lang="en-US" sz="3200">
                <a:latin typeface="+mj-lt"/>
              </a:rPr>
              <a:t>Visitor restriction</a:t>
            </a:r>
          </a:p>
          <a:p>
            <a:r>
              <a:rPr lang="en-US" sz="3200">
                <a:latin typeface="+mj-lt"/>
              </a:rPr>
              <a:t>Mail restriction</a:t>
            </a:r>
            <a:endParaRPr lang="en-US" sz="3200" b="1" i="1">
              <a:solidFill>
                <a:srgbClr val="FF0000"/>
              </a:solidFill>
              <a:latin typeface="+mj-lt"/>
            </a:endParaRPr>
          </a:p>
          <a:p>
            <a:r>
              <a:rPr lang="en-US" sz="3200">
                <a:latin typeface="+mj-lt"/>
              </a:rPr>
              <a:t>Religious practices</a:t>
            </a:r>
          </a:p>
          <a:p>
            <a:r>
              <a:rPr lang="en-US" sz="3200">
                <a:latin typeface="+mj-lt"/>
              </a:rPr>
              <a:t>Use of preferred or legal name</a:t>
            </a:r>
          </a:p>
          <a:p>
            <a:endParaRPr lang="en-US"/>
          </a:p>
        </p:txBody>
      </p:sp>
      <p:sp>
        <p:nvSpPr>
          <p:cNvPr id="12" name="Content Placeholder 11">
            <a:extLst>
              <a:ext uri="{FF2B5EF4-FFF2-40B4-BE49-F238E27FC236}">
                <a16:creationId xmlns:a16="http://schemas.microsoft.com/office/drawing/2014/main" id="{ED9E65C2-4559-B1DF-FB85-45CCB5488313}"/>
              </a:ext>
            </a:extLst>
          </p:cNvPr>
          <p:cNvSpPr>
            <a:spLocks noGrp="1"/>
          </p:cNvSpPr>
          <p:nvPr>
            <p:ph sz="quarter" idx="15"/>
          </p:nvPr>
        </p:nvSpPr>
        <p:spPr>
          <a:xfrm>
            <a:off x="3273218" y="479306"/>
            <a:ext cx="7246938" cy="321732"/>
          </a:xfrm>
        </p:spPr>
        <p:txBody>
          <a:bodyPr/>
          <a:lstStyle/>
          <a:p>
            <a:r>
              <a:rPr lang="en-US"/>
              <a:t>Specific Restrictions</a:t>
            </a:r>
          </a:p>
        </p:txBody>
      </p:sp>
      <p:sp>
        <p:nvSpPr>
          <p:cNvPr id="8" name="Title 7">
            <a:extLst>
              <a:ext uri="{FF2B5EF4-FFF2-40B4-BE49-F238E27FC236}">
                <a16:creationId xmlns:a16="http://schemas.microsoft.com/office/drawing/2014/main" id="{7E497FE9-055B-4941-D321-DCA20517F6B4}"/>
              </a:ext>
            </a:extLst>
          </p:cNvPr>
          <p:cNvSpPr>
            <a:spLocks noGrp="1"/>
          </p:cNvSpPr>
          <p:nvPr>
            <p:ph type="title" idx="4294967295"/>
          </p:nvPr>
        </p:nvSpPr>
        <p:spPr>
          <a:xfrm>
            <a:off x="163883" y="1717963"/>
            <a:ext cx="4712917" cy="2521527"/>
          </a:xfrm>
        </p:spPr>
        <p:txBody>
          <a:bodyPr>
            <a:normAutofit/>
          </a:bodyPr>
          <a:lstStyle/>
          <a:p>
            <a:r>
              <a:rPr lang="en-US" sz="3200"/>
              <a:t>ANY RESTRICTION </a:t>
            </a:r>
            <a:br>
              <a:rPr lang="en-US" sz="3200"/>
            </a:br>
            <a:r>
              <a:rPr lang="en-US" sz="3200"/>
              <a:t>PUT INTO PLACE </a:t>
            </a:r>
            <a:br>
              <a:rPr lang="en-US" sz="3200"/>
            </a:br>
            <a:r>
              <a:rPr lang="en-US" sz="3200"/>
              <a:t>MUST BE </a:t>
            </a:r>
            <a:br>
              <a:rPr lang="en-US" sz="3200"/>
            </a:br>
            <a:r>
              <a:rPr lang="en-US" sz="3200"/>
              <a:t>INDIVIDUALIZED</a:t>
            </a:r>
          </a:p>
        </p:txBody>
      </p:sp>
      <p:sp>
        <p:nvSpPr>
          <p:cNvPr id="5" name="Footer Placeholder 4">
            <a:extLst>
              <a:ext uri="{FF2B5EF4-FFF2-40B4-BE49-F238E27FC236}">
                <a16:creationId xmlns:a16="http://schemas.microsoft.com/office/drawing/2014/main" id="{EF886164-FE9A-32AB-6553-45294FC1B2D9}"/>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735049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60857-1544-114B-6F14-EA66B29FABA4}"/>
            </a:ext>
          </a:extLst>
        </p:cNvPr>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ECD2BAFF-045C-CF34-BFDA-C403732D56D5}"/>
              </a:ext>
            </a:extLst>
          </p:cNvPr>
          <p:cNvSpPr>
            <a:spLocks noGrp="1"/>
          </p:cNvSpPr>
          <p:nvPr>
            <p:ph sz="quarter" idx="13"/>
          </p:nvPr>
        </p:nvSpPr>
        <p:spPr>
          <a:xfrm>
            <a:off x="7423187" y="551775"/>
            <a:ext cx="3096969" cy="263117"/>
          </a:xfrm>
        </p:spPr>
        <p:txBody>
          <a:bodyPr vert="horz" lIns="91440" tIns="45720" rIns="91440" bIns="45720" rtlCol="0" anchor="t">
            <a:noAutofit/>
          </a:bodyPr>
          <a:lstStyle/>
          <a:p>
            <a:r>
              <a:rPr lang="en-US" dirty="0"/>
              <a:t>Restrictions Continued</a:t>
            </a:r>
          </a:p>
        </p:txBody>
      </p:sp>
      <p:sp>
        <p:nvSpPr>
          <p:cNvPr id="6" name="Title 12">
            <a:extLst>
              <a:ext uri="{FF2B5EF4-FFF2-40B4-BE49-F238E27FC236}">
                <a16:creationId xmlns:a16="http://schemas.microsoft.com/office/drawing/2014/main" id="{A7B1EA76-82EA-EA6F-2DCE-C9F0AA1ECEE3}"/>
              </a:ext>
            </a:extLst>
          </p:cNvPr>
          <p:cNvSpPr>
            <a:spLocks noGrp="1"/>
          </p:cNvSpPr>
          <p:nvPr>
            <p:ph type="title"/>
          </p:nvPr>
        </p:nvSpPr>
        <p:spPr>
          <a:xfrm>
            <a:off x="221673" y="1255663"/>
            <a:ext cx="11180618" cy="1043038"/>
          </a:xfrm>
        </p:spPr>
        <p:txBody>
          <a:bodyPr vert="horz" lIns="91440" tIns="45720" rIns="91440" bIns="45720" rtlCol="0" anchor="ctr">
            <a:noAutofit/>
          </a:bodyPr>
          <a:lstStyle/>
          <a:p>
            <a:r>
              <a:rPr lang="en-US" sz="2800" dirty="0"/>
              <a:t>When a restriction is put into place, it means the facility has cause to believe allowing a specific right would cause:</a:t>
            </a:r>
            <a:br>
              <a:rPr lang="en-US" sz="2800" dirty="0"/>
            </a:br>
            <a:endParaRPr lang="en-US" sz="2800" dirty="0"/>
          </a:p>
        </p:txBody>
      </p:sp>
      <p:sp>
        <p:nvSpPr>
          <p:cNvPr id="8" name="Oval 7">
            <a:extLst>
              <a:ext uri="{FF2B5EF4-FFF2-40B4-BE49-F238E27FC236}">
                <a16:creationId xmlns:a16="http://schemas.microsoft.com/office/drawing/2014/main" id="{C883C4D1-AA96-646F-DB10-950D02F955EA}"/>
              </a:ext>
            </a:extLst>
          </p:cNvPr>
          <p:cNvSpPr/>
          <p:nvPr/>
        </p:nvSpPr>
        <p:spPr>
          <a:xfrm>
            <a:off x="310661" y="2154115"/>
            <a:ext cx="3247291" cy="309489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2E77C27-53DC-7F3A-AA4A-DCA1276A188E}"/>
              </a:ext>
            </a:extLst>
          </p:cNvPr>
          <p:cNvSpPr/>
          <p:nvPr/>
        </p:nvSpPr>
        <p:spPr>
          <a:xfrm>
            <a:off x="4378568" y="2107221"/>
            <a:ext cx="3247291" cy="3094892"/>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97FC95D-F5A0-CD26-08CF-4A8BB4F8CC44}"/>
              </a:ext>
            </a:extLst>
          </p:cNvPr>
          <p:cNvSpPr/>
          <p:nvPr/>
        </p:nvSpPr>
        <p:spPr>
          <a:xfrm>
            <a:off x="8294075" y="2036883"/>
            <a:ext cx="3247291" cy="3094892"/>
          </a:xfrm>
          <a:prstGeom prst="ellipse">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176FCA-378F-BB2F-8388-4DD392790542}"/>
              </a:ext>
            </a:extLst>
          </p:cNvPr>
          <p:cNvSpPr txBox="1"/>
          <p:nvPr/>
        </p:nvSpPr>
        <p:spPr>
          <a:xfrm>
            <a:off x="1178169" y="2971800"/>
            <a:ext cx="16617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rPr>
              <a:t>Injury to the individual or others</a:t>
            </a:r>
          </a:p>
        </p:txBody>
      </p:sp>
      <p:sp>
        <p:nvSpPr>
          <p:cNvPr id="14" name="TextBox 13">
            <a:extLst>
              <a:ext uri="{FF2B5EF4-FFF2-40B4-BE49-F238E27FC236}">
                <a16:creationId xmlns:a16="http://schemas.microsoft.com/office/drawing/2014/main" id="{DE6A572E-3172-2B87-8965-60F3DA07F6A4}"/>
              </a:ext>
            </a:extLst>
          </p:cNvPr>
          <p:cNvSpPr txBox="1"/>
          <p:nvPr/>
        </p:nvSpPr>
        <p:spPr>
          <a:xfrm>
            <a:off x="5037992" y="2965938"/>
            <a:ext cx="212480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rPr>
              <a:t>Infringement on the rights of others</a:t>
            </a:r>
          </a:p>
        </p:txBody>
      </p:sp>
      <p:sp>
        <p:nvSpPr>
          <p:cNvPr id="15" name="TextBox 14">
            <a:extLst>
              <a:ext uri="{FF2B5EF4-FFF2-40B4-BE49-F238E27FC236}">
                <a16:creationId xmlns:a16="http://schemas.microsoft.com/office/drawing/2014/main" id="{6AC1DAB6-D86B-6F7A-68D4-AB5283726121}"/>
              </a:ext>
            </a:extLst>
          </p:cNvPr>
          <p:cNvSpPr txBox="1"/>
          <p:nvPr/>
        </p:nvSpPr>
        <p:spPr>
          <a:xfrm>
            <a:off x="9017977" y="2974731"/>
            <a:ext cx="208084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1"/>
                </a:solidFill>
              </a:rPr>
              <a:t>Unsafe or disorderly environment</a:t>
            </a:r>
          </a:p>
        </p:txBody>
      </p:sp>
      <p:sp>
        <p:nvSpPr>
          <p:cNvPr id="16" name="TextBox 15">
            <a:extLst>
              <a:ext uri="{FF2B5EF4-FFF2-40B4-BE49-F238E27FC236}">
                <a16:creationId xmlns:a16="http://schemas.microsoft.com/office/drawing/2014/main" id="{EBB74EE9-3F25-5E56-D691-711077D33D76}"/>
              </a:ext>
            </a:extLst>
          </p:cNvPr>
          <p:cNvSpPr txBox="1"/>
          <p:nvPr/>
        </p:nvSpPr>
        <p:spPr>
          <a:xfrm>
            <a:off x="527538" y="5436576"/>
            <a:ext cx="103309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t>And there is no less restrictive way to protect against these occurrences</a:t>
            </a:r>
          </a:p>
          <a:p>
            <a:r>
              <a:rPr lang="en-US" i="1" dirty="0"/>
              <a:t>Use of restriction must be reviewed and approved by the LHRC</a:t>
            </a:r>
          </a:p>
        </p:txBody>
      </p:sp>
      <p:sp>
        <p:nvSpPr>
          <p:cNvPr id="7" name="Footer Placeholder 6">
            <a:extLst>
              <a:ext uri="{FF2B5EF4-FFF2-40B4-BE49-F238E27FC236}">
                <a16:creationId xmlns:a16="http://schemas.microsoft.com/office/drawing/2014/main" id="{AFFDEE0D-B775-3A00-439C-1E276E51902D}"/>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262740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1D70DE-F0B1-ECE9-275B-B90E2583BD88}"/>
              </a:ext>
            </a:extLst>
          </p:cNvPr>
          <p:cNvSpPr>
            <a:spLocks noGrp="1"/>
          </p:cNvSpPr>
          <p:nvPr>
            <p:ph type="title"/>
          </p:nvPr>
        </p:nvSpPr>
        <p:spPr/>
        <p:txBody>
          <a:bodyPr/>
          <a:lstStyle/>
          <a:p>
            <a:r>
              <a:rPr lang="en-US" sz="3600" kern="1200">
                <a:solidFill>
                  <a:schemeClr val="tx1"/>
                </a:solidFill>
                <a:latin typeface="+mj-lt"/>
                <a:ea typeface="+mj-ea"/>
                <a:cs typeface="+mj-cs"/>
              </a:rPr>
              <a:t>Seclusion, Restraint and Time-Out Considerations</a:t>
            </a:r>
            <a:endParaRPr lang="en-US"/>
          </a:p>
        </p:txBody>
      </p:sp>
      <p:pic>
        <p:nvPicPr>
          <p:cNvPr id="11" name="Picture 2" descr="Question Mark PNG Transparent Images | PNG All">
            <a:extLst>
              <a:ext uri="{FF2B5EF4-FFF2-40B4-BE49-F238E27FC236}">
                <a16:creationId xmlns:a16="http://schemas.microsoft.com/office/drawing/2014/main" id="{8C4B1494-5095-D31A-58C5-6B11FF9927C5}"/>
              </a:ext>
            </a:extLst>
          </p:cNvPr>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4675909" y="2478035"/>
            <a:ext cx="3252355" cy="3714440"/>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a:extLst>
              <a:ext uri="{FF2B5EF4-FFF2-40B4-BE49-F238E27FC236}">
                <a16:creationId xmlns:a16="http://schemas.microsoft.com/office/drawing/2014/main" id="{E60C3ED4-31FB-43AE-E1FD-69FC19A448BE}"/>
              </a:ext>
            </a:extLst>
          </p:cNvPr>
          <p:cNvSpPr>
            <a:spLocks noGrp="1"/>
          </p:cNvSpPr>
          <p:nvPr>
            <p:ph type="ftr" sz="quarter" idx="11"/>
          </p:nvPr>
        </p:nvSpPr>
        <p:spPr>
          <a:xfrm>
            <a:off x="3657600" y="6173786"/>
            <a:ext cx="4114800" cy="365125"/>
          </a:xfrm>
        </p:spPr>
        <p:txBody>
          <a:bodyPr/>
          <a:lstStyle/>
          <a:p>
            <a:r>
              <a:rPr lang="en-US"/>
              <a:t>February 2024                                                                                           DBHDS Facility NEO - OHR</a:t>
            </a:r>
          </a:p>
        </p:txBody>
      </p:sp>
    </p:spTree>
    <p:extLst>
      <p:ext uri="{BB962C8B-B14F-4D97-AF65-F5344CB8AC3E}">
        <p14:creationId xmlns:p14="http://schemas.microsoft.com/office/powerpoint/2010/main" val="40980897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1F30-7D64-F148-15E4-CE04F88F2B89}"/>
              </a:ext>
            </a:extLst>
          </p:cNvPr>
          <p:cNvSpPr>
            <a:spLocks noGrp="1"/>
          </p:cNvSpPr>
          <p:nvPr>
            <p:ph type="title"/>
          </p:nvPr>
        </p:nvSpPr>
        <p:spPr/>
        <p:txBody>
          <a:bodyPr/>
          <a:lstStyle/>
          <a:p>
            <a:r>
              <a:rPr lang="en-US" sz="3600" kern="1200">
                <a:solidFill>
                  <a:schemeClr val="tx1"/>
                </a:solidFill>
                <a:latin typeface="+mj-lt"/>
                <a:ea typeface="+mj-ea"/>
                <a:cs typeface="+mj-cs"/>
              </a:rPr>
              <a:t>Seclusion, Restraint and Time-Out Considerations</a:t>
            </a:r>
            <a:endParaRPr lang="en-US"/>
          </a:p>
        </p:txBody>
      </p:sp>
      <p:sp>
        <p:nvSpPr>
          <p:cNvPr id="9" name="Content Placeholder 8">
            <a:extLst>
              <a:ext uri="{FF2B5EF4-FFF2-40B4-BE49-F238E27FC236}">
                <a16:creationId xmlns:a16="http://schemas.microsoft.com/office/drawing/2014/main" id="{61ADA1E6-F7D0-69D5-FD38-A941E46B5DE0}"/>
              </a:ext>
            </a:extLst>
          </p:cNvPr>
          <p:cNvSpPr>
            <a:spLocks noGrp="1"/>
          </p:cNvSpPr>
          <p:nvPr>
            <p:ph sz="quarter" idx="13"/>
          </p:nvPr>
        </p:nvSpPr>
        <p:spPr>
          <a:xfrm>
            <a:off x="2290764" y="2484438"/>
            <a:ext cx="3372282" cy="3454400"/>
          </a:xfrm>
        </p:spPr>
        <p:txBody>
          <a:bodyPr>
            <a:normAutofit/>
          </a:bodyPr>
          <a:lstStyle/>
          <a:p>
            <a:pPr marL="0" indent="0">
              <a:buNone/>
            </a:pPr>
            <a:r>
              <a:rPr lang="en-US" sz="2800"/>
              <a:t>There are times when interventions such as seclusion, restraint and time out can never be used</a:t>
            </a:r>
          </a:p>
        </p:txBody>
      </p:sp>
      <p:pic>
        <p:nvPicPr>
          <p:cNvPr id="10" name="Content Placeholder 2" descr="Stop Sign Template Printable - ClipArt Best">
            <a:extLst>
              <a:ext uri="{FF2B5EF4-FFF2-40B4-BE49-F238E27FC236}">
                <a16:creationId xmlns:a16="http://schemas.microsoft.com/office/drawing/2014/main" id="{8335C4A8-8550-845B-5EDB-781768B222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24" r="277" b="1"/>
          <a:stretch/>
        </p:blipFill>
        <p:spPr bwMode="auto">
          <a:xfrm>
            <a:off x="6827414" y="2679195"/>
            <a:ext cx="2711651" cy="2711651"/>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E059F215-DBF2-D060-EDD9-20A7DABCFA0D}"/>
              </a:ext>
            </a:extLst>
          </p:cNvPr>
          <p:cNvSpPr>
            <a:spLocks noGrp="1"/>
          </p:cNvSpPr>
          <p:nvPr>
            <p:ph type="ftr" sz="quarter" idx="11"/>
          </p:nvPr>
        </p:nvSpPr>
        <p:spPr>
          <a:xfrm>
            <a:off x="3657600" y="6173786"/>
            <a:ext cx="4114800" cy="365125"/>
          </a:xfrm>
        </p:spPr>
        <p:txBody>
          <a:bodyPr/>
          <a:lstStyle/>
          <a:p>
            <a:r>
              <a:rPr lang="en-US"/>
              <a:t>February 2024                                                                                           DBHDS Facility NEO - OHR</a:t>
            </a:r>
          </a:p>
        </p:txBody>
      </p:sp>
    </p:spTree>
    <p:extLst>
      <p:ext uri="{BB962C8B-B14F-4D97-AF65-F5344CB8AC3E}">
        <p14:creationId xmlns:p14="http://schemas.microsoft.com/office/powerpoint/2010/main" val="307947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88FEDD18-5D3F-2CA3-8A74-BE609D03ED9D}"/>
              </a:ext>
            </a:extLst>
          </p:cNvPr>
          <p:cNvSpPr>
            <a:spLocks noGrp="1"/>
          </p:cNvSpPr>
          <p:nvPr>
            <p:ph sz="quarter" idx="13"/>
          </p:nvPr>
        </p:nvSpPr>
        <p:spPr/>
        <p:txBody>
          <a:bodyPr/>
          <a:lstStyle/>
          <a:p>
            <a:r>
              <a:rPr lang="en-US"/>
              <a:t>Rights Assured by the Human Rights Regulations</a:t>
            </a:r>
          </a:p>
        </p:txBody>
      </p:sp>
      <p:pic>
        <p:nvPicPr>
          <p:cNvPr id="1026" name="Picture 2" descr="International Law And Human Rights - EBC Webstore">
            <a:extLst>
              <a:ext uri="{FF2B5EF4-FFF2-40B4-BE49-F238E27FC236}">
                <a16:creationId xmlns:a16="http://schemas.microsoft.com/office/drawing/2014/main" id="{48415C3B-F8EC-FF63-C08B-0F68E889720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98775" y="3778009"/>
            <a:ext cx="3317008" cy="220846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3">
            <a:extLst>
              <a:ext uri="{FF2B5EF4-FFF2-40B4-BE49-F238E27FC236}">
                <a16:creationId xmlns:a16="http://schemas.microsoft.com/office/drawing/2014/main" id="{DD7A4A3B-38EC-0D72-A9DC-93CA3E009A27}"/>
              </a:ext>
            </a:extLst>
          </p:cNvPr>
          <p:cNvSpPr txBox="1">
            <a:spLocks/>
          </p:cNvSpPr>
          <p:nvPr/>
        </p:nvSpPr>
        <p:spPr>
          <a:xfrm>
            <a:off x="507073" y="1238676"/>
            <a:ext cx="11087100" cy="1624064"/>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a:solidFill>
                  <a:schemeClr val="tx1"/>
                </a:solidFill>
                <a:latin typeface="+mj-lt"/>
                <a:ea typeface="+mj-ea"/>
                <a:cs typeface="+mj-cs"/>
              </a:defRPr>
            </a:lvl1pPr>
          </a:lstStyle>
          <a:p>
            <a:r>
              <a:rPr lang="en-US" sz="3900"/>
              <a:t>Human Rights Complaint Resolution Process</a:t>
            </a:r>
            <a:br>
              <a:rPr lang="en-US" sz="3900"/>
            </a:br>
            <a:r>
              <a:rPr lang="en-US" sz="3900"/>
              <a:t>12VAC35-115-175</a:t>
            </a:r>
            <a:br>
              <a:rPr lang="en-US"/>
            </a:br>
            <a:endParaRPr lang="en-US"/>
          </a:p>
        </p:txBody>
      </p:sp>
      <p:sp>
        <p:nvSpPr>
          <p:cNvPr id="7" name="TextBox 6">
            <a:extLst>
              <a:ext uri="{FF2B5EF4-FFF2-40B4-BE49-F238E27FC236}">
                <a16:creationId xmlns:a16="http://schemas.microsoft.com/office/drawing/2014/main" id="{BAB95D95-F496-AEF1-108E-A534DFF63C4C}"/>
              </a:ext>
            </a:extLst>
          </p:cNvPr>
          <p:cNvSpPr txBox="1"/>
          <p:nvPr/>
        </p:nvSpPr>
        <p:spPr>
          <a:xfrm>
            <a:off x="489064" y="2419573"/>
            <a:ext cx="6641872" cy="3724096"/>
          </a:xfrm>
          <a:prstGeom prst="rect">
            <a:avLst/>
          </a:prstGeom>
          <a:noFill/>
        </p:spPr>
        <p:txBody>
          <a:bodyPr wrap="square" rtlCol="0">
            <a:spAutoFit/>
          </a:bodyPr>
          <a:lstStyle/>
          <a:p>
            <a:pPr marL="800100" lvl="1" indent="-342900">
              <a:spcBef>
                <a:spcPts val="600"/>
              </a:spcBef>
              <a:buFont typeface="Arial" panose="020B0604020202020204" pitchFamily="34" charset="0"/>
              <a:buChar char="•"/>
            </a:pPr>
            <a:r>
              <a:rPr lang="en-US" sz="2400">
                <a:latin typeface="+mj-lt"/>
                <a:cs typeface="Segoe UI" panose="020B0502040204020203" pitchFamily="34" charset="0"/>
              </a:rPr>
              <a:t>Make a complaint</a:t>
            </a:r>
          </a:p>
          <a:p>
            <a:pPr marL="800100" lvl="1" indent="-342900">
              <a:spcBef>
                <a:spcPts val="600"/>
              </a:spcBef>
              <a:buFont typeface="Arial" panose="020B0604020202020204" pitchFamily="34" charset="0"/>
              <a:buChar char="•"/>
            </a:pPr>
            <a:r>
              <a:rPr lang="en-US" sz="2400">
                <a:latin typeface="+mj-lt"/>
                <a:cs typeface="Segoe UI" panose="020B0502040204020203" pitchFamily="34" charset="0"/>
              </a:rPr>
              <a:t>Have a timely and fair review </a:t>
            </a:r>
          </a:p>
          <a:p>
            <a:pPr marL="800100" lvl="1" indent="-342900">
              <a:spcBef>
                <a:spcPts val="600"/>
              </a:spcBef>
              <a:buFont typeface="Arial" panose="020B0604020202020204" pitchFamily="34" charset="0"/>
              <a:buChar char="•"/>
            </a:pPr>
            <a:r>
              <a:rPr lang="en-US" sz="2400">
                <a:latin typeface="+mj-lt"/>
                <a:cs typeface="Segoe UI" panose="020B0502040204020203" pitchFamily="34" charset="0"/>
              </a:rPr>
              <a:t>have someone file a complaint on their behalf</a:t>
            </a:r>
          </a:p>
          <a:p>
            <a:pPr marL="800100" lvl="1" indent="-342900">
              <a:spcBef>
                <a:spcPts val="600"/>
              </a:spcBef>
              <a:buFont typeface="Arial" panose="020B0604020202020204" pitchFamily="34" charset="0"/>
              <a:buChar char="•"/>
            </a:pPr>
            <a:r>
              <a:rPr lang="en-US" sz="2400">
                <a:latin typeface="+mj-lt"/>
                <a:cs typeface="Segoe UI" panose="020B0502040204020203" pitchFamily="34" charset="0"/>
              </a:rPr>
              <a:t>Use these and other complaint procedures</a:t>
            </a:r>
          </a:p>
          <a:p>
            <a:pPr marL="800100" lvl="1" indent="-342900">
              <a:spcBef>
                <a:spcPts val="600"/>
              </a:spcBef>
              <a:buFont typeface="Arial" panose="020B0604020202020204" pitchFamily="34" charset="0"/>
              <a:buChar char="•"/>
            </a:pPr>
            <a:r>
              <a:rPr lang="en-US" sz="2400">
                <a:latin typeface="+mj-lt"/>
                <a:cs typeface="Segoe UI" panose="020B0502040204020203" pitchFamily="34" charset="0"/>
              </a:rPr>
              <a:t>Make a complaint under any other applicable law</a:t>
            </a:r>
          </a:p>
          <a:p>
            <a:pPr eaLnBrk="1" hangingPunct="1">
              <a:defRPr/>
            </a:pPr>
            <a:endParaRPr lang="en-US" sz="2400">
              <a:latin typeface="+mj-lt"/>
            </a:endParaRPr>
          </a:p>
        </p:txBody>
      </p:sp>
      <p:sp>
        <p:nvSpPr>
          <p:cNvPr id="8" name="Footer Placeholder 7">
            <a:extLst>
              <a:ext uri="{FF2B5EF4-FFF2-40B4-BE49-F238E27FC236}">
                <a16:creationId xmlns:a16="http://schemas.microsoft.com/office/drawing/2014/main" id="{1AF08F87-E3BE-D6F3-2765-DB6DD38A2286}"/>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755059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9A8B-BAA1-1CC4-1E27-19A27FD02DE9}"/>
              </a:ext>
            </a:extLst>
          </p:cNvPr>
          <p:cNvSpPr>
            <a:spLocks noGrp="1"/>
          </p:cNvSpPr>
          <p:nvPr>
            <p:ph type="title"/>
          </p:nvPr>
        </p:nvSpPr>
        <p:spPr>
          <a:xfrm>
            <a:off x="285750" y="848734"/>
            <a:ext cx="10515600" cy="1325563"/>
          </a:xfrm>
        </p:spPr>
        <p:txBody>
          <a:bodyPr/>
          <a:lstStyle/>
          <a:p>
            <a:r>
              <a:rPr lang="en-US"/>
              <a:t>More about Complaint Resolution:</a:t>
            </a:r>
          </a:p>
        </p:txBody>
      </p:sp>
      <p:sp>
        <p:nvSpPr>
          <p:cNvPr id="3" name="Content Placeholder 2">
            <a:extLst>
              <a:ext uri="{FF2B5EF4-FFF2-40B4-BE49-F238E27FC236}">
                <a16:creationId xmlns:a16="http://schemas.microsoft.com/office/drawing/2014/main" id="{190F3147-E048-AF60-14C8-25AFD12658AB}"/>
              </a:ext>
            </a:extLst>
          </p:cNvPr>
          <p:cNvSpPr>
            <a:spLocks noGrp="1"/>
          </p:cNvSpPr>
          <p:nvPr>
            <p:ph idx="1"/>
          </p:nvPr>
        </p:nvSpPr>
        <p:spPr>
          <a:xfrm>
            <a:off x="457200" y="2055956"/>
            <a:ext cx="10515600" cy="3832226"/>
          </a:xfrm>
        </p:spPr>
        <p:txBody>
          <a:bodyPr vert="horz" lIns="91440" tIns="45720" rIns="91440" bIns="45720" rtlCol="0" anchor="t">
            <a:normAutofit fontScale="92500" lnSpcReduction="10000"/>
          </a:bodyPr>
          <a:lstStyle/>
          <a:p>
            <a:pPr marL="0" indent="0">
              <a:spcBef>
                <a:spcPts val="600"/>
              </a:spcBef>
              <a:buNone/>
            </a:pPr>
            <a:r>
              <a:rPr lang="en-US" sz="3000">
                <a:latin typeface="+mj-lt"/>
                <a:cs typeface="Segoe UI" panose="020B0502040204020203" pitchFamily="34" charset="0"/>
              </a:rPr>
              <a:t>The individual shall:</a:t>
            </a:r>
            <a:endParaRPr lang="en-US"/>
          </a:p>
          <a:p>
            <a:pPr marL="342900" indent="-342900">
              <a:spcBef>
                <a:spcPts val="600"/>
              </a:spcBef>
              <a:buFont typeface="Arial" panose="020B0604020202020204" pitchFamily="34" charset="0"/>
              <a:buChar char="•"/>
            </a:pPr>
            <a:r>
              <a:rPr lang="en-US" sz="3000">
                <a:latin typeface="+mj-lt"/>
                <a:cs typeface="Segoe UI"/>
              </a:rPr>
              <a:t>be contacted by the Director or the Director’s designee</a:t>
            </a:r>
          </a:p>
          <a:p>
            <a:pPr marL="342900" indent="-342900">
              <a:spcBef>
                <a:spcPts val="600"/>
              </a:spcBef>
              <a:buFont typeface="Arial" panose="020B0604020202020204" pitchFamily="34" charset="0"/>
              <a:buChar char="•"/>
            </a:pPr>
            <a:r>
              <a:rPr lang="en-US" sz="3000">
                <a:latin typeface="+mj-lt"/>
                <a:cs typeface="Segoe UI"/>
              </a:rPr>
              <a:t>have access to a Human Rights Advocate</a:t>
            </a:r>
          </a:p>
          <a:p>
            <a:pPr marL="342900" indent="-342900">
              <a:spcBef>
                <a:spcPts val="600"/>
              </a:spcBef>
              <a:buFont typeface="Arial" panose="020B0604020202020204" pitchFamily="34" charset="0"/>
              <a:buChar char="•"/>
            </a:pPr>
            <a:r>
              <a:rPr lang="en-US" sz="3000">
                <a:latin typeface="+mj-lt"/>
                <a:cs typeface="Segoe UI"/>
              </a:rPr>
              <a:t>be protected from retaliation and harm</a:t>
            </a:r>
          </a:p>
          <a:p>
            <a:pPr marL="342900" indent="-342900">
              <a:spcBef>
                <a:spcPts val="600"/>
              </a:spcBef>
              <a:buFont typeface="Arial" panose="020B0604020202020204" pitchFamily="34" charset="0"/>
              <a:buChar char="•"/>
            </a:pPr>
            <a:r>
              <a:rPr lang="en-US" sz="3000">
                <a:latin typeface="+mj-lt"/>
                <a:cs typeface="Segoe UI"/>
              </a:rPr>
              <a:t>have the complaint reviewed, investigated and resolved as soon as possible</a:t>
            </a:r>
          </a:p>
          <a:p>
            <a:pPr marL="342900" indent="-342900">
              <a:spcBef>
                <a:spcPts val="600"/>
              </a:spcBef>
              <a:buFont typeface="Arial" panose="020B0604020202020204" pitchFamily="34" charset="0"/>
              <a:buChar char="•"/>
            </a:pPr>
            <a:r>
              <a:rPr lang="en-US" sz="3000">
                <a:latin typeface="+mj-lt"/>
                <a:cs typeface="Segoe UI"/>
              </a:rPr>
              <a:t>receive a report with the Director’s decision and action plan within 10 working days</a:t>
            </a:r>
          </a:p>
          <a:p>
            <a:pPr marL="342900" indent="-342900">
              <a:spcBef>
                <a:spcPts val="600"/>
              </a:spcBef>
              <a:buFont typeface="Arial" panose="020B0604020202020204" pitchFamily="34" charset="0"/>
              <a:buChar char="•"/>
            </a:pPr>
            <a:r>
              <a:rPr lang="en-US" sz="3000">
                <a:latin typeface="+mj-lt"/>
                <a:cs typeface="Segoe UI"/>
              </a:rPr>
              <a:t>be notified in writing of their right to appeal</a:t>
            </a:r>
          </a:p>
          <a:p>
            <a:endParaRPr lang="en-US"/>
          </a:p>
        </p:txBody>
      </p:sp>
      <p:sp>
        <p:nvSpPr>
          <p:cNvPr id="7" name="Footer Placeholder 6">
            <a:extLst>
              <a:ext uri="{FF2B5EF4-FFF2-40B4-BE49-F238E27FC236}">
                <a16:creationId xmlns:a16="http://schemas.microsoft.com/office/drawing/2014/main" id="{24AE301E-B94C-70B3-EBEA-C175C041F50C}"/>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536865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3B8F16-F3F8-F737-7441-EC909538C0F1}"/>
              </a:ext>
            </a:extLst>
          </p:cNvPr>
          <p:cNvSpPr>
            <a:spLocks noGrp="1"/>
          </p:cNvSpPr>
          <p:nvPr>
            <p:ph sz="half" idx="1"/>
          </p:nvPr>
        </p:nvSpPr>
        <p:spPr>
          <a:xfrm>
            <a:off x="356171" y="2260824"/>
            <a:ext cx="4266629" cy="3835506"/>
          </a:xfrm>
        </p:spPr>
        <p:txBody>
          <a:bodyPr>
            <a:normAutofit/>
          </a:bodyPr>
          <a:lstStyle/>
          <a:p>
            <a:pPr marL="0" indent="0">
              <a:buNone/>
            </a:pPr>
            <a:r>
              <a:rPr lang="en-US" sz="3600">
                <a:latin typeface="+mj-lt"/>
              </a:rPr>
              <a:t>Who are they?</a:t>
            </a:r>
          </a:p>
          <a:p>
            <a:endParaRPr lang="en-US" sz="3600">
              <a:latin typeface="+mj-lt"/>
            </a:endParaRPr>
          </a:p>
          <a:p>
            <a:pPr marL="0" indent="0">
              <a:buNone/>
            </a:pPr>
            <a:r>
              <a:rPr lang="en-US" sz="3600">
                <a:latin typeface="+mj-lt"/>
              </a:rPr>
              <a:t>What do they do?</a:t>
            </a:r>
          </a:p>
        </p:txBody>
      </p:sp>
      <p:sp>
        <p:nvSpPr>
          <p:cNvPr id="8" name="Content Placeholder 7">
            <a:extLst>
              <a:ext uri="{FF2B5EF4-FFF2-40B4-BE49-F238E27FC236}">
                <a16:creationId xmlns:a16="http://schemas.microsoft.com/office/drawing/2014/main" id="{C9797805-0FA3-C5B1-5D49-542F80BE43CB}"/>
              </a:ext>
            </a:extLst>
          </p:cNvPr>
          <p:cNvSpPr>
            <a:spLocks noGrp="1"/>
          </p:cNvSpPr>
          <p:nvPr>
            <p:ph sz="quarter" idx="13"/>
          </p:nvPr>
        </p:nvSpPr>
        <p:spPr/>
        <p:txBody>
          <a:bodyPr vert="horz" lIns="91440" tIns="45720" rIns="91440" bIns="45720" rtlCol="0" anchor="t">
            <a:noAutofit/>
          </a:bodyPr>
          <a:lstStyle/>
          <a:p>
            <a:r>
              <a:rPr lang="en-US" dirty="0"/>
              <a:t>Local  and State Human Rights Committees</a:t>
            </a:r>
          </a:p>
        </p:txBody>
      </p:sp>
      <p:pic>
        <p:nvPicPr>
          <p:cNvPr id="11" name="Content Placeholder 4">
            <a:extLst>
              <a:ext uri="{FF2B5EF4-FFF2-40B4-BE49-F238E27FC236}">
                <a16:creationId xmlns:a16="http://schemas.microsoft.com/office/drawing/2014/main" id="{C5CD4AD6-CE66-F13B-C090-BAC168B79D6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95102" y="1207805"/>
            <a:ext cx="6834280" cy="4672295"/>
          </a:xfrm>
          <a:prstGeom prst="rect">
            <a:avLst/>
          </a:prstGeom>
        </p:spPr>
      </p:pic>
      <p:sp>
        <p:nvSpPr>
          <p:cNvPr id="7" name="Footer Placeholder 6">
            <a:extLst>
              <a:ext uri="{FF2B5EF4-FFF2-40B4-BE49-F238E27FC236}">
                <a16:creationId xmlns:a16="http://schemas.microsoft.com/office/drawing/2014/main" id="{17BFAF31-847C-90BE-3A53-4CF003A67503}"/>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352896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0ABE54-B161-ED51-4F9F-2A3A7D2FB82A}"/>
              </a:ext>
            </a:extLst>
          </p:cNvPr>
          <p:cNvSpPr>
            <a:spLocks noGrp="1"/>
          </p:cNvSpPr>
          <p:nvPr>
            <p:ph type="title"/>
          </p:nvPr>
        </p:nvSpPr>
        <p:spPr>
          <a:xfrm>
            <a:off x="332509" y="2355903"/>
            <a:ext cx="11069782" cy="2852737"/>
          </a:xfrm>
        </p:spPr>
        <p:txBody>
          <a:bodyPr>
            <a:normAutofit fontScale="90000"/>
          </a:bodyPr>
          <a:lstStyle/>
          <a:p>
            <a:r>
              <a:rPr lang="en-US" sz="4400">
                <a:cs typeface="Segoe UI" panose="020B0502040204020203" pitchFamily="34" charset="0"/>
              </a:rPr>
              <a:t>DI 201 Reporting And Investigating Abuse And Neglect Of Individuals Receiving Services In Department Facilities</a:t>
            </a:r>
            <a:br>
              <a:rPr lang="en-US" sz="4000"/>
            </a:br>
            <a:br>
              <a:rPr lang="en-US" sz="3600"/>
            </a:br>
            <a:br>
              <a:rPr lang="en-US" sz="3600"/>
            </a:br>
            <a:endParaRPr lang="en-US"/>
          </a:p>
        </p:txBody>
      </p:sp>
      <p:sp>
        <p:nvSpPr>
          <p:cNvPr id="5" name="Content Placeholder 11">
            <a:extLst>
              <a:ext uri="{FF2B5EF4-FFF2-40B4-BE49-F238E27FC236}">
                <a16:creationId xmlns:a16="http://schemas.microsoft.com/office/drawing/2014/main" id="{21663E56-EEB4-95A1-685D-1777278C5D79}"/>
              </a:ext>
            </a:extLst>
          </p:cNvPr>
          <p:cNvSpPr txBox="1">
            <a:spLocks/>
          </p:cNvSpPr>
          <p:nvPr/>
        </p:nvSpPr>
        <p:spPr>
          <a:xfrm>
            <a:off x="3273218" y="465451"/>
            <a:ext cx="7450200" cy="462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solidFill>
                  <a:schemeClr val="bg1"/>
                </a:solidFill>
              </a:rPr>
              <a:t>Abuse and Neglect</a:t>
            </a:r>
            <a:endParaRPr lang="en-US" sz="1800">
              <a:solidFill>
                <a:schemeClr val="bg1"/>
              </a:solidFill>
            </a:endParaRPr>
          </a:p>
        </p:txBody>
      </p:sp>
      <p:sp>
        <p:nvSpPr>
          <p:cNvPr id="6" name="Footer Placeholder 5">
            <a:extLst>
              <a:ext uri="{FF2B5EF4-FFF2-40B4-BE49-F238E27FC236}">
                <a16:creationId xmlns:a16="http://schemas.microsoft.com/office/drawing/2014/main" id="{0593E8EB-FC13-3702-B55B-9C0EDBC6E903}"/>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2579348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0ABE54-B161-ED51-4F9F-2A3A7D2FB82A}"/>
              </a:ext>
            </a:extLst>
          </p:cNvPr>
          <p:cNvSpPr>
            <a:spLocks noGrp="1"/>
          </p:cNvSpPr>
          <p:nvPr>
            <p:ph type="title"/>
          </p:nvPr>
        </p:nvSpPr>
        <p:spPr>
          <a:xfrm>
            <a:off x="332509" y="2355903"/>
            <a:ext cx="11069782" cy="2852737"/>
          </a:xfrm>
        </p:spPr>
        <p:txBody>
          <a:bodyPr>
            <a:normAutofit/>
          </a:bodyPr>
          <a:lstStyle/>
          <a:p>
            <a:r>
              <a:rPr lang="en-US" sz="4400">
                <a:cs typeface="Segoe UI" panose="020B0502040204020203" pitchFamily="34" charset="0"/>
              </a:rPr>
              <a:t>Reporting Requirements</a:t>
            </a:r>
            <a:br>
              <a:rPr lang="en-US" sz="4000"/>
            </a:br>
            <a:br>
              <a:rPr lang="en-US" sz="3600"/>
            </a:br>
            <a:br>
              <a:rPr lang="en-US" sz="3600"/>
            </a:br>
            <a:endParaRPr lang="en-US"/>
          </a:p>
        </p:txBody>
      </p:sp>
      <p:sp>
        <p:nvSpPr>
          <p:cNvPr id="5" name="Content Placeholder 11">
            <a:extLst>
              <a:ext uri="{FF2B5EF4-FFF2-40B4-BE49-F238E27FC236}">
                <a16:creationId xmlns:a16="http://schemas.microsoft.com/office/drawing/2014/main" id="{21663E56-EEB4-95A1-685D-1777278C5D79}"/>
              </a:ext>
            </a:extLst>
          </p:cNvPr>
          <p:cNvSpPr txBox="1">
            <a:spLocks/>
          </p:cNvSpPr>
          <p:nvPr/>
        </p:nvSpPr>
        <p:spPr>
          <a:xfrm>
            <a:off x="3273218" y="465451"/>
            <a:ext cx="7450200" cy="462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solidFill>
                  <a:schemeClr val="bg1"/>
                </a:solidFill>
              </a:rPr>
              <a:t>Abuse and Neglect Continued</a:t>
            </a:r>
            <a:endParaRPr lang="en-US" sz="1800">
              <a:solidFill>
                <a:schemeClr val="bg1"/>
              </a:solidFill>
            </a:endParaRPr>
          </a:p>
        </p:txBody>
      </p:sp>
      <p:sp>
        <p:nvSpPr>
          <p:cNvPr id="6" name="Footer Placeholder 5">
            <a:extLst>
              <a:ext uri="{FF2B5EF4-FFF2-40B4-BE49-F238E27FC236}">
                <a16:creationId xmlns:a16="http://schemas.microsoft.com/office/drawing/2014/main" id="{6AD48F48-53A8-DA81-261B-54BA5F459BB8}"/>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213974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iagram&#10;&#10;Description automatically generated">
            <a:extLst>
              <a:ext uri="{FF2B5EF4-FFF2-40B4-BE49-F238E27FC236}">
                <a16:creationId xmlns:a16="http://schemas.microsoft.com/office/drawing/2014/main" id="{F420C951-377F-BC18-A371-9B5C170C0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7699" y="1200872"/>
            <a:ext cx="9969808" cy="4544320"/>
          </a:xfrm>
          <a:prstGeom prst="rect">
            <a:avLst/>
          </a:prstGeom>
        </p:spPr>
      </p:pic>
      <p:sp>
        <p:nvSpPr>
          <p:cNvPr id="8" name="Content Placeholder 7">
            <a:extLst>
              <a:ext uri="{FF2B5EF4-FFF2-40B4-BE49-F238E27FC236}">
                <a16:creationId xmlns:a16="http://schemas.microsoft.com/office/drawing/2014/main" id="{8BEA3BA7-1F10-8526-7548-CBE076413B97}"/>
              </a:ext>
            </a:extLst>
          </p:cNvPr>
          <p:cNvSpPr>
            <a:spLocks noGrp="1"/>
          </p:cNvSpPr>
          <p:nvPr>
            <p:ph sz="quarter" idx="13"/>
          </p:nvPr>
        </p:nvSpPr>
        <p:spPr/>
        <p:txBody>
          <a:bodyPr/>
          <a:lstStyle/>
          <a:p>
            <a:r>
              <a:rPr lang="en-US"/>
              <a:t>Abuse Defined</a:t>
            </a:r>
          </a:p>
        </p:txBody>
      </p:sp>
      <p:sp>
        <p:nvSpPr>
          <p:cNvPr id="6" name="Footer Placeholder 5">
            <a:extLst>
              <a:ext uri="{FF2B5EF4-FFF2-40B4-BE49-F238E27FC236}">
                <a16:creationId xmlns:a16="http://schemas.microsoft.com/office/drawing/2014/main" id="{8598900F-EDA5-48ED-C4BF-10C2B8B854DB}"/>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074365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B9DB4-55B6-5E99-CF83-9C014BD147D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B9239D-6E32-5E8A-A38C-75D4EF56C1E0}"/>
              </a:ext>
            </a:extLst>
          </p:cNvPr>
          <p:cNvSpPr>
            <a:spLocks noGrp="1"/>
          </p:cNvSpPr>
          <p:nvPr>
            <p:ph sz="quarter" idx="13"/>
          </p:nvPr>
        </p:nvSpPr>
        <p:spPr/>
        <p:txBody>
          <a:bodyPr/>
          <a:lstStyle/>
          <a:p>
            <a:r>
              <a:rPr lang="en-US"/>
              <a:t>Exploitation Defined</a:t>
            </a:r>
          </a:p>
        </p:txBody>
      </p:sp>
      <p:sp>
        <p:nvSpPr>
          <p:cNvPr id="3" name="TextBox 2">
            <a:extLst>
              <a:ext uri="{FF2B5EF4-FFF2-40B4-BE49-F238E27FC236}">
                <a16:creationId xmlns:a16="http://schemas.microsoft.com/office/drawing/2014/main" id="{53F72BA4-C9C0-514D-7D06-3E24568E4DE7}"/>
              </a:ext>
            </a:extLst>
          </p:cNvPr>
          <p:cNvSpPr txBox="1"/>
          <p:nvPr/>
        </p:nvSpPr>
        <p:spPr>
          <a:xfrm>
            <a:off x="427891" y="1603130"/>
            <a:ext cx="4545623" cy="2623432"/>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Defined</a:t>
            </a:r>
          </a:p>
          <a:p>
            <a:pPr marL="342900" indent="-342900">
              <a:buFont typeface="Arial"/>
              <a:buChar char="•"/>
            </a:pPr>
            <a:r>
              <a:rPr lang="en-US" sz="2400"/>
              <a:t>Type of abuse</a:t>
            </a:r>
          </a:p>
          <a:p>
            <a:pPr marL="342900" indent="-342900">
              <a:buFont typeface="Arial"/>
              <a:buChar char="•"/>
            </a:pPr>
            <a:r>
              <a:rPr lang="en-US" sz="2400"/>
              <a:t>Misue, misappropriation of assets, goods, property</a:t>
            </a:r>
          </a:p>
          <a:p>
            <a:pPr marL="342900" indent="-342900">
              <a:buFont typeface="Arial"/>
              <a:buChar char="•"/>
            </a:pPr>
            <a:r>
              <a:rPr lang="en-US" sz="2400"/>
              <a:t>Use of authority to extract personal gain</a:t>
            </a:r>
          </a:p>
          <a:p>
            <a:endParaRPr lang="en-US"/>
          </a:p>
        </p:txBody>
      </p:sp>
      <p:sp>
        <p:nvSpPr>
          <p:cNvPr id="6" name="TextBox 5">
            <a:extLst>
              <a:ext uri="{FF2B5EF4-FFF2-40B4-BE49-F238E27FC236}">
                <a16:creationId xmlns:a16="http://schemas.microsoft.com/office/drawing/2014/main" id="{379C23D9-4287-A615-5FE1-1F1BB2DED03F}"/>
              </a:ext>
            </a:extLst>
          </p:cNvPr>
          <p:cNvSpPr txBox="1"/>
          <p:nvPr/>
        </p:nvSpPr>
        <p:spPr>
          <a:xfrm>
            <a:off x="5671038" y="1550377"/>
            <a:ext cx="5495192" cy="3754874"/>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a:t>Examples</a:t>
            </a:r>
          </a:p>
          <a:p>
            <a:pPr marL="285750" indent="-285750">
              <a:buFont typeface="Arial"/>
              <a:buChar char="•"/>
            </a:pPr>
            <a:r>
              <a:rPr lang="en-US" sz="2400"/>
              <a:t>Withholding an individual's belongings to ensure compliance with a request</a:t>
            </a:r>
          </a:p>
          <a:p>
            <a:pPr marL="285750" indent="-285750">
              <a:buFont typeface="Arial"/>
              <a:buChar char="•"/>
            </a:pPr>
            <a:r>
              <a:rPr lang="en-US" sz="2400"/>
              <a:t>Accepting gifts</a:t>
            </a:r>
          </a:p>
          <a:p>
            <a:pPr marL="285750" indent="-285750">
              <a:buFont typeface="Arial"/>
              <a:buChar char="•"/>
            </a:pPr>
            <a:r>
              <a:rPr lang="en-US" sz="2400"/>
              <a:t>Stealing or using an individual's belongings for personal gain</a:t>
            </a:r>
          </a:p>
          <a:p>
            <a:pPr marL="285750" indent="-285750">
              <a:buFont typeface="Arial"/>
              <a:buChar char="•"/>
            </a:pPr>
            <a:r>
              <a:rPr lang="en-US" sz="2400"/>
              <a:t>Offering an individual extra medication for favors</a:t>
            </a:r>
          </a:p>
          <a:p>
            <a:endParaRPr lang="en-US"/>
          </a:p>
        </p:txBody>
      </p:sp>
      <p:sp>
        <p:nvSpPr>
          <p:cNvPr id="9" name="Footer Placeholder 8">
            <a:extLst>
              <a:ext uri="{FF2B5EF4-FFF2-40B4-BE49-F238E27FC236}">
                <a16:creationId xmlns:a16="http://schemas.microsoft.com/office/drawing/2014/main" id="{270AA5B2-357B-4358-64DE-C0EB8AA9D129}"/>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295492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unnel chart&#10;&#10;Description automatically generated with medium confidence">
            <a:extLst>
              <a:ext uri="{FF2B5EF4-FFF2-40B4-BE49-F238E27FC236}">
                <a16:creationId xmlns:a16="http://schemas.microsoft.com/office/drawing/2014/main" id="{CCDA53D1-6F82-8A1A-A46F-C01713D680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551" y="1323663"/>
            <a:ext cx="9634897" cy="4481913"/>
          </a:xfrm>
          <a:prstGeom prst="rect">
            <a:avLst/>
          </a:prstGeom>
        </p:spPr>
      </p:pic>
      <p:sp>
        <p:nvSpPr>
          <p:cNvPr id="6" name="Content Placeholder 5">
            <a:extLst>
              <a:ext uri="{FF2B5EF4-FFF2-40B4-BE49-F238E27FC236}">
                <a16:creationId xmlns:a16="http://schemas.microsoft.com/office/drawing/2014/main" id="{598896C0-0718-186B-442E-259D5131D56E}"/>
              </a:ext>
            </a:extLst>
          </p:cNvPr>
          <p:cNvSpPr>
            <a:spLocks noGrp="1"/>
          </p:cNvSpPr>
          <p:nvPr>
            <p:ph sz="quarter" idx="13"/>
          </p:nvPr>
        </p:nvSpPr>
        <p:spPr/>
        <p:txBody>
          <a:bodyPr/>
          <a:lstStyle/>
          <a:p>
            <a:r>
              <a:rPr lang="en-US"/>
              <a:t>Neglect Defined</a:t>
            </a:r>
          </a:p>
        </p:txBody>
      </p:sp>
      <p:sp>
        <p:nvSpPr>
          <p:cNvPr id="5" name="Footer Placeholder 4">
            <a:extLst>
              <a:ext uri="{FF2B5EF4-FFF2-40B4-BE49-F238E27FC236}">
                <a16:creationId xmlns:a16="http://schemas.microsoft.com/office/drawing/2014/main" id="{D8494B82-BA73-0026-4C17-C2F573EDEE7E}"/>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931888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0ABE54-B161-ED51-4F9F-2A3A7D2FB82A}"/>
              </a:ext>
            </a:extLst>
          </p:cNvPr>
          <p:cNvSpPr>
            <a:spLocks noGrp="1"/>
          </p:cNvSpPr>
          <p:nvPr>
            <p:ph type="title"/>
          </p:nvPr>
        </p:nvSpPr>
        <p:spPr>
          <a:xfrm>
            <a:off x="285750" y="1995055"/>
            <a:ext cx="11069782" cy="3325089"/>
          </a:xfrm>
        </p:spPr>
        <p:txBody>
          <a:bodyPr>
            <a:normAutofit fontScale="90000"/>
          </a:bodyPr>
          <a:lstStyle/>
          <a:p>
            <a:r>
              <a:rPr lang="en-US" sz="4400" dirty="0"/>
              <a:t>DBHDS has </a:t>
            </a:r>
            <a:r>
              <a:rPr lang="en-US" sz="4400" b="1" dirty="0"/>
              <a:t>no</a:t>
            </a:r>
            <a:r>
              <a:rPr lang="en-US" sz="4400" dirty="0"/>
              <a:t> </a:t>
            </a:r>
            <a:r>
              <a:rPr lang="en-US" sz="4400" b="1" dirty="0"/>
              <a:t>tolerance </a:t>
            </a:r>
            <a:r>
              <a:rPr lang="en-US" sz="4400" dirty="0"/>
              <a:t>for acts of abuse, neglect, or exploitation.  </a:t>
            </a:r>
            <a:br>
              <a:rPr lang="en-US" sz="4400" dirty="0"/>
            </a:br>
            <a:br>
              <a:rPr lang="en-US" sz="4000" dirty="0"/>
            </a:br>
            <a:br>
              <a:rPr lang="en-US" dirty="0"/>
            </a:br>
            <a:br>
              <a:rPr lang="en-US" sz="3600" dirty="0"/>
            </a:br>
            <a:endParaRPr lang="en-US" dirty="0"/>
          </a:p>
        </p:txBody>
      </p:sp>
      <p:sp>
        <p:nvSpPr>
          <p:cNvPr id="5" name="Content Placeholder 11">
            <a:extLst>
              <a:ext uri="{FF2B5EF4-FFF2-40B4-BE49-F238E27FC236}">
                <a16:creationId xmlns:a16="http://schemas.microsoft.com/office/drawing/2014/main" id="{21663E56-EEB4-95A1-685D-1777278C5D79}"/>
              </a:ext>
            </a:extLst>
          </p:cNvPr>
          <p:cNvSpPr txBox="1">
            <a:spLocks/>
          </p:cNvSpPr>
          <p:nvPr/>
        </p:nvSpPr>
        <p:spPr>
          <a:xfrm>
            <a:off x="3273218" y="465451"/>
            <a:ext cx="7450200" cy="462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solidFill>
                  <a:schemeClr val="bg1"/>
                </a:solidFill>
              </a:rPr>
              <a:t>Abuse and Neglect Continued</a:t>
            </a:r>
            <a:endParaRPr lang="en-US" sz="1800">
              <a:solidFill>
                <a:schemeClr val="bg1"/>
              </a:solidFill>
            </a:endParaRPr>
          </a:p>
        </p:txBody>
      </p:sp>
      <p:sp>
        <p:nvSpPr>
          <p:cNvPr id="6" name="Footer Placeholder 5">
            <a:extLst>
              <a:ext uri="{FF2B5EF4-FFF2-40B4-BE49-F238E27FC236}">
                <a16:creationId xmlns:a16="http://schemas.microsoft.com/office/drawing/2014/main" id="{26C29F66-320F-2312-E168-1F083CCBAF1C}"/>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2288389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A15FFE3-BD23-C0A5-66F8-A5478E6E2B87}"/>
              </a:ext>
            </a:extLst>
          </p:cNvPr>
          <p:cNvSpPr>
            <a:spLocks noGrp="1"/>
          </p:cNvSpPr>
          <p:nvPr>
            <p:ph sz="quarter" idx="13"/>
          </p:nvPr>
        </p:nvSpPr>
        <p:spPr>
          <a:xfrm>
            <a:off x="5673436" y="1717963"/>
            <a:ext cx="5151726" cy="3907848"/>
          </a:xfrm>
        </p:spPr>
        <p:txBody>
          <a:bodyPr>
            <a:normAutofit fontScale="85000" lnSpcReduction="10000"/>
          </a:bodyPr>
          <a:lstStyle/>
          <a:p>
            <a:pPr>
              <a:lnSpc>
                <a:spcPct val="120000"/>
              </a:lnSpc>
              <a:spcBef>
                <a:spcPts val="0"/>
              </a:spcBef>
              <a:buFont typeface="Wingdings" panose="05000000000000000000" pitchFamily="2" charset="2"/>
              <a:buChar char="§"/>
            </a:pPr>
            <a:r>
              <a:rPr lang="en-US" sz="3200">
                <a:latin typeface="+mj-lt"/>
              </a:rPr>
              <a:t>Report it immediately to the Facility Director</a:t>
            </a:r>
          </a:p>
          <a:p>
            <a:pPr>
              <a:lnSpc>
                <a:spcPct val="120000"/>
              </a:lnSpc>
              <a:spcBef>
                <a:spcPts val="0"/>
              </a:spcBef>
              <a:buFont typeface="Wingdings" panose="05000000000000000000" pitchFamily="2" charset="2"/>
              <a:buChar char="§"/>
            </a:pPr>
            <a:endParaRPr lang="en-US" sz="3200">
              <a:latin typeface="+mj-lt"/>
            </a:endParaRPr>
          </a:p>
          <a:p>
            <a:pPr>
              <a:lnSpc>
                <a:spcPct val="120000"/>
              </a:lnSpc>
              <a:spcBef>
                <a:spcPts val="0"/>
              </a:spcBef>
              <a:buFont typeface="Wingdings" panose="05000000000000000000" pitchFamily="2" charset="2"/>
              <a:buChar char="§"/>
            </a:pPr>
            <a:r>
              <a:rPr lang="en-US" sz="3200">
                <a:solidFill>
                  <a:srgbClr val="FF0000"/>
                </a:solidFill>
                <a:latin typeface="+mj-lt"/>
              </a:rPr>
              <a:t>Insert Contact Information for your facility here</a:t>
            </a:r>
          </a:p>
          <a:p>
            <a:pPr marL="0" indent="0">
              <a:lnSpc>
                <a:spcPct val="120000"/>
              </a:lnSpc>
              <a:spcBef>
                <a:spcPts val="0"/>
              </a:spcBef>
              <a:buNone/>
            </a:pPr>
            <a:endParaRPr lang="en-US" sz="3200">
              <a:latin typeface="+mj-lt"/>
            </a:endParaRPr>
          </a:p>
          <a:p>
            <a:pPr>
              <a:lnSpc>
                <a:spcPct val="120000"/>
              </a:lnSpc>
              <a:spcBef>
                <a:spcPts val="0"/>
              </a:spcBef>
              <a:buFont typeface="Wingdings" panose="05000000000000000000" pitchFamily="2" charset="2"/>
              <a:buChar char="§"/>
            </a:pPr>
            <a:r>
              <a:rPr lang="en-US" sz="3200">
                <a:latin typeface="+mj-lt"/>
              </a:rPr>
              <a:t>If the Facility Director is away, report it to their designee</a:t>
            </a:r>
          </a:p>
          <a:p>
            <a:endParaRPr lang="en-US"/>
          </a:p>
        </p:txBody>
      </p:sp>
      <p:sp>
        <p:nvSpPr>
          <p:cNvPr id="8" name="Title 7">
            <a:extLst>
              <a:ext uri="{FF2B5EF4-FFF2-40B4-BE49-F238E27FC236}">
                <a16:creationId xmlns:a16="http://schemas.microsoft.com/office/drawing/2014/main" id="{7E497FE9-055B-4941-D321-DCA20517F6B4}"/>
              </a:ext>
            </a:extLst>
          </p:cNvPr>
          <p:cNvSpPr>
            <a:spLocks noGrp="1"/>
          </p:cNvSpPr>
          <p:nvPr>
            <p:ph type="title" idx="4294967295"/>
          </p:nvPr>
        </p:nvSpPr>
        <p:spPr>
          <a:xfrm>
            <a:off x="163883" y="1717963"/>
            <a:ext cx="4712917" cy="2521527"/>
          </a:xfrm>
        </p:spPr>
        <p:txBody>
          <a:bodyPr>
            <a:normAutofit/>
          </a:bodyPr>
          <a:lstStyle/>
          <a:p>
            <a:r>
              <a:rPr lang="en-US" sz="3200"/>
              <a:t>Reporting </a:t>
            </a:r>
            <a:br>
              <a:rPr lang="en-US" sz="3200"/>
            </a:br>
            <a:r>
              <a:rPr lang="en-US" sz="3200"/>
              <a:t>Abuse and Neglect</a:t>
            </a:r>
          </a:p>
        </p:txBody>
      </p:sp>
      <p:sp>
        <p:nvSpPr>
          <p:cNvPr id="5" name="Footer Placeholder 4">
            <a:extLst>
              <a:ext uri="{FF2B5EF4-FFF2-40B4-BE49-F238E27FC236}">
                <a16:creationId xmlns:a16="http://schemas.microsoft.com/office/drawing/2014/main" id="{D87B42BF-2FB8-5910-9FC0-010DA9CA3AB6}"/>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2433023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1913497" y="1939743"/>
            <a:ext cx="9744715" cy="4435763"/>
          </a:xfrm>
        </p:spPr>
        <p:txBody>
          <a:bodyPr>
            <a:normAutofit fontScale="25000" lnSpcReduction="20000"/>
          </a:bodyPr>
          <a:lstStyle/>
          <a:p>
            <a:pPr marL="0" indent="0">
              <a:lnSpc>
                <a:spcPct val="120000"/>
              </a:lnSpc>
              <a:spcBef>
                <a:spcPts val="0"/>
              </a:spcBef>
              <a:buNone/>
            </a:pPr>
            <a:r>
              <a:rPr lang="en-US" sz="12800">
                <a:latin typeface="+mj-lt"/>
              </a:rPr>
              <a:t>Direct observation of abuse, neglect, or exploitation</a:t>
            </a:r>
          </a:p>
          <a:p>
            <a:pPr marL="0" indent="0">
              <a:lnSpc>
                <a:spcPct val="120000"/>
              </a:lnSpc>
              <a:spcBef>
                <a:spcPts val="0"/>
              </a:spcBef>
              <a:buNone/>
            </a:pPr>
            <a:endParaRPr lang="en-US" sz="3200">
              <a:latin typeface="+mj-lt"/>
            </a:endParaRPr>
          </a:p>
          <a:p>
            <a:pPr marL="0" indent="0">
              <a:lnSpc>
                <a:spcPct val="120000"/>
              </a:lnSpc>
              <a:spcBef>
                <a:spcPts val="0"/>
              </a:spcBef>
              <a:buNone/>
            </a:pPr>
            <a:r>
              <a:rPr lang="en-US" sz="12800">
                <a:latin typeface="+mj-lt"/>
              </a:rPr>
              <a:t>An allegation made by an individual</a:t>
            </a:r>
          </a:p>
          <a:p>
            <a:pPr marL="0" indent="0">
              <a:lnSpc>
                <a:spcPct val="120000"/>
              </a:lnSpc>
              <a:spcBef>
                <a:spcPts val="0"/>
              </a:spcBef>
              <a:buNone/>
            </a:pPr>
            <a:endParaRPr lang="en-US" sz="3200">
              <a:latin typeface="+mj-lt"/>
            </a:endParaRPr>
          </a:p>
          <a:p>
            <a:pPr marL="0" indent="0">
              <a:lnSpc>
                <a:spcPct val="120000"/>
              </a:lnSpc>
              <a:spcBef>
                <a:spcPts val="0"/>
              </a:spcBef>
              <a:buNone/>
            </a:pPr>
            <a:r>
              <a:rPr lang="en-US" sz="12800">
                <a:latin typeface="+mj-lt"/>
              </a:rPr>
              <a:t>An allegation made by another workforce member</a:t>
            </a:r>
          </a:p>
          <a:p>
            <a:pPr marL="0" indent="0">
              <a:lnSpc>
                <a:spcPct val="120000"/>
              </a:lnSpc>
              <a:spcBef>
                <a:spcPts val="0"/>
              </a:spcBef>
              <a:buNone/>
            </a:pPr>
            <a:endParaRPr lang="en-US" sz="3200">
              <a:latin typeface="+mj-lt"/>
            </a:endParaRPr>
          </a:p>
          <a:p>
            <a:pPr marL="0" indent="0">
              <a:lnSpc>
                <a:spcPct val="120000"/>
              </a:lnSpc>
              <a:spcBef>
                <a:spcPts val="0"/>
              </a:spcBef>
              <a:buNone/>
            </a:pPr>
            <a:r>
              <a:rPr lang="en-US" sz="12800">
                <a:latin typeface="+mj-lt"/>
              </a:rPr>
              <a:t>An allegation made by a family member or visitor</a:t>
            </a:r>
          </a:p>
          <a:p>
            <a:pPr marL="0" indent="0">
              <a:lnSpc>
                <a:spcPct val="120000"/>
              </a:lnSpc>
              <a:spcBef>
                <a:spcPts val="0"/>
              </a:spcBef>
              <a:buNone/>
            </a:pPr>
            <a:endParaRPr lang="en-US" sz="3200">
              <a:latin typeface="+mj-lt"/>
            </a:endParaRPr>
          </a:p>
          <a:p>
            <a:pPr marL="0" indent="0">
              <a:lnSpc>
                <a:spcPct val="120000"/>
              </a:lnSpc>
              <a:spcBef>
                <a:spcPts val="0"/>
              </a:spcBef>
              <a:buNone/>
            </a:pPr>
            <a:r>
              <a:rPr lang="en-US" sz="12800">
                <a:latin typeface="+mj-lt"/>
              </a:rPr>
              <a:t>Any indicators of abuse, neglect or exploitation</a:t>
            </a:r>
          </a:p>
          <a:p>
            <a:endParaRPr lang="en-US" sz="7700" i="1"/>
          </a:p>
          <a:p>
            <a:pPr marL="0" indent="0">
              <a:buNone/>
            </a:pPr>
            <a:endParaRPr lang="en-US" sz="2400"/>
          </a:p>
          <a:p>
            <a:pPr marL="0" indent="0">
              <a:buNone/>
            </a:pPr>
            <a:r>
              <a:rPr lang="en-US" sz="2400"/>
              <a:t> </a:t>
            </a:r>
          </a:p>
          <a:p>
            <a:endParaRPr lang="en-US" sz="2400"/>
          </a:p>
          <a:p>
            <a:pPr marL="0" indent="0">
              <a:lnSpc>
                <a:spcPct val="120000"/>
              </a:lnSpc>
              <a:spcBef>
                <a:spcPts val="0"/>
              </a:spcBef>
              <a:buNone/>
            </a:pPr>
            <a:endParaRPr lang="en-US"/>
          </a:p>
        </p:txBody>
      </p:sp>
      <p:sp>
        <p:nvSpPr>
          <p:cNvPr id="2" name="Content Placeholder 1">
            <a:extLst>
              <a:ext uri="{FF2B5EF4-FFF2-40B4-BE49-F238E27FC236}">
                <a16:creationId xmlns:a16="http://schemas.microsoft.com/office/drawing/2014/main" id="{A544DD44-DEA7-F4CB-DE1A-DFDC7C917938}"/>
              </a:ext>
            </a:extLst>
          </p:cNvPr>
          <p:cNvSpPr>
            <a:spLocks noGrp="1"/>
          </p:cNvSpPr>
          <p:nvPr>
            <p:ph sz="quarter" idx="14"/>
          </p:nvPr>
        </p:nvSpPr>
        <p:spPr>
          <a:xfrm>
            <a:off x="3162386" y="465452"/>
            <a:ext cx="7246938" cy="321732"/>
          </a:xfrm>
        </p:spPr>
        <p:txBody>
          <a:bodyPr/>
          <a:lstStyle/>
          <a:p>
            <a:r>
              <a:rPr lang="en-US"/>
              <a:t>When to Make a Report</a:t>
            </a:r>
          </a:p>
        </p:txBody>
      </p:sp>
      <p:sp>
        <p:nvSpPr>
          <p:cNvPr id="7" name="Footer Placeholder 6">
            <a:extLst>
              <a:ext uri="{FF2B5EF4-FFF2-40B4-BE49-F238E27FC236}">
                <a16:creationId xmlns:a16="http://schemas.microsoft.com/office/drawing/2014/main" id="{3237A0AA-1405-79C8-35D4-DAD5D6F385FE}"/>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641531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BF21CE2-0367-F231-C09F-9AB5D4ECF0EA}"/>
              </a:ext>
            </a:extLst>
          </p:cNvPr>
          <p:cNvSpPr>
            <a:spLocks noGrp="1"/>
          </p:cNvSpPr>
          <p:nvPr>
            <p:ph type="title"/>
          </p:nvPr>
        </p:nvSpPr>
        <p:spPr>
          <a:xfrm>
            <a:off x="221673" y="1255662"/>
            <a:ext cx="11180618" cy="1325563"/>
          </a:xfrm>
        </p:spPr>
        <p:txBody>
          <a:bodyPr>
            <a:normAutofit/>
          </a:bodyPr>
          <a:lstStyle/>
          <a:p>
            <a:r>
              <a:rPr lang="en-US"/>
              <a:t>Investigations of Abuse, Neglect and Exploitation</a:t>
            </a:r>
            <a:br>
              <a:rPr lang="en-US"/>
            </a:br>
            <a:endParaRPr lang="en-US"/>
          </a:p>
        </p:txBody>
      </p:sp>
      <p:sp>
        <p:nvSpPr>
          <p:cNvPr id="8" name="Content Placeholder 7">
            <a:extLst>
              <a:ext uri="{FF2B5EF4-FFF2-40B4-BE49-F238E27FC236}">
                <a16:creationId xmlns:a16="http://schemas.microsoft.com/office/drawing/2014/main" id="{8E4AC442-8790-730A-1C31-3EE1E2F1AF99}"/>
              </a:ext>
            </a:extLst>
          </p:cNvPr>
          <p:cNvSpPr>
            <a:spLocks noGrp="1"/>
          </p:cNvSpPr>
          <p:nvPr>
            <p:ph sz="quarter" idx="13"/>
          </p:nvPr>
        </p:nvSpPr>
        <p:spPr>
          <a:xfrm>
            <a:off x="623454" y="3692886"/>
            <a:ext cx="2826327" cy="2060575"/>
          </a:xfrm>
        </p:spPr>
        <p:txBody>
          <a:bodyPr>
            <a:normAutofit/>
          </a:bodyPr>
          <a:lstStyle/>
          <a:p>
            <a:pPr lvl="1"/>
            <a:r>
              <a:rPr lang="en-US" sz="2800">
                <a:latin typeface="+mj-lt"/>
              </a:rPr>
              <a:t>Trained Investigators</a:t>
            </a:r>
          </a:p>
        </p:txBody>
      </p:sp>
      <p:sp>
        <p:nvSpPr>
          <p:cNvPr id="14" name="Content Placeholder 13">
            <a:extLst>
              <a:ext uri="{FF2B5EF4-FFF2-40B4-BE49-F238E27FC236}">
                <a16:creationId xmlns:a16="http://schemas.microsoft.com/office/drawing/2014/main" id="{09F3D7FA-5D30-33B8-3A2C-D60C8B823C4C}"/>
              </a:ext>
            </a:extLst>
          </p:cNvPr>
          <p:cNvSpPr>
            <a:spLocks noGrp="1"/>
          </p:cNvSpPr>
          <p:nvPr>
            <p:ph sz="quarter" idx="14"/>
          </p:nvPr>
        </p:nvSpPr>
        <p:spPr>
          <a:xfrm>
            <a:off x="4814456" y="3867336"/>
            <a:ext cx="3020290" cy="2880042"/>
          </a:xfrm>
        </p:spPr>
        <p:txBody>
          <a:bodyPr>
            <a:normAutofit/>
          </a:bodyPr>
          <a:lstStyle/>
          <a:p>
            <a:r>
              <a:rPr lang="en-US" sz="2800">
                <a:latin typeface="+mj-lt"/>
              </a:rPr>
              <a:t>Interviews</a:t>
            </a:r>
          </a:p>
          <a:p>
            <a:endParaRPr lang="en-US" sz="500">
              <a:latin typeface="+mj-lt"/>
            </a:endParaRPr>
          </a:p>
          <a:p>
            <a:endParaRPr lang="en-US"/>
          </a:p>
          <a:p>
            <a:endParaRPr lang="en-US"/>
          </a:p>
        </p:txBody>
      </p:sp>
      <p:sp>
        <p:nvSpPr>
          <p:cNvPr id="15" name="Content Placeholder 14">
            <a:extLst>
              <a:ext uri="{FF2B5EF4-FFF2-40B4-BE49-F238E27FC236}">
                <a16:creationId xmlns:a16="http://schemas.microsoft.com/office/drawing/2014/main" id="{F1D8A74D-DE0B-823A-8171-3B68B772B969}"/>
              </a:ext>
            </a:extLst>
          </p:cNvPr>
          <p:cNvSpPr>
            <a:spLocks noGrp="1"/>
          </p:cNvSpPr>
          <p:nvPr>
            <p:ph sz="quarter" idx="15"/>
          </p:nvPr>
        </p:nvSpPr>
        <p:spPr>
          <a:xfrm>
            <a:off x="8056418" y="3647581"/>
            <a:ext cx="2563149" cy="206057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rgbClr val="FFFFFF"/>
                </a:solidFill>
                <a:effectLst/>
                <a:uLnTx/>
                <a:uFillTx/>
                <a:latin typeface="Raleway Light"/>
                <a:ea typeface="+mn-ea"/>
                <a:cs typeface="+mn-cs"/>
              </a:rPr>
              <a:t>Confidentiality</a:t>
            </a:r>
          </a:p>
          <a:p>
            <a:endParaRPr lang="en-US" sz="2800"/>
          </a:p>
        </p:txBody>
      </p:sp>
      <p:sp>
        <p:nvSpPr>
          <p:cNvPr id="17" name="Content Placeholder 15">
            <a:extLst>
              <a:ext uri="{FF2B5EF4-FFF2-40B4-BE49-F238E27FC236}">
                <a16:creationId xmlns:a16="http://schemas.microsoft.com/office/drawing/2014/main" id="{79000AF7-8AAC-1077-1917-AE081FFFA037}"/>
              </a:ext>
            </a:extLst>
          </p:cNvPr>
          <p:cNvSpPr txBox="1">
            <a:spLocks/>
          </p:cNvSpPr>
          <p:nvPr/>
        </p:nvSpPr>
        <p:spPr>
          <a:xfrm>
            <a:off x="1658073" y="2129922"/>
            <a:ext cx="7246938" cy="321732"/>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FFC000"/>
                </a:solidFill>
              </a:rPr>
              <a:t>Be aware of certain cautions when involved in an investigation.</a:t>
            </a:r>
          </a:p>
        </p:txBody>
      </p:sp>
      <p:sp>
        <p:nvSpPr>
          <p:cNvPr id="4" name="Footer Placeholder 3">
            <a:extLst>
              <a:ext uri="{FF2B5EF4-FFF2-40B4-BE49-F238E27FC236}">
                <a16:creationId xmlns:a16="http://schemas.microsoft.com/office/drawing/2014/main" id="{D94C43EC-A214-B53D-E411-B6D410F8F14B}"/>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887489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9A8B-BAA1-1CC4-1E27-19A27FD02DE9}"/>
              </a:ext>
            </a:extLst>
          </p:cNvPr>
          <p:cNvSpPr>
            <a:spLocks noGrp="1"/>
          </p:cNvSpPr>
          <p:nvPr>
            <p:ph type="title"/>
          </p:nvPr>
        </p:nvSpPr>
        <p:spPr>
          <a:xfrm>
            <a:off x="355023" y="733378"/>
            <a:ext cx="10515600" cy="1325563"/>
          </a:xfrm>
        </p:spPr>
        <p:txBody>
          <a:bodyPr/>
          <a:lstStyle/>
          <a:p>
            <a:r>
              <a:rPr lang="en-US"/>
              <a:t>Workforce Protections</a:t>
            </a:r>
          </a:p>
        </p:txBody>
      </p:sp>
      <p:sp>
        <p:nvSpPr>
          <p:cNvPr id="3" name="Content Placeholder 2">
            <a:extLst>
              <a:ext uri="{FF2B5EF4-FFF2-40B4-BE49-F238E27FC236}">
                <a16:creationId xmlns:a16="http://schemas.microsoft.com/office/drawing/2014/main" id="{190F3147-E048-AF60-14C8-25AFD12658AB}"/>
              </a:ext>
            </a:extLst>
          </p:cNvPr>
          <p:cNvSpPr>
            <a:spLocks noGrp="1"/>
          </p:cNvSpPr>
          <p:nvPr>
            <p:ph idx="1"/>
          </p:nvPr>
        </p:nvSpPr>
        <p:spPr>
          <a:xfrm>
            <a:off x="464127" y="1704109"/>
            <a:ext cx="10806545" cy="4197927"/>
          </a:xfrm>
        </p:spPr>
        <p:txBody>
          <a:bodyPr>
            <a:normAutofit fontScale="32500" lnSpcReduction="20000"/>
          </a:bodyPr>
          <a:lstStyle/>
          <a:p>
            <a:pPr marL="0" indent="0">
              <a:lnSpc>
                <a:spcPct val="120000"/>
              </a:lnSpc>
              <a:buNone/>
            </a:pPr>
            <a:r>
              <a:rPr lang="en-US" altLang="en-US" sz="6200">
                <a:latin typeface="+mj-lt"/>
              </a:rPr>
              <a:t>If an employee is the subject of an</a:t>
            </a:r>
            <a:r>
              <a:rPr lang="en-US" altLang="en-US" sz="6200" baseline="0">
                <a:latin typeface="+mj-lt"/>
              </a:rPr>
              <a:t> abuse or neglect allegation, they are then afforded certain workforce protections. The workforce member must:</a:t>
            </a:r>
          </a:p>
          <a:p>
            <a:pPr marL="628650" lvl="1" indent="-171450">
              <a:lnSpc>
                <a:spcPct val="120000"/>
              </a:lnSpc>
            </a:pPr>
            <a:r>
              <a:rPr lang="en-US" altLang="en-US" sz="6200" baseline="0">
                <a:latin typeface="+mj-lt"/>
              </a:rPr>
              <a:t>Be informed of the abuse or neglect allegation, including the nature of the allegation, and that a timely, thorough, and impartial investigation will be conducted. </a:t>
            </a:r>
          </a:p>
          <a:p>
            <a:pPr marL="628650" lvl="1" indent="-171450">
              <a:lnSpc>
                <a:spcPct val="120000"/>
              </a:lnSpc>
            </a:pPr>
            <a:r>
              <a:rPr lang="en-US" altLang="en-US" sz="6200" baseline="0">
                <a:latin typeface="+mj-lt"/>
              </a:rPr>
              <a:t>Have their rights explained to them as outlined by the DI 201</a:t>
            </a:r>
          </a:p>
          <a:p>
            <a:pPr marL="628650" lvl="1" indent="-171450">
              <a:lnSpc>
                <a:spcPct val="120000"/>
              </a:lnSpc>
            </a:pPr>
            <a:r>
              <a:rPr lang="en-US" altLang="en-US" sz="6200" baseline="0">
                <a:latin typeface="+mj-lt"/>
              </a:rPr>
              <a:t>Receive written notification of the findings of the investigation</a:t>
            </a:r>
          </a:p>
          <a:p>
            <a:pPr marL="628650" lvl="1" indent="-171450">
              <a:lnSpc>
                <a:spcPct val="120000"/>
              </a:lnSpc>
            </a:pPr>
            <a:r>
              <a:rPr lang="en-US" altLang="en-US" sz="6200" baseline="0">
                <a:latin typeface="+mj-lt"/>
              </a:rPr>
              <a:t>Have an opportunity to present evidence on their own behalf to the investigator. </a:t>
            </a:r>
          </a:p>
          <a:p>
            <a:pPr marL="171450" indent="-171450">
              <a:lnSpc>
                <a:spcPct val="120000"/>
              </a:lnSpc>
              <a:buFont typeface="Arial" panose="020B0604020202020204" pitchFamily="34" charset="0"/>
              <a:buChar char="•"/>
            </a:pPr>
            <a:endParaRPr lang="en-US" altLang="en-US" sz="2500" baseline="0">
              <a:latin typeface="+mj-lt"/>
            </a:endParaRPr>
          </a:p>
          <a:p>
            <a:pPr marL="0" indent="0" algn="ctr">
              <a:lnSpc>
                <a:spcPct val="120000"/>
              </a:lnSpc>
              <a:buFont typeface="Arial" panose="020B0604020202020204" pitchFamily="34" charset="0"/>
              <a:buNone/>
            </a:pPr>
            <a:r>
              <a:rPr lang="en-US" altLang="en-US" sz="6200" baseline="0">
                <a:highlight>
                  <a:srgbClr val="FFFF00"/>
                </a:highlight>
                <a:latin typeface="+mj-lt"/>
              </a:rPr>
              <a:t>It is important to keep in my mind that persons are presumed innocent until the Facility Director makes the final determination which is based on the facts of the investigation.</a:t>
            </a:r>
            <a:endParaRPr lang="en-US" altLang="en-US" sz="6200">
              <a:highlight>
                <a:srgbClr val="FFFF00"/>
              </a:highlight>
              <a:latin typeface="+mj-lt"/>
            </a:endParaRPr>
          </a:p>
        </p:txBody>
      </p:sp>
      <p:sp>
        <p:nvSpPr>
          <p:cNvPr id="7" name="Footer Placeholder 6">
            <a:extLst>
              <a:ext uri="{FF2B5EF4-FFF2-40B4-BE49-F238E27FC236}">
                <a16:creationId xmlns:a16="http://schemas.microsoft.com/office/drawing/2014/main" id="{F5042475-90EC-1C83-80B5-64229E2E3FB7}"/>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07657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F08B80-13C4-46BA-F305-A79C674E7662}"/>
              </a:ext>
            </a:extLst>
          </p:cNvPr>
          <p:cNvSpPr>
            <a:spLocks noGrp="1"/>
          </p:cNvSpPr>
          <p:nvPr>
            <p:ph sz="quarter" idx="13"/>
          </p:nvPr>
        </p:nvSpPr>
        <p:spPr/>
        <p:txBody>
          <a:bodyPr/>
          <a:lstStyle/>
          <a:p>
            <a:r>
              <a:rPr lang="en-US"/>
              <a:t>Human Rights Regulations </a:t>
            </a:r>
          </a:p>
        </p:txBody>
      </p:sp>
      <p:sp>
        <p:nvSpPr>
          <p:cNvPr id="9" name="TextBox 8">
            <a:extLst>
              <a:ext uri="{FF2B5EF4-FFF2-40B4-BE49-F238E27FC236}">
                <a16:creationId xmlns:a16="http://schemas.microsoft.com/office/drawing/2014/main" id="{D3058A77-B42F-124E-A50E-D5DF9820B37C}"/>
              </a:ext>
            </a:extLst>
          </p:cNvPr>
          <p:cNvSpPr txBox="1"/>
          <p:nvPr/>
        </p:nvSpPr>
        <p:spPr>
          <a:xfrm>
            <a:off x="622300" y="1083853"/>
            <a:ext cx="10706099" cy="5109091"/>
          </a:xfrm>
          <a:prstGeom prst="rect">
            <a:avLst/>
          </a:prstGeom>
          <a:noFill/>
        </p:spPr>
        <p:txBody>
          <a:bodyPr wrap="square">
            <a:spAutoFit/>
          </a:bodyPr>
          <a:lstStyle/>
          <a:p>
            <a:pPr marL="109728">
              <a:defRPr/>
            </a:pPr>
            <a:endParaRPr lang="en-US" sz="2000">
              <a:solidFill>
                <a:srgbClr val="0070C0"/>
              </a:solidFill>
              <a:ea typeface="Segoe UI" pitchFamily="34" charset="0"/>
              <a:cs typeface="Segoe UI" pitchFamily="34" charset="0"/>
            </a:endParaRPr>
          </a:p>
          <a:p>
            <a:pPr marL="109728">
              <a:defRPr/>
            </a:pPr>
            <a:r>
              <a:rPr lang="en-US" sz="2400">
                <a:solidFill>
                  <a:srgbClr val="0070C0"/>
                </a:solidFill>
                <a:latin typeface="+mj-lt"/>
                <a:ea typeface="Segoe UI" pitchFamily="34" charset="0"/>
                <a:cs typeface="Segoe UI" pitchFamily="34" charset="0"/>
              </a:rPr>
              <a:t>Va. Code § 37.2-400 outlines </a:t>
            </a:r>
            <a:r>
              <a:rPr lang="en-US" sz="2400" i="1">
                <a:solidFill>
                  <a:srgbClr val="0070C0"/>
                </a:solidFill>
                <a:latin typeface="+mj-lt"/>
                <a:ea typeface="Segoe UI" pitchFamily="34" charset="0"/>
                <a:cs typeface="Segoe UI" pitchFamily="34" charset="0"/>
              </a:rPr>
              <a:t>assured rights </a:t>
            </a:r>
            <a:r>
              <a:rPr lang="en-US" sz="2400">
                <a:solidFill>
                  <a:srgbClr val="0070C0"/>
                </a:solidFill>
                <a:latin typeface="+mj-lt"/>
                <a:ea typeface="Segoe UI" pitchFamily="34" charset="0"/>
                <a:cs typeface="Segoe UI" pitchFamily="34" charset="0"/>
              </a:rPr>
              <a:t>of individuals receiving services</a:t>
            </a:r>
          </a:p>
          <a:p>
            <a:pPr marL="566928" indent="-457200">
              <a:buFont typeface="Wingdings" panose="05000000000000000000" pitchFamily="2" charset="2"/>
              <a:buChar char="§"/>
              <a:defRPr/>
            </a:pPr>
            <a:endParaRPr lang="en-US" sz="2400">
              <a:solidFill>
                <a:srgbClr val="0070C0"/>
              </a:solidFill>
              <a:latin typeface="+mj-lt"/>
              <a:ea typeface="Segoe UI" pitchFamily="34" charset="0"/>
              <a:cs typeface="Segoe UI" pitchFamily="34" charset="0"/>
            </a:endParaRPr>
          </a:p>
          <a:p>
            <a:pPr marL="75438">
              <a:defRPr/>
            </a:pPr>
            <a:r>
              <a:rPr lang="en-US" sz="2400">
                <a:solidFill>
                  <a:srgbClr val="0070C0"/>
                </a:solidFill>
                <a:latin typeface="+mj-lt"/>
              </a:rPr>
              <a:t>The Human Rights Regulations are enforced through the Code of Virginia (37.2-400) </a:t>
            </a:r>
          </a:p>
          <a:p>
            <a:pPr marL="532638" lvl="1">
              <a:defRPr/>
            </a:pPr>
            <a:endParaRPr lang="en-US" sz="2400">
              <a:solidFill>
                <a:srgbClr val="0070C0"/>
              </a:solidFill>
              <a:latin typeface="+mj-lt"/>
              <a:cs typeface="Segoe UI" pitchFamily="34" charset="0"/>
            </a:endParaRPr>
          </a:p>
          <a:p>
            <a:pPr marL="75438">
              <a:defRPr/>
            </a:pPr>
            <a:r>
              <a:rPr lang="en-US" sz="2400">
                <a:solidFill>
                  <a:srgbClr val="0070C0"/>
                </a:solidFill>
                <a:latin typeface="+mj-lt"/>
                <a:cs typeface="Segoe UI" pitchFamily="34" charset="0"/>
              </a:rPr>
              <a:t>The Human Rights Regulations define the structure for complaint resolution and enumerate DBHDS and Provider duties</a:t>
            </a:r>
            <a:br>
              <a:rPr lang="en-US" sz="2400">
                <a:solidFill>
                  <a:srgbClr val="0070C0"/>
                </a:solidFill>
                <a:latin typeface="+mj-lt"/>
              </a:rPr>
            </a:br>
            <a:endParaRPr lang="en-US" sz="2400">
              <a:solidFill>
                <a:srgbClr val="0070C0"/>
              </a:solidFill>
              <a:latin typeface="+mj-lt"/>
            </a:endParaRPr>
          </a:p>
          <a:p>
            <a:pPr marL="75438">
              <a:defRPr/>
            </a:pPr>
            <a:r>
              <a:rPr lang="en-US" sz="2400">
                <a:solidFill>
                  <a:srgbClr val="0070C0"/>
                </a:solidFill>
                <a:highlight>
                  <a:srgbClr val="FFFF00"/>
                </a:highlight>
                <a:latin typeface="+mj-lt"/>
                <a:hlinkClick r:id="rId3">
                  <a:extLst>
                    <a:ext uri="{A12FA001-AC4F-418D-AE19-62706E023703}">
                      <ahyp:hlinkClr xmlns:ahyp="http://schemas.microsoft.com/office/drawing/2018/hyperlinkcolor" val="tx"/>
                    </a:ext>
                  </a:extLst>
                </a:hlinkClick>
              </a:rPr>
              <a:t>https://law.lis.virginia.gov/admincode/title12/agency35/</a:t>
            </a:r>
            <a:br>
              <a:rPr lang="en-US" sz="2400">
                <a:solidFill>
                  <a:srgbClr val="0070C0"/>
                </a:solidFill>
                <a:latin typeface="+mj-lt"/>
              </a:rPr>
            </a:br>
            <a:endParaRPr lang="en-US" sz="2400">
              <a:solidFill>
                <a:srgbClr val="0070C0"/>
              </a:solidFill>
              <a:latin typeface="+mj-lt"/>
            </a:endParaRPr>
          </a:p>
          <a:p>
            <a:pPr marL="75438">
              <a:defRPr/>
            </a:pPr>
            <a:endParaRPr lang="en-US" sz="2400">
              <a:solidFill>
                <a:srgbClr val="0070C0"/>
              </a:solidFill>
              <a:latin typeface="+mj-lt"/>
            </a:endParaRPr>
          </a:p>
          <a:p>
            <a:pPr marL="75438" algn="ctr">
              <a:defRPr/>
            </a:pPr>
            <a:r>
              <a:rPr lang="en-US" sz="2400">
                <a:solidFill>
                  <a:srgbClr val="FF0000"/>
                </a:solidFill>
                <a:latin typeface="+mj-lt"/>
              </a:rPr>
              <a:t>DBHDS facilities must assure the rights contained in the regulations.</a:t>
            </a:r>
          </a:p>
          <a:p>
            <a:pPr marL="532638" indent="-457200">
              <a:buFont typeface="Wingdings" panose="05000000000000000000" pitchFamily="2" charset="2"/>
              <a:buChar char="§"/>
              <a:defRPr/>
            </a:pPr>
            <a:endParaRPr lang="en-US" sz="1800">
              <a:solidFill>
                <a:schemeClr val="tx2">
                  <a:lumMod val="75000"/>
                </a:schemeClr>
              </a:solidFill>
              <a:latin typeface="Segoe UI" pitchFamily="34" charset="0"/>
              <a:cs typeface="Segoe UI" pitchFamily="34" charset="0"/>
            </a:endParaRPr>
          </a:p>
        </p:txBody>
      </p:sp>
      <p:sp>
        <p:nvSpPr>
          <p:cNvPr id="7" name="Footer Placeholder 6">
            <a:extLst>
              <a:ext uri="{FF2B5EF4-FFF2-40B4-BE49-F238E27FC236}">
                <a16:creationId xmlns:a16="http://schemas.microsoft.com/office/drawing/2014/main" id="{204CBF85-C16C-3E90-DF32-A46F100A1A3C}"/>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706426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99A8B-BAA1-1CC4-1E27-19A27FD02DE9}"/>
              </a:ext>
            </a:extLst>
          </p:cNvPr>
          <p:cNvSpPr>
            <a:spLocks noGrp="1"/>
          </p:cNvSpPr>
          <p:nvPr>
            <p:ph type="title"/>
          </p:nvPr>
        </p:nvSpPr>
        <p:spPr>
          <a:xfrm>
            <a:off x="355023" y="760174"/>
            <a:ext cx="10915649" cy="1325563"/>
          </a:xfrm>
        </p:spPr>
        <p:txBody>
          <a:bodyPr/>
          <a:lstStyle/>
          <a:p>
            <a:r>
              <a:rPr lang="en-US"/>
              <a:t>What happens when the investigation concludes?</a:t>
            </a:r>
          </a:p>
        </p:txBody>
      </p:sp>
      <p:sp>
        <p:nvSpPr>
          <p:cNvPr id="3" name="Content Placeholder 2">
            <a:extLst>
              <a:ext uri="{FF2B5EF4-FFF2-40B4-BE49-F238E27FC236}">
                <a16:creationId xmlns:a16="http://schemas.microsoft.com/office/drawing/2014/main" id="{190F3147-E048-AF60-14C8-25AFD12658AB}"/>
              </a:ext>
            </a:extLst>
          </p:cNvPr>
          <p:cNvSpPr>
            <a:spLocks noGrp="1"/>
          </p:cNvSpPr>
          <p:nvPr>
            <p:ph idx="1"/>
          </p:nvPr>
        </p:nvSpPr>
        <p:spPr>
          <a:xfrm>
            <a:off x="464127" y="1926695"/>
            <a:ext cx="10806545" cy="4197927"/>
          </a:xfrm>
        </p:spPr>
        <p:txBody>
          <a:bodyPr>
            <a:normAutofit fontScale="47500" lnSpcReduction="20000"/>
          </a:bodyPr>
          <a:lstStyle/>
          <a:p>
            <a:pPr marL="109728" indent="0">
              <a:lnSpc>
                <a:spcPct val="120000"/>
              </a:lnSpc>
              <a:buNone/>
            </a:pPr>
            <a:r>
              <a:rPr lang="en-US" sz="6600">
                <a:latin typeface="+mj-lt"/>
              </a:rPr>
              <a:t>At the conclusion of the investigation, the abuse, neglect and/or exploitation may be determined to be: </a:t>
            </a:r>
          </a:p>
          <a:p>
            <a:pPr marL="628650" lvl="1" indent="-171450">
              <a:lnSpc>
                <a:spcPct val="120000"/>
              </a:lnSpc>
            </a:pPr>
            <a:r>
              <a:rPr lang="en-US" altLang="en-US" sz="6200">
                <a:latin typeface="+mj-lt"/>
              </a:rPr>
              <a:t>Substantiated</a:t>
            </a:r>
          </a:p>
          <a:p>
            <a:pPr marL="628650" lvl="1" indent="-171450">
              <a:lnSpc>
                <a:spcPct val="120000"/>
              </a:lnSpc>
            </a:pPr>
            <a:r>
              <a:rPr lang="en-US" altLang="en-US" sz="6200" baseline="0">
                <a:latin typeface="+mj-lt"/>
              </a:rPr>
              <a:t>Unsubstantiated</a:t>
            </a:r>
          </a:p>
          <a:p>
            <a:pPr marL="628650" lvl="1" indent="-171450">
              <a:lnSpc>
                <a:spcPct val="120000"/>
              </a:lnSpc>
            </a:pPr>
            <a:r>
              <a:rPr lang="en-US" altLang="en-US" sz="6200" baseline="0">
                <a:latin typeface="+mj-lt"/>
              </a:rPr>
              <a:t>Administrative Findings</a:t>
            </a:r>
          </a:p>
          <a:p>
            <a:pPr marL="171450" indent="-171450">
              <a:lnSpc>
                <a:spcPct val="120000"/>
              </a:lnSpc>
              <a:buFont typeface="Arial" panose="020B0604020202020204" pitchFamily="34" charset="0"/>
              <a:buChar char="•"/>
            </a:pPr>
            <a:endParaRPr lang="en-US" altLang="en-US" sz="2500" baseline="0">
              <a:latin typeface="+mj-lt"/>
            </a:endParaRPr>
          </a:p>
          <a:p>
            <a:pPr marL="0" indent="0" algn="ctr">
              <a:lnSpc>
                <a:spcPct val="120000"/>
              </a:lnSpc>
              <a:buFont typeface="Arial" panose="020B0604020202020204" pitchFamily="34" charset="0"/>
              <a:buNone/>
            </a:pPr>
            <a:r>
              <a:rPr lang="en-US" altLang="en-US" sz="5900" baseline="0">
                <a:highlight>
                  <a:srgbClr val="FFFF00"/>
                </a:highlight>
                <a:latin typeface="+mj-lt"/>
              </a:rPr>
              <a:t>All parties, including involved staff will be notified of the findings</a:t>
            </a:r>
            <a:endParaRPr lang="en-US" altLang="en-US" sz="5900">
              <a:highlight>
                <a:srgbClr val="FFFF00"/>
              </a:highlight>
              <a:latin typeface="+mj-lt"/>
            </a:endParaRPr>
          </a:p>
        </p:txBody>
      </p:sp>
      <p:sp>
        <p:nvSpPr>
          <p:cNvPr id="7" name="Footer Placeholder 6">
            <a:extLst>
              <a:ext uri="{FF2B5EF4-FFF2-40B4-BE49-F238E27FC236}">
                <a16:creationId xmlns:a16="http://schemas.microsoft.com/office/drawing/2014/main" id="{E9F2778F-9F60-BA88-B085-A44319A478BD}"/>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3621316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570102A0-8744-AC84-8F32-73BFE44D289F}"/>
              </a:ext>
            </a:extLst>
          </p:cNvPr>
          <p:cNvSpPr>
            <a:spLocks noGrp="1"/>
          </p:cNvSpPr>
          <p:nvPr>
            <p:ph type="ftr" sz="quarter" idx="11"/>
          </p:nvPr>
        </p:nvSpPr>
        <p:spPr/>
        <p:txBody>
          <a:bodyPr/>
          <a:lstStyle/>
          <a:p>
            <a:r>
              <a:rPr lang="en-US"/>
              <a:t>February 2024                                                                                           DBHDS Facility NEO - OHR</a:t>
            </a:r>
          </a:p>
        </p:txBody>
      </p:sp>
      <p:sp>
        <p:nvSpPr>
          <p:cNvPr id="3" name="Content Placeholder 2">
            <a:extLst>
              <a:ext uri="{FF2B5EF4-FFF2-40B4-BE49-F238E27FC236}">
                <a16:creationId xmlns:a16="http://schemas.microsoft.com/office/drawing/2014/main" id="{B8239FEB-9CA7-95AA-2621-8AB69A2D0AEC}"/>
              </a:ext>
            </a:extLst>
          </p:cNvPr>
          <p:cNvSpPr>
            <a:spLocks noGrp="1"/>
          </p:cNvSpPr>
          <p:nvPr>
            <p:ph sz="quarter" idx="13"/>
          </p:nvPr>
        </p:nvSpPr>
        <p:spPr/>
        <p:txBody>
          <a:bodyPr>
            <a:noAutofit/>
          </a:bodyPr>
          <a:lstStyle/>
          <a:p>
            <a:pPr marL="0" indent="0">
              <a:buNone/>
            </a:pPr>
            <a:r>
              <a:rPr lang="en-US" sz="1800" kern="1200">
                <a:solidFill>
                  <a:schemeClr val="tx1"/>
                </a:solidFill>
                <a:latin typeface="+mj-lt"/>
                <a:ea typeface="+mj-ea"/>
                <a:cs typeface="+mj-cs"/>
              </a:rPr>
              <a:t>Who is the Human Rights Advocate at this facility?</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kern="1200">
                <a:solidFill>
                  <a:schemeClr val="tx1"/>
                </a:solidFill>
                <a:latin typeface="+mj-lt"/>
                <a:ea typeface="+mj-ea"/>
                <a:cs typeface="+mj-cs"/>
              </a:rPr>
              <a:t>How do I contact the Human Rights Advocate?</a:t>
            </a:r>
            <a:br>
              <a:rPr lang="en-US" sz="1800" kern="1200">
                <a:solidFill>
                  <a:schemeClr val="tx1"/>
                </a:solidFill>
                <a:latin typeface="+mj-lt"/>
                <a:ea typeface="+mj-ea"/>
                <a:cs typeface="+mj-cs"/>
              </a:rPr>
            </a:br>
            <a:br>
              <a:rPr lang="en-US" sz="1800" kern="1200">
                <a:solidFill>
                  <a:schemeClr val="tx1"/>
                </a:solidFill>
                <a:latin typeface="+mj-lt"/>
                <a:ea typeface="+mj-ea"/>
                <a:cs typeface="+mj-cs"/>
              </a:rPr>
            </a:br>
            <a:r>
              <a:rPr lang="en-US" sz="1800" kern="1200">
                <a:solidFill>
                  <a:schemeClr val="tx1"/>
                </a:solidFill>
                <a:latin typeface="+mj-lt"/>
                <a:ea typeface="+mj-ea"/>
                <a:cs typeface="+mj-cs"/>
              </a:rPr>
              <a:t>What are some reasons to contact the Human Rights Advocate?</a:t>
            </a:r>
          </a:p>
        </p:txBody>
      </p:sp>
      <p:sp>
        <p:nvSpPr>
          <p:cNvPr id="4" name="Content Placeholder 3">
            <a:extLst>
              <a:ext uri="{FF2B5EF4-FFF2-40B4-BE49-F238E27FC236}">
                <a16:creationId xmlns:a16="http://schemas.microsoft.com/office/drawing/2014/main" id="{055D5941-E4D8-E383-34E0-C648E332C16A}"/>
              </a:ext>
            </a:extLst>
          </p:cNvPr>
          <p:cNvSpPr>
            <a:spLocks noGrp="1"/>
          </p:cNvSpPr>
          <p:nvPr>
            <p:ph sz="quarter" idx="14"/>
          </p:nvPr>
        </p:nvSpPr>
        <p:spPr/>
        <p:txBody>
          <a:bodyPr/>
          <a:lstStyle/>
          <a:p>
            <a:r>
              <a:rPr lang="en-US" b="1">
                <a:solidFill>
                  <a:srgbClr val="FF0000"/>
                </a:solidFill>
              </a:rPr>
              <a:t>Insert YOUR FACILITY ANSWERS Here</a:t>
            </a:r>
          </a:p>
        </p:txBody>
      </p:sp>
      <p:sp>
        <p:nvSpPr>
          <p:cNvPr id="5" name="Content Placeholder 4">
            <a:extLst>
              <a:ext uri="{FF2B5EF4-FFF2-40B4-BE49-F238E27FC236}">
                <a16:creationId xmlns:a16="http://schemas.microsoft.com/office/drawing/2014/main" id="{C8D791EF-9B76-7339-08FF-F44680D362E6}"/>
              </a:ext>
            </a:extLst>
          </p:cNvPr>
          <p:cNvSpPr>
            <a:spLocks noGrp="1"/>
          </p:cNvSpPr>
          <p:nvPr>
            <p:ph sz="quarter" idx="15"/>
          </p:nvPr>
        </p:nvSpPr>
        <p:spPr/>
        <p:txBody>
          <a:bodyPr/>
          <a:lstStyle/>
          <a:p>
            <a:r>
              <a:rPr lang="en-US"/>
              <a:t>REFERRING and REPORTING </a:t>
            </a:r>
          </a:p>
        </p:txBody>
      </p:sp>
    </p:spTree>
    <p:extLst>
      <p:ext uri="{BB962C8B-B14F-4D97-AF65-F5344CB8AC3E}">
        <p14:creationId xmlns:p14="http://schemas.microsoft.com/office/powerpoint/2010/main" val="1784727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C6C1C-C586-3B94-EEE7-A362C2F6634F}"/>
              </a:ext>
            </a:extLst>
          </p:cNvPr>
          <p:cNvSpPr>
            <a:spLocks noGrp="1"/>
          </p:cNvSpPr>
          <p:nvPr>
            <p:ph type="title"/>
          </p:nvPr>
        </p:nvSpPr>
        <p:spPr/>
        <p:txBody>
          <a:bodyPr/>
          <a:lstStyle/>
          <a:p>
            <a:r>
              <a:rPr lang="en-US"/>
              <a:t>Questions?</a:t>
            </a:r>
          </a:p>
        </p:txBody>
      </p:sp>
      <p:pic>
        <p:nvPicPr>
          <p:cNvPr id="8" name="Picture 2" descr="Questions magical clipart free question mark clip art graphics and ...">
            <a:extLst>
              <a:ext uri="{FF2B5EF4-FFF2-40B4-BE49-F238E27FC236}">
                <a16:creationId xmlns:a16="http://schemas.microsoft.com/office/drawing/2014/main" id="{38A35599-C20F-2298-7E1D-EC2E01B71A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687961" y="2568575"/>
            <a:ext cx="4054078" cy="324326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90008D9-E315-08E5-B39D-E6BB930DE71D}"/>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761208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05A8-4C00-38C4-3D35-28D368FD3579}"/>
              </a:ext>
            </a:extLst>
          </p:cNvPr>
          <p:cNvSpPr>
            <a:spLocks noGrp="1"/>
          </p:cNvSpPr>
          <p:nvPr>
            <p:ph type="title"/>
          </p:nvPr>
        </p:nvSpPr>
        <p:spPr/>
        <p:txBody>
          <a:bodyPr vert="horz" lIns="91440" tIns="45720" rIns="91440" bIns="45720" rtlCol="0" anchor="ctr">
            <a:normAutofit/>
          </a:bodyPr>
          <a:lstStyle/>
          <a:p>
            <a:r>
              <a:rPr lang="en-US" sz="5400">
                <a:solidFill>
                  <a:schemeClr val="tx2"/>
                </a:solidFill>
              </a:rPr>
              <a:t>APPENDIX</a:t>
            </a:r>
          </a:p>
        </p:txBody>
      </p:sp>
      <p:sp>
        <p:nvSpPr>
          <p:cNvPr id="3" name="Footer Placeholder 2">
            <a:extLst>
              <a:ext uri="{FF2B5EF4-FFF2-40B4-BE49-F238E27FC236}">
                <a16:creationId xmlns:a16="http://schemas.microsoft.com/office/drawing/2014/main" id="{A5A4135A-030A-98BA-647F-76EBB218F83C}"/>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0266261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12842" y="1053934"/>
            <a:ext cx="10515600" cy="5035830"/>
          </a:xfrm>
        </p:spPr>
        <p:txBody>
          <a:bodyPr vert="horz" lIns="91440" tIns="45720" rIns="91440" bIns="45720" rtlCol="0" anchor="t">
            <a:noAutofit/>
          </a:bodyPr>
          <a:lstStyle/>
          <a:p>
            <a:pPr marL="0" indent="0" algn="ctr">
              <a:lnSpc>
                <a:spcPct val="120000"/>
              </a:lnSpc>
              <a:spcBef>
                <a:spcPts val="0"/>
              </a:spcBef>
              <a:buNone/>
            </a:pPr>
            <a:r>
              <a:rPr lang="en-US" sz="3600" b="1" dirty="0">
                <a:latin typeface="+mj-lt"/>
              </a:rPr>
              <a:t>Key Terms</a:t>
            </a:r>
            <a:endParaRPr lang="en-US" sz="3600"/>
          </a:p>
          <a:p>
            <a:pPr marL="0" indent="0">
              <a:lnSpc>
                <a:spcPct val="120000"/>
              </a:lnSpc>
              <a:spcBef>
                <a:spcPts val="0"/>
              </a:spcBef>
              <a:buNone/>
            </a:pPr>
            <a:endParaRPr lang="en-US" sz="2200" b="1" dirty="0">
              <a:latin typeface="+mj-lt"/>
            </a:endParaRPr>
          </a:p>
          <a:p>
            <a:pPr marL="0" indent="0">
              <a:lnSpc>
                <a:spcPct val="120000"/>
              </a:lnSpc>
              <a:spcBef>
                <a:spcPts val="0"/>
              </a:spcBef>
              <a:buNone/>
            </a:pPr>
            <a:r>
              <a:rPr lang="en-US" sz="2200" b="1" dirty="0">
                <a:latin typeface="+mj-lt"/>
              </a:rPr>
              <a:t>DBHDS</a:t>
            </a:r>
            <a:r>
              <a:rPr lang="en-US" sz="2200" dirty="0">
                <a:latin typeface="+mj-lt"/>
              </a:rPr>
              <a:t> – Department of Behavioral Health and Developmental Services</a:t>
            </a:r>
            <a:endParaRPr lang="en-US" dirty="0"/>
          </a:p>
          <a:p>
            <a:pPr marL="0" indent="0">
              <a:lnSpc>
                <a:spcPct val="120000"/>
              </a:lnSpc>
              <a:spcBef>
                <a:spcPts val="0"/>
              </a:spcBef>
              <a:buNone/>
            </a:pPr>
            <a:r>
              <a:rPr lang="en-US" sz="2200" b="1" dirty="0">
                <a:latin typeface="+mj-lt"/>
              </a:rPr>
              <a:t>OHR</a:t>
            </a:r>
            <a:r>
              <a:rPr lang="en-US" sz="2200" dirty="0">
                <a:latin typeface="+mj-lt"/>
              </a:rPr>
              <a:t> – Office of Human Rights</a:t>
            </a:r>
          </a:p>
          <a:p>
            <a:pPr marL="0" indent="0">
              <a:lnSpc>
                <a:spcPct val="120000"/>
              </a:lnSpc>
              <a:spcBef>
                <a:spcPts val="0"/>
              </a:spcBef>
              <a:buNone/>
            </a:pPr>
            <a:r>
              <a:rPr lang="en-US" sz="2200" b="1" dirty="0">
                <a:latin typeface="+mj-lt"/>
              </a:rPr>
              <a:t>HRR</a:t>
            </a:r>
            <a:r>
              <a:rPr lang="en-US" sz="2200" dirty="0">
                <a:latin typeface="+mj-lt"/>
              </a:rPr>
              <a:t> – Human Rights and Regulations</a:t>
            </a:r>
          </a:p>
          <a:p>
            <a:pPr marL="0" indent="0">
              <a:lnSpc>
                <a:spcPct val="120000"/>
              </a:lnSpc>
              <a:spcBef>
                <a:spcPts val="0"/>
              </a:spcBef>
              <a:buNone/>
            </a:pPr>
            <a:r>
              <a:rPr lang="en-US" sz="2200" b="1" dirty="0">
                <a:latin typeface="+mj-lt"/>
              </a:rPr>
              <a:t>ID/DD </a:t>
            </a:r>
            <a:r>
              <a:rPr lang="en-US" sz="2200" dirty="0">
                <a:latin typeface="+mj-lt"/>
              </a:rPr>
              <a:t>– Intellectual Disability/Developmental Disability</a:t>
            </a:r>
          </a:p>
          <a:p>
            <a:pPr marL="0" indent="0">
              <a:lnSpc>
                <a:spcPct val="120000"/>
              </a:lnSpc>
              <a:spcBef>
                <a:spcPts val="0"/>
              </a:spcBef>
              <a:buNone/>
            </a:pPr>
            <a:r>
              <a:rPr lang="en-US" sz="2200" b="1" dirty="0">
                <a:latin typeface="+mj-lt"/>
              </a:rPr>
              <a:t>LHRC</a:t>
            </a:r>
            <a:r>
              <a:rPr lang="en-US" sz="2200" dirty="0">
                <a:latin typeface="+mj-lt"/>
              </a:rPr>
              <a:t> – Local Human Rights Committee</a:t>
            </a:r>
          </a:p>
          <a:p>
            <a:pPr marL="0" indent="0">
              <a:lnSpc>
                <a:spcPct val="120000"/>
              </a:lnSpc>
              <a:spcBef>
                <a:spcPts val="0"/>
              </a:spcBef>
              <a:buNone/>
            </a:pPr>
            <a:r>
              <a:rPr lang="en-US" sz="2200" b="1" dirty="0">
                <a:latin typeface="+mj-lt"/>
              </a:rPr>
              <a:t>SHRC</a:t>
            </a:r>
            <a:r>
              <a:rPr lang="en-US" sz="2200" dirty="0">
                <a:latin typeface="+mj-lt"/>
              </a:rPr>
              <a:t> – State Human Rights Committee</a:t>
            </a:r>
          </a:p>
          <a:p>
            <a:pPr marL="0" indent="0">
              <a:lnSpc>
                <a:spcPct val="120000"/>
              </a:lnSpc>
              <a:spcBef>
                <a:spcPts val="0"/>
              </a:spcBef>
              <a:buNone/>
            </a:pPr>
            <a:r>
              <a:rPr lang="en-US" sz="2200" b="1" dirty="0">
                <a:latin typeface="+mj-lt"/>
              </a:rPr>
              <a:t>AR</a:t>
            </a:r>
            <a:r>
              <a:rPr lang="en-US" sz="2200" dirty="0">
                <a:latin typeface="+mj-lt"/>
              </a:rPr>
              <a:t> – Authorized Representative</a:t>
            </a:r>
          </a:p>
          <a:p>
            <a:pPr marL="0" indent="0">
              <a:lnSpc>
                <a:spcPct val="120000"/>
              </a:lnSpc>
              <a:spcBef>
                <a:spcPts val="0"/>
              </a:spcBef>
              <a:buNone/>
            </a:pPr>
            <a:r>
              <a:rPr lang="en-US" sz="2200" b="1" dirty="0">
                <a:latin typeface="+mj-lt"/>
              </a:rPr>
              <a:t>OSIG</a:t>
            </a:r>
            <a:r>
              <a:rPr lang="en-US" sz="2200" dirty="0">
                <a:latin typeface="+mj-lt"/>
              </a:rPr>
              <a:t> – Office of the State Inspector General</a:t>
            </a:r>
          </a:p>
          <a:p>
            <a:pPr marL="0" indent="0">
              <a:lnSpc>
                <a:spcPct val="120000"/>
              </a:lnSpc>
              <a:spcBef>
                <a:spcPts val="0"/>
              </a:spcBef>
              <a:buNone/>
            </a:pPr>
            <a:r>
              <a:rPr lang="en-US" sz="2200" b="1" dirty="0" err="1">
                <a:latin typeface="+mj-lt"/>
              </a:rPr>
              <a:t>dLCV</a:t>
            </a:r>
            <a:r>
              <a:rPr lang="en-US" sz="2200" dirty="0">
                <a:latin typeface="+mj-lt"/>
              </a:rPr>
              <a:t> – disability Law Center of Virginia</a:t>
            </a:r>
          </a:p>
          <a:p>
            <a:pPr marL="0" indent="0">
              <a:lnSpc>
                <a:spcPct val="120000"/>
              </a:lnSpc>
              <a:spcBef>
                <a:spcPts val="0"/>
              </a:spcBef>
              <a:buNone/>
            </a:pPr>
            <a:r>
              <a:rPr lang="en-US" sz="2200" b="1" dirty="0">
                <a:latin typeface="Raleway Light"/>
              </a:rPr>
              <a:t>LG </a:t>
            </a:r>
            <a:r>
              <a:rPr lang="en-US" sz="2200" dirty="0">
                <a:latin typeface="Raleway Light"/>
              </a:rPr>
              <a:t>– Legal Guardian</a:t>
            </a:r>
          </a:p>
          <a:p>
            <a:pPr marL="0" indent="0">
              <a:lnSpc>
                <a:spcPct val="120000"/>
              </a:lnSpc>
              <a:spcBef>
                <a:spcPts val="0"/>
              </a:spcBef>
              <a:buNone/>
            </a:pPr>
            <a:endParaRPr lang="en-US" sz="2200" b="1">
              <a:latin typeface="Raleway Light"/>
            </a:endParaRPr>
          </a:p>
          <a:p>
            <a:pPr marL="0" indent="0">
              <a:lnSpc>
                <a:spcPct val="120000"/>
              </a:lnSpc>
              <a:spcBef>
                <a:spcPts val="0"/>
              </a:spcBef>
              <a:buNone/>
            </a:pPr>
            <a:endParaRPr lang="en-US" sz="2400"/>
          </a:p>
          <a:p>
            <a:pPr marL="0" indent="0">
              <a:lnSpc>
                <a:spcPct val="120000"/>
              </a:lnSpc>
              <a:spcBef>
                <a:spcPts val="0"/>
              </a:spcBef>
              <a:buNone/>
            </a:pPr>
            <a:endParaRPr lang="en-US" sz="2400"/>
          </a:p>
          <a:p>
            <a:pPr marL="0" indent="0">
              <a:lnSpc>
                <a:spcPct val="120000"/>
              </a:lnSpc>
              <a:spcBef>
                <a:spcPts val="0"/>
              </a:spcBef>
              <a:buNone/>
            </a:pPr>
            <a:endParaRPr lang="en-US" sz="2400"/>
          </a:p>
          <a:p>
            <a:pPr marL="0" indent="0">
              <a:lnSpc>
                <a:spcPct val="120000"/>
              </a:lnSpc>
              <a:spcBef>
                <a:spcPts val="0"/>
              </a:spcBef>
              <a:buNone/>
            </a:pPr>
            <a:endParaRPr lang="en-US" sz="2400"/>
          </a:p>
        </p:txBody>
      </p:sp>
      <p:sp>
        <p:nvSpPr>
          <p:cNvPr id="7" name="Content Placeholder 6">
            <a:extLst>
              <a:ext uri="{FF2B5EF4-FFF2-40B4-BE49-F238E27FC236}">
                <a16:creationId xmlns:a16="http://schemas.microsoft.com/office/drawing/2014/main" id="{38E4E920-5C38-0402-1C79-7F73DB223C72}"/>
              </a:ext>
            </a:extLst>
          </p:cNvPr>
          <p:cNvSpPr>
            <a:spLocks noGrp="1"/>
          </p:cNvSpPr>
          <p:nvPr>
            <p:ph sz="quarter" idx="13"/>
          </p:nvPr>
        </p:nvSpPr>
        <p:spPr/>
        <p:txBody>
          <a:bodyPr/>
          <a:lstStyle/>
          <a:p>
            <a:r>
              <a:rPr lang="en-US"/>
              <a:t>Key Terms</a:t>
            </a:r>
          </a:p>
        </p:txBody>
      </p:sp>
      <p:sp>
        <p:nvSpPr>
          <p:cNvPr id="6" name="Footer Placeholder 5">
            <a:extLst>
              <a:ext uri="{FF2B5EF4-FFF2-40B4-BE49-F238E27FC236}">
                <a16:creationId xmlns:a16="http://schemas.microsoft.com/office/drawing/2014/main" id="{4A30AC26-0816-BF58-D712-A044DD4F0E25}"/>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7876421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1AF9CFD6-5716-63A8-C8E7-FF0C32596A16}"/>
              </a:ext>
            </a:extLst>
          </p:cNvPr>
          <p:cNvSpPr>
            <a:spLocks noGrp="1"/>
          </p:cNvSpPr>
          <p:nvPr>
            <p:ph type="title"/>
          </p:nvPr>
        </p:nvSpPr>
        <p:spPr/>
        <p:txBody>
          <a:bodyPr/>
          <a:lstStyle/>
          <a:p>
            <a:r>
              <a:rPr lang="en-US"/>
              <a:t>Definitions</a:t>
            </a:r>
          </a:p>
        </p:txBody>
      </p:sp>
      <p:sp>
        <p:nvSpPr>
          <p:cNvPr id="17" name="Content Placeholder 16">
            <a:extLst>
              <a:ext uri="{FF2B5EF4-FFF2-40B4-BE49-F238E27FC236}">
                <a16:creationId xmlns:a16="http://schemas.microsoft.com/office/drawing/2014/main" id="{5A43ACDF-A243-AD24-7740-534A174ADD49}"/>
              </a:ext>
            </a:extLst>
          </p:cNvPr>
          <p:cNvSpPr>
            <a:spLocks noGrp="1"/>
          </p:cNvSpPr>
          <p:nvPr>
            <p:ph idx="1"/>
          </p:nvPr>
        </p:nvSpPr>
        <p:spPr/>
        <p:txBody>
          <a:bodyPr/>
          <a:lstStyle/>
          <a:p>
            <a:pPr marL="0" indent="-228600" algn="l">
              <a:buFont typeface="Arial" panose="020B0604020202020204" pitchFamily="34" charset="0"/>
              <a:buChar char="•"/>
            </a:pPr>
            <a:r>
              <a:rPr lang="en-US" sz="1600" b="1">
                <a:solidFill>
                  <a:schemeClr val="tx1"/>
                </a:solidFill>
                <a:latin typeface="+mj-lt"/>
              </a:rPr>
              <a:t>Attorney-in-fact: </a:t>
            </a:r>
            <a:r>
              <a:rPr lang="en-US" sz="1600">
                <a:solidFill>
                  <a:schemeClr val="tx1"/>
                </a:solidFill>
                <a:latin typeface="+mj-lt"/>
              </a:rPr>
              <a:t>a person authorized, through a power of attorney document, to act on behalf of another person. </a:t>
            </a:r>
            <a:endParaRPr lang="en-US" sz="1600" b="1">
              <a:solidFill>
                <a:schemeClr val="tx1"/>
              </a:solidFill>
              <a:latin typeface="+mj-lt"/>
            </a:endParaRPr>
          </a:p>
          <a:p>
            <a:pPr marL="0" indent="-228600" algn="l">
              <a:buFont typeface="Arial" panose="020B0604020202020204" pitchFamily="34" charset="0"/>
              <a:buChar char="•"/>
            </a:pPr>
            <a:r>
              <a:rPr lang="en-US" sz="1600" b="1">
                <a:solidFill>
                  <a:schemeClr val="tx1"/>
                </a:solidFill>
                <a:latin typeface="+mj-lt"/>
              </a:rPr>
              <a:t>Authorized Representative: </a:t>
            </a:r>
            <a:r>
              <a:rPr lang="en-US" sz="1600">
                <a:solidFill>
                  <a:schemeClr val="tx1"/>
                </a:solidFill>
                <a:latin typeface="+mj-lt"/>
              </a:rPr>
              <a:t>a person that is authorized by another person to act on their behalf.</a:t>
            </a:r>
            <a:endParaRPr lang="en-US" sz="1600" b="1">
              <a:solidFill>
                <a:schemeClr val="tx1"/>
              </a:solidFill>
              <a:latin typeface="+mj-lt"/>
            </a:endParaRPr>
          </a:p>
          <a:p>
            <a:pPr marL="0" indent="-228600" algn="l">
              <a:buFont typeface="Arial" panose="020B0604020202020204" pitchFamily="34" charset="0"/>
              <a:buChar char="•"/>
            </a:pPr>
            <a:r>
              <a:rPr lang="en-US" sz="1600" b="1">
                <a:solidFill>
                  <a:schemeClr val="tx1"/>
                </a:solidFill>
                <a:latin typeface="+mj-lt"/>
              </a:rPr>
              <a:t>Emergency/risk:</a:t>
            </a:r>
            <a:r>
              <a:rPr lang="en-US" sz="1600">
                <a:solidFill>
                  <a:schemeClr val="tx1"/>
                </a:solidFill>
                <a:latin typeface="+mj-lt"/>
              </a:rPr>
              <a:t> a situation that requires a person to take immediate action to avoid harm, injury or death to an individual receiving services or others, including violent and self-destructive behavior that jeopardizes the immediate physical safety of the individual to staff member or others. </a:t>
            </a:r>
          </a:p>
          <a:p>
            <a:pPr marL="0" indent="-228600" algn="l">
              <a:buFont typeface="Arial" panose="020B0604020202020204" pitchFamily="34" charset="0"/>
              <a:buChar char="•"/>
            </a:pPr>
            <a:r>
              <a:rPr lang="en-US" sz="1600" b="1">
                <a:solidFill>
                  <a:schemeClr val="tx1"/>
                </a:solidFill>
                <a:latin typeface="+mj-lt"/>
              </a:rPr>
              <a:t>Developmental disability: </a:t>
            </a:r>
            <a:r>
              <a:rPr lang="en-US" sz="1600">
                <a:solidFill>
                  <a:schemeClr val="tx1"/>
                </a:solidFill>
                <a:latin typeface="+mj-lt"/>
              </a:rPr>
              <a:t>any of various that usually become apparent during infancy or childhood and are marked by delayed development or functional limitations especially in learning, language, communication, cognition, behavior, socialization, or mobility</a:t>
            </a:r>
            <a:endParaRPr lang="en-US" sz="1600" b="1">
              <a:solidFill>
                <a:schemeClr val="tx1"/>
              </a:solidFill>
              <a:latin typeface="+mj-lt"/>
            </a:endParaRPr>
          </a:p>
          <a:p>
            <a:pPr marL="0" indent="-228600" algn="l">
              <a:buFont typeface="Arial" panose="020B0604020202020204" pitchFamily="34" charset="0"/>
              <a:buChar char="•"/>
            </a:pPr>
            <a:r>
              <a:rPr lang="en-US" sz="1600" b="1">
                <a:solidFill>
                  <a:schemeClr val="tx1"/>
                </a:solidFill>
                <a:latin typeface="+mj-lt"/>
              </a:rPr>
              <a:t>Health care agent: </a:t>
            </a:r>
            <a:r>
              <a:rPr lang="en-US" sz="1600">
                <a:solidFill>
                  <a:schemeClr val="tx1"/>
                </a:solidFill>
                <a:latin typeface="+mj-lt"/>
              </a:rPr>
              <a:t>a person appointed by a declarant to act for and on behalf of the declarant to make decisions related to consent, refusal, or withdrawal of any type of health care</a:t>
            </a:r>
            <a:endParaRPr lang="en-US" sz="1600" b="1">
              <a:solidFill>
                <a:schemeClr val="tx1"/>
              </a:solidFill>
              <a:latin typeface="+mj-lt"/>
            </a:endParaRPr>
          </a:p>
          <a:p>
            <a:endParaRPr lang="en-US"/>
          </a:p>
        </p:txBody>
      </p:sp>
      <p:sp>
        <p:nvSpPr>
          <p:cNvPr id="3" name="Footer Placeholder 2">
            <a:extLst>
              <a:ext uri="{FF2B5EF4-FFF2-40B4-BE49-F238E27FC236}">
                <a16:creationId xmlns:a16="http://schemas.microsoft.com/office/drawing/2014/main" id="{C814CA25-CB39-A406-244C-B008FBE6D247}"/>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919257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33FE9F-1E31-E6CD-43CB-86ACCA11536C}"/>
              </a:ext>
            </a:extLst>
          </p:cNvPr>
          <p:cNvSpPr>
            <a:spLocks noGrp="1"/>
          </p:cNvSpPr>
          <p:nvPr>
            <p:ph idx="1"/>
          </p:nvPr>
        </p:nvSpPr>
        <p:spPr>
          <a:xfrm>
            <a:off x="457200" y="1334732"/>
            <a:ext cx="10515600" cy="4689550"/>
          </a:xfrm>
        </p:spPr>
        <p:txBody>
          <a:bodyPr>
            <a:normAutofit fontScale="92500" lnSpcReduction="20000"/>
          </a:bodyPr>
          <a:lstStyle/>
          <a:p>
            <a:pPr marL="342900" marR="0" lvl="0" indent="-3429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tx1"/>
                </a:solidFill>
                <a:effectLst/>
                <a:uLnTx/>
                <a:uFillTx/>
                <a:latin typeface="+mj-lt"/>
                <a:ea typeface="+mn-ea"/>
                <a:cs typeface="+mn-cs"/>
              </a:rPr>
              <a:t>Intellectual disability: </a:t>
            </a:r>
            <a:r>
              <a:rPr kumimoji="0" lang="en-US" sz="2400" b="0" i="0" u="none" strike="noStrike" kern="1200" cap="none" spc="0" normalizeH="0" baseline="0" noProof="0">
                <a:ln>
                  <a:noFill/>
                </a:ln>
                <a:solidFill>
                  <a:schemeClr val="tx1"/>
                </a:solidFill>
                <a:effectLst/>
                <a:uLnTx/>
                <a:uFillTx/>
                <a:latin typeface="+mj-lt"/>
                <a:ea typeface="+mn-ea"/>
                <a:cs typeface="+mn-cs"/>
              </a:rPr>
              <a:t>mild to severe impairment in intellectual ability equivalent to an IQ of 70 to 75 or below that is accompanied by significant limitations in social, practical, and conceptual skills (as in interpersonal communication, reasoning, or self-care) necessary for independent daily functioning and that has an onset before age 18</a:t>
            </a:r>
          </a:p>
          <a:p>
            <a:pPr marL="342900" marR="0" lvl="0" indent="-3429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tx1"/>
                </a:solidFill>
                <a:effectLst/>
                <a:uLnTx/>
                <a:uFillTx/>
                <a:latin typeface="+mj-lt"/>
                <a:ea typeface="+mn-ea"/>
                <a:cs typeface="+mn-cs"/>
              </a:rPr>
              <a:t>Investigator:</a:t>
            </a:r>
            <a:r>
              <a:rPr kumimoji="0" lang="en-US" sz="2400" b="0" i="0" u="none" strike="noStrike" kern="1200" cap="none" spc="0" normalizeH="0" baseline="0" noProof="0">
                <a:ln>
                  <a:noFill/>
                </a:ln>
                <a:solidFill>
                  <a:schemeClr val="tx1"/>
                </a:solidFill>
                <a:effectLst/>
                <a:uLnTx/>
                <a:uFillTx/>
                <a:latin typeface="+mj-lt"/>
                <a:ea typeface="+mn-ea"/>
                <a:cs typeface="+mn-cs"/>
              </a:rPr>
              <a:t> a person who has successfully completed investigative training and has received a certificate of completion by DBHDS.</a:t>
            </a:r>
          </a:p>
          <a:p>
            <a:pPr marL="342900" marR="0" lvl="0" indent="-3429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tx1"/>
                </a:solidFill>
                <a:effectLst/>
                <a:uLnTx/>
                <a:uFillTx/>
                <a:latin typeface="+mj-lt"/>
                <a:ea typeface="+mn-ea"/>
                <a:cs typeface="+mn-cs"/>
              </a:rPr>
              <a:t>Investigation:</a:t>
            </a:r>
            <a:r>
              <a:rPr kumimoji="0" lang="en-US" sz="2400" b="0" i="0" u="none" strike="noStrike" kern="1200" cap="none" spc="0" normalizeH="0" baseline="0" noProof="0">
                <a:ln>
                  <a:noFill/>
                </a:ln>
                <a:solidFill>
                  <a:schemeClr val="tx1"/>
                </a:solidFill>
                <a:effectLst/>
                <a:uLnTx/>
                <a:uFillTx/>
                <a:latin typeface="+mj-lt"/>
                <a:ea typeface="+mn-ea"/>
                <a:cs typeface="+mn-cs"/>
              </a:rPr>
              <a:t> It is a systematic collection of facts, performed by a trained investigator, for the purpose of describing and explaining an allegation of abuse and/or neglect.</a:t>
            </a:r>
          </a:p>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tx1"/>
                </a:solidFill>
                <a:effectLst/>
                <a:uLnTx/>
                <a:uFillTx/>
                <a:latin typeface="+mj-lt"/>
                <a:ea typeface="+mn-ea"/>
                <a:cs typeface="+mn-cs"/>
              </a:rPr>
              <a:t>OSIG:</a:t>
            </a:r>
            <a:r>
              <a:rPr kumimoji="0" lang="en-US" sz="2400" b="0" i="0" u="none" strike="noStrike" kern="1200" cap="none" spc="0" normalizeH="0" baseline="0" noProof="0">
                <a:ln>
                  <a:noFill/>
                </a:ln>
                <a:solidFill>
                  <a:schemeClr val="tx1"/>
                </a:solidFill>
                <a:effectLst/>
                <a:uLnTx/>
                <a:uFillTx/>
                <a:latin typeface="+mj-lt"/>
                <a:ea typeface="+mn-ea"/>
                <a:cs typeface="+mn-cs"/>
              </a:rPr>
              <a:t> investigates complaints alleging fraud, waste, abuse or corruption by an executive branch state agency, non-state agency or officers, employees or contractors of those agencies</a:t>
            </a:r>
          </a:p>
          <a:p>
            <a:endParaRPr lang="en-US" sz="2000"/>
          </a:p>
        </p:txBody>
      </p:sp>
      <p:sp>
        <p:nvSpPr>
          <p:cNvPr id="10" name="Content Placeholder 6">
            <a:extLst>
              <a:ext uri="{FF2B5EF4-FFF2-40B4-BE49-F238E27FC236}">
                <a16:creationId xmlns:a16="http://schemas.microsoft.com/office/drawing/2014/main" id="{1E6629B5-5C3D-4129-AD87-4AFC763E0AB9}"/>
              </a:ext>
            </a:extLst>
          </p:cNvPr>
          <p:cNvSpPr>
            <a:spLocks noGrp="1"/>
          </p:cNvSpPr>
          <p:nvPr>
            <p:ph sz="quarter" idx="13"/>
          </p:nvPr>
        </p:nvSpPr>
        <p:spPr>
          <a:xfrm>
            <a:off x="3273218" y="493160"/>
            <a:ext cx="7246938" cy="321732"/>
          </a:xfrm>
        </p:spPr>
        <p:txBody>
          <a:bodyPr/>
          <a:lstStyle/>
          <a:p>
            <a:r>
              <a:rPr lang="en-US"/>
              <a:t>Definitions</a:t>
            </a:r>
          </a:p>
        </p:txBody>
      </p:sp>
      <p:sp>
        <p:nvSpPr>
          <p:cNvPr id="4" name="Footer Placeholder 3">
            <a:extLst>
              <a:ext uri="{FF2B5EF4-FFF2-40B4-BE49-F238E27FC236}">
                <a16:creationId xmlns:a16="http://schemas.microsoft.com/office/drawing/2014/main" id="{23C55769-88D1-2521-5526-631152178306}"/>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521670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9E4F19-56BB-2FD3-0BE9-DB84E6E143DE}"/>
              </a:ext>
            </a:extLst>
          </p:cNvPr>
          <p:cNvSpPr>
            <a:spLocks noGrp="1"/>
          </p:cNvSpPr>
          <p:nvPr>
            <p:ph idx="1"/>
          </p:nvPr>
        </p:nvSpPr>
        <p:spPr>
          <a:xfrm>
            <a:off x="457200" y="1627094"/>
            <a:ext cx="10515600" cy="4184743"/>
          </a:xfrm>
        </p:spPr>
        <p:txBody>
          <a:bodyPr>
            <a:noAutofit/>
          </a:body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tx1"/>
                </a:solidFill>
                <a:effectLst/>
                <a:uLnTx/>
                <a:uFillTx/>
                <a:latin typeface="+mj-lt"/>
                <a:ea typeface="+mn-ea"/>
                <a:cs typeface="+mn-cs"/>
              </a:rPr>
              <a:t>Restriction: </a:t>
            </a:r>
            <a:r>
              <a:rPr kumimoji="0" lang="en-US" sz="2400" b="0" i="0" u="none" strike="noStrike" kern="1200" cap="none" spc="0" normalizeH="0" baseline="0" noProof="0">
                <a:ln>
                  <a:noFill/>
                </a:ln>
                <a:solidFill>
                  <a:schemeClr val="tx1"/>
                </a:solidFill>
                <a:effectLst/>
                <a:uLnTx/>
                <a:uFillTx/>
                <a:latin typeface="+mj-lt"/>
                <a:ea typeface="+mn-ea"/>
                <a:cs typeface="+mn-cs"/>
              </a:rPr>
              <a:t>the intentional limitation of resources. </a:t>
            </a:r>
            <a:endParaRPr kumimoji="0" lang="en-US" sz="2400" b="1" i="0" u="none" strike="noStrike" kern="1200" cap="none" spc="0" normalizeH="0" baseline="0" noProof="0">
              <a:ln>
                <a:noFill/>
              </a:ln>
              <a:solidFill>
                <a:schemeClr val="tx1"/>
              </a:solidFill>
              <a:effectLst/>
              <a:uLnTx/>
              <a:uFillTx/>
              <a:latin typeface="+mj-lt"/>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tx1"/>
                </a:solidFill>
                <a:effectLst/>
                <a:uLnTx/>
                <a:uFillTx/>
                <a:latin typeface="+mj-lt"/>
                <a:ea typeface="+mn-ea"/>
                <a:cs typeface="+mn-cs"/>
              </a:rPr>
              <a:t>Restraint</a:t>
            </a:r>
            <a:r>
              <a:rPr kumimoji="0" lang="en-US" sz="2400" b="0" i="0" u="none" strike="noStrike" kern="1200" cap="none" spc="0" normalizeH="0" baseline="0" noProof="0">
                <a:ln>
                  <a:noFill/>
                </a:ln>
                <a:solidFill>
                  <a:schemeClr val="tx1"/>
                </a:solidFill>
                <a:effectLst/>
                <a:uLnTx/>
                <a:uFillTx/>
                <a:latin typeface="+mj-lt"/>
                <a:ea typeface="+mn-ea"/>
                <a:cs typeface="+mn-cs"/>
              </a:rPr>
              <a:t>: approved physical intervention to prevent an individual from moving their body to engage in behavior that places them or others at risk of harm.</a:t>
            </a:r>
            <a:endParaRPr kumimoji="0" lang="en-US" sz="2400" b="1" i="0" u="none" strike="noStrike" kern="1200" cap="none" spc="0" normalizeH="0" baseline="0" noProof="0">
              <a:ln>
                <a:noFill/>
              </a:ln>
              <a:solidFill>
                <a:schemeClr val="tx1"/>
              </a:solidFill>
              <a:effectLst/>
              <a:uLnTx/>
              <a:uFillTx/>
              <a:latin typeface="+mj-lt"/>
              <a:ea typeface="+mn-ea"/>
              <a:cs typeface="+mn-cs"/>
            </a:endParaRP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tx1"/>
                </a:solidFill>
                <a:effectLst/>
                <a:uLnTx/>
                <a:uFillTx/>
                <a:latin typeface="+mj-lt"/>
                <a:ea typeface="+mn-ea"/>
                <a:cs typeface="+mn-cs"/>
              </a:rPr>
              <a:t>Seclusion</a:t>
            </a:r>
            <a:r>
              <a:rPr kumimoji="0" lang="en-US" sz="2400" b="0" i="0" u="none" strike="noStrike" kern="1200" cap="none" spc="0" normalizeH="0" baseline="0" noProof="0">
                <a:ln>
                  <a:noFill/>
                </a:ln>
                <a:solidFill>
                  <a:schemeClr val="tx1"/>
                </a:solidFill>
                <a:effectLst/>
                <a:uLnTx/>
                <a:uFillTx/>
                <a:latin typeface="+mj-lt"/>
                <a:ea typeface="+mn-ea"/>
                <a:cs typeface="+mn-cs"/>
              </a:rPr>
              <a:t>: involuntary placement of an individual alone in an area secured by door that is held or locked shut by a staff person, by physically blocking the door, or by other physical or verbal means, so the individual cannot leave it.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schemeClr val="tx1"/>
                </a:solidFill>
                <a:effectLst/>
                <a:uLnTx/>
                <a:uFillTx/>
                <a:latin typeface="+mj-lt"/>
                <a:ea typeface="+mn-ea"/>
                <a:cs typeface="+mn-cs"/>
              </a:rPr>
              <a:t>Time out:  </a:t>
            </a:r>
            <a:r>
              <a:rPr kumimoji="0" lang="en-US" sz="2400" b="0" i="0" u="none" strike="noStrike" kern="1200" cap="none" spc="0" normalizeH="0" baseline="0" noProof="0">
                <a:ln>
                  <a:noFill/>
                </a:ln>
                <a:solidFill>
                  <a:schemeClr val="tx1"/>
                </a:solidFill>
                <a:effectLst/>
                <a:uLnTx/>
                <a:uFillTx/>
                <a:latin typeface="+mj-lt"/>
                <a:ea typeface="+mn-ea"/>
                <a:cs typeface="+mn-cs"/>
              </a:rPr>
              <a:t>temporary separation from a rewarding environment, as part of a planned and recorded therapeutic program to modify behavior.</a:t>
            </a:r>
          </a:p>
        </p:txBody>
      </p:sp>
      <p:sp>
        <p:nvSpPr>
          <p:cNvPr id="10" name="Content Placeholder 6">
            <a:extLst>
              <a:ext uri="{FF2B5EF4-FFF2-40B4-BE49-F238E27FC236}">
                <a16:creationId xmlns:a16="http://schemas.microsoft.com/office/drawing/2014/main" id="{67E92DD9-3CDE-B8C1-DDBF-CD54E483C6FE}"/>
              </a:ext>
            </a:extLst>
          </p:cNvPr>
          <p:cNvSpPr>
            <a:spLocks noGrp="1"/>
          </p:cNvSpPr>
          <p:nvPr>
            <p:ph sz="quarter" idx="13"/>
          </p:nvPr>
        </p:nvSpPr>
        <p:spPr>
          <a:xfrm>
            <a:off x="3273218" y="493160"/>
            <a:ext cx="7246938" cy="321732"/>
          </a:xfrm>
        </p:spPr>
        <p:txBody>
          <a:bodyPr/>
          <a:lstStyle/>
          <a:p>
            <a:r>
              <a:rPr lang="en-US"/>
              <a:t>Definitions</a:t>
            </a:r>
          </a:p>
        </p:txBody>
      </p:sp>
      <p:sp>
        <p:nvSpPr>
          <p:cNvPr id="4" name="Footer Placeholder 3">
            <a:extLst>
              <a:ext uri="{FF2B5EF4-FFF2-40B4-BE49-F238E27FC236}">
                <a16:creationId xmlns:a16="http://schemas.microsoft.com/office/drawing/2014/main" id="{F5D450A2-13C0-9C53-00F4-1A62CEA574ED}"/>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53381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7C461F-54E2-DB33-304F-B588FA35C384}"/>
              </a:ext>
            </a:extLst>
          </p:cNvPr>
          <p:cNvSpPr>
            <a:spLocks noGrp="1"/>
          </p:cNvSpPr>
          <p:nvPr>
            <p:ph type="title"/>
          </p:nvPr>
        </p:nvSpPr>
        <p:spPr/>
        <p:txBody>
          <a:bodyPr/>
          <a:lstStyle/>
          <a:p>
            <a:r>
              <a:rPr lang="en-US" dirty="0"/>
              <a:t>References</a:t>
            </a:r>
          </a:p>
        </p:txBody>
      </p:sp>
      <p:sp>
        <p:nvSpPr>
          <p:cNvPr id="9" name="Content Placeholder 8">
            <a:extLst>
              <a:ext uri="{FF2B5EF4-FFF2-40B4-BE49-F238E27FC236}">
                <a16:creationId xmlns:a16="http://schemas.microsoft.com/office/drawing/2014/main" id="{EF0AD966-5EB0-C1EB-2E83-48FEC6CA4B22}"/>
              </a:ext>
            </a:extLst>
          </p:cNvPr>
          <p:cNvSpPr>
            <a:spLocks noGrp="1"/>
          </p:cNvSpPr>
          <p:nvPr>
            <p:ph idx="1"/>
          </p:nvPr>
        </p:nvSpPr>
        <p:spPr/>
        <p:txBody>
          <a:bodyPr>
            <a:normAutofit fontScale="92500" lnSpcReduction="10000"/>
          </a:bodyPr>
          <a:lstStyle/>
          <a:p>
            <a:pPr marL="0" indent="0" algn="l">
              <a:buNone/>
            </a:pPr>
            <a:r>
              <a:rPr lang="en-US" sz="2400">
                <a:solidFill>
                  <a:schemeClr val="tx1"/>
                </a:solidFill>
                <a:latin typeface="+mj-lt"/>
              </a:rPr>
              <a:t>OHR web page</a:t>
            </a:r>
          </a:p>
          <a:p>
            <a:pPr marL="457200" lvl="1" indent="0">
              <a:buNone/>
            </a:pPr>
            <a:r>
              <a:rPr lang="en-US" sz="2400">
                <a:latin typeface="+mj-lt"/>
                <a:hlinkClick r:id="rId2"/>
              </a:rPr>
              <a:t>Human Rights - Virginia Department of Behavioral Health and Developmental Services</a:t>
            </a:r>
            <a:endParaRPr lang="en-US" sz="2400">
              <a:latin typeface="+mj-lt"/>
            </a:endParaRPr>
          </a:p>
          <a:p>
            <a:pPr marL="457200" lvl="1" indent="0">
              <a:buNone/>
            </a:pPr>
            <a:endParaRPr lang="en-US" sz="2400">
              <a:latin typeface="+mj-lt"/>
            </a:endParaRPr>
          </a:p>
          <a:p>
            <a:pPr marL="0" indent="0" algn="l">
              <a:buNone/>
            </a:pPr>
            <a:r>
              <a:rPr lang="en-US" sz="2400">
                <a:solidFill>
                  <a:schemeClr val="tx1"/>
                </a:solidFill>
                <a:latin typeface="+mj-lt"/>
              </a:rPr>
              <a:t>Human Rights Regulations</a:t>
            </a:r>
          </a:p>
          <a:p>
            <a:pPr marL="457200" lvl="1" indent="0">
              <a:buNone/>
            </a:pPr>
            <a:r>
              <a:rPr lang="en-US" sz="2400">
                <a:latin typeface="+mj-lt"/>
                <a:hlinkClick r:id="rId3"/>
              </a:rPr>
              <a:t>Virginia Administrative Code - Title 12. Health - Agency 35. Department of Behavioral Health And Developmental Services - Chapter 115. Regulations to Assure the Rights of Individuals Receiving Services from Providers Licensed, Funded, or Operated by the Department of Behavioral Health and Developmental Services</a:t>
            </a:r>
            <a:endParaRPr lang="en-US" sz="2400">
              <a:latin typeface="+mj-lt"/>
            </a:endParaRPr>
          </a:p>
          <a:p>
            <a:endParaRPr lang="en-US"/>
          </a:p>
        </p:txBody>
      </p:sp>
      <p:sp>
        <p:nvSpPr>
          <p:cNvPr id="3" name="Footer Placeholder 2">
            <a:extLst>
              <a:ext uri="{FF2B5EF4-FFF2-40B4-BE49-F238E27FC236}">
                <a16:creationId xmlns:a16="http://schemas.microsoft.com/office/drawing/2014/main" id="{5A0B1988-3F3F-2A8D-BCEE-9D715E070E5D}"/>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7634095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63203A0-1C3A-0432-F953-C49E57A01215}"/>
              </a:ext>
            </a:extLst>
          </p:cNvPr>
          <p:cNvSpPr>
            <a:spLocks noGrp="1"/>
          </p:cNvSpPr>
          <p:nvPr>
            <p:ph idx="1"/>
          </p:nvPr>
        </p:nvSpPr>
        <p:spPr>
          <a:xfrm>
            <a:off x="457200" y="1532966"/>
            <a:ext cx="10515600" cy="4278872"/>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rPr>
              <a:t>DI 104  Behavior Interaction Management Techniques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rPr>
              <a:t>DI 201 Reporting And Investigating Abuse And Neglect Of Individuals Receiving Services In Department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rPr>
              <a:t>DI 206 Personal Private Fund Accounts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rPr>
              <a:t>DI 208 Human Research Review And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rPr>
              <a:t>DI 209 Language Access Services For Individuals With Limited English Proficiency Or Other Communication Or Language Barriers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689A"/>
                </a:solidFill>
                <a:effectLst/>
                <a:uLnTx/>
                <a:uFillTx/>
                <a:latin typeface="+mj-lt"/>
                <a:ea typeface="+mn-ea"/>
                <a:cs typeface="Segoe UI" panose="020B0502040204020203" pitchFamily="34" charset="0"/>
              </a:rPr>
              <a:t>DI 214 Use of Seclusion And Restraint In State Facilities</a:t>
            </a:r>
          </a:p>
          <a:p>
            <a:endParaRPr lang="en-US"/>
          </a:p>
        </p:txBody>
      </p:sp>
      <p:sp>
        <p:nvSpPr>
          <p:cNvPr id="7" name="Content Placeholder 6">
            <a:extLst>
              <a:ext uri="{FF2B5EF4-FFF2-40B4-BE49-F238E27FC236}">
                <a16:creationId xmlns:a16="http://schemas.microsoft.com/office/drawing/2014/main" id="{D310F5D7-A86D-64E6-DC4F-C0D8F0687F89}"/>
              </a:ext>
            </a:extLst>
          </p:cNvPr>
          <p:cNvSpPr>
            <a:spLocks noGrp="1"/>
          </p:cNvSpPr>
          <p:nvPr>
            <p:ph sz="quarter" idx="13"/>
          </p:nvPr>
        </p:nvSpPr>
        <p:spPr/>
        <p:txBody>
          <a:bodyPr/>
          <a:lstStyle/>
          <a:p>
            <a:r>
              <a:rPr lang="en-US" dirty="0"/>
              <a:t>References Continued</a:t>
            </a:r>
          </a:p>
        </p:txBody>
      </p:sp>
      <p:sp>
        <p:nvSpPr>
          <p:cNvPr id="4" name="Footer Placeholder 3">
            <a:extLst>
              <a:ext uri="{FF2B5EF4-FFF2-40B4-BE49-F238E27FC236}">
                <a16:creationId xmlns:a16="http://schemas.microsoft.com/office/drawing/2014/main" id="{43F940DA-2FF3-4F91-8A73-04E45F173D96}"/>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718385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2306431" y="1866900"/>
            <a:ext cx="8653669" cy="3454400"/>
          </a:xfrm>
        </p:spPr>
        <p:txBody>
          <a:bodyPr>
            <a:normAutofit fontScale="92500"/>
          </a:bodyPr>
          <a:lstStyle/>
          <a:p>
            <a:pPr marL="0" indent="0">
              <a:lnSpc>
                <a:spcPct val="120000"/>
              </a:lnSpc>
              <a:spcBef>
                <a:spcPts val="0"/>
              </a:spcBef>
              <a:buNone/>
            </a:pPr>
            <a:r>
              <a:rPr lang="en-US" sz="3000">
                <a:latin typeface="+mj-lt"/>
              </a:rPr>
              <a:t>A complete copy of the Human Rights Regulations need to be provided to anyone who asks for one.</a:t>
            </a:r>
            <a:br>
              <a:rPr lang="en-US" sz="3000">
                <a:latin typeface="+mj-lt"/>
              </a:rPr>
            </a:br>
            <a:br>
              <a:rPr lang="en-US" sz="3200">
                <a:latin typeface="+mj-lt"/>
              </a:rPr>
            </a:br>
            <a:r>
              <a:rPr lang="en-US" sz="3000">
                <a:latin typeface="+mj-lt"/>
              </a:rPr>
              <a:t>Providers must also display and give information about the disAbility Law Center of Virginia (dLCV).</a:t>
            </a:r>
          </a:p>
        </p:txBody>
      </p:sp>
      <p:sp>
        <p:nvSpPr>
          <p:cNvPr id="3" name="Content Placeholder 2">
            <a:extLst>
              <a:ext uri="{FF2B5EF4-FFF2-40B4-BE49-F238E27FC236}">
                <a16:creationId xmlns:a16="http://schemas.microsoft.com/office/drawing/2014/main" id="{A2811864-F571-3010-453F-8136F97B4C5C}"/>
              </a:ext>
            </a:extLst>
          </p:cNvPr>
          <p:cNvSpPr>
            <a:spLocks noGrp="1"/>
          </p:cNvSpPr>
          <p:nvPr>
            <p:ph sz="quarter" idx="14"/>
          </p:nvPr>
        </p:nvSpPr>
        <p:spPr/>
        <p:txBody>
          <a:bodyPr/>
          <a:lstStyle/>
          <a:p>
            <a:r>
              <a:rPr lang="en-US"/>
              <a:t>Access to Regulations</a:t>
            </a:r>
          </a:p>
        </p:txBody>
      </p:sp>
      <p:sp>
        <p:nvSpPr>
          <p:cNvPr id="7" name="Footer Placeholder 6">
            <a:extLst>
              <a:ext uri="{FF2B5EF4-FFF2-40B4-BE49-F238E27FC236}">
                <a16:creationId xmlns:a16="http://schemas.microsoft.com/office/drawing/2014/main" id="{21B4D659-569D-5EC6-389A-48A055C2E10D}"/>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660747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17C0DA-A1C5-692B-422A-9C875FACC26D}"/>
              </a:ext>
            </a:extLst>
          </p:cNvPr>
          <p:cNvSpPr>
            <a:spLocks noGrp="1"/>
          </p:cNvSpPr>
          <p:nvPr>
            <p:ph idx="1"/>
          </p:nvPr>
        </p:nvSpPr>
        <p:spPr>
          <a:xfrm>
            <a:off x="457200" y="1438836"/>
            <a:ext cx="10515600" cy="4373002"/>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t>DI 215 Use of Restraint For Secure Transport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t>DI 218 Use of Personal Communication, Entertainment, and Computing Devices By Individuals Receiving Services in State Hospitals</a:t>
            </a:r>
            <a:b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br>
            <a:endPar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t>DI 604 Physical Requirements For State Hospital Seclusion Rooms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t>DI 904 Implementing Privileges For Individuals Under Forensic Status</a:t>
            </a:r>
            <a:b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br>
            <a:b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br>
            <a: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t>DI 905 Review Of Medical Records By Forensic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t>DI 906 Community Medical Appointments And Special Hospitalization For Individuals Who Are Under Forensic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689A"/>
                </a:solidFill>
                <a:effectLst/>
                <a:uLnTx/>
                <a:uFillTx/>
                <a:latin typeface="+mj-lt"/>
                <a:ea typeface="+mn-ea"/>
                <a:cs typeface="Segoe UI" panose="020B0502040204020203" pitchFamily="34" charset="0"/>
              </a:rPr>
              <a:t>DI1001 Privacy and Use And Disclosure Of PHI</a:t>
            </a:r>
          </a:p>
          <a:p>
            <a:endParaRPr lang="en-US" sz="2000" dirty="0"/>
          </a:p>
        </p:txBody>
      </p:sp>
      <p:sp>
        <p:nvSpPr>
          <p:cNvPr id="7" name="Content Placeholder 6">
            <a:extLst>
              <a:ext uri="{FF2B5EF4-FFF2-40B4-BE49-F238E27FC236}">
                <a16:creationId xmlns:a16="http://schemas.microsoft.com/office/drawing/2014/main" id="{CD46CF50-E4D8-06EB-F378-2C6F05D85C44}"/>
              </a:ext>
            </a:extLst>
          </p:cNvPr>
          <p:cNvSpPr>
            <a:spLocks noGrp="1"/>
          </p:cNvSpPr>
          <p:nvPr>
            <p:ph sz="quarter" idx="13"/>
          </p:nvPr>
        </p:nvSpPr>
        <p:spPr/>
        <p:txBody>
          <a:bodyPr/>
          <a:lstStyle/>
          <a:p>
            <a:r>
              <a:rPr lang="en-US" dirty="0"/>
              <a:t>References Continued</a:t>
            </a:r>
          </a:p>
        </p:txBody>
      </p:sp>
      <p:sp>
        <p:nvSpPr>
          <p:cNvPr id="4" name="Footer Placeholder 3">
            <a:extLst>
              <a:ext uri="{FF2B5EF4-FFF2-40B4-BE49-F238E27FC236}">
                <a16:creationId xmlns:a16="http://schemas.microsoft.com/office/drawing/2014/main" id="{662ACD11-7A5A-F63F-4A45-91ED037B960F}"/>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449168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8039D-A1A5-B6DA-D8AB-071FFF24EFD5}"/>
              </a:ext>
            </a:extLst>
          </p:cNvPr>
          <p:cNvSpPr>
            <a:spLocks noGrp="1"/>
          </p:cNvSpPr>
          <p:nvPr>
            <p:ph type="title"/>
          </p:nvPr>
        </p:nvSpPr>
        <p:spPr>
          <a:xfrm>
            <a:off x="527538" y="2092447"/>
            <a:ext cx="10515600" cy="1325563"/>
          </a:xfrm>
          <a:solidFill>
            <a:schemeClr val="tx1"/>
          </a:solidFill>
        </p:spPr>
        <p:txBody>
          <a:bodyPr/>
          <a:lstStyle/>
          <a:p>
            <a:r>
              <a:rPr lang="en-US" dirty="0">
                <a:solidFill>
                  <a:schemeClr val="bg1"/>
                </a:solidFill>
              </a:rPr>
              <a:t>Supplemental slides</a:t>
            </a:r>
          </a:p>
        </p:txBody>
      </p:sp>
      <p:sp>
        <p:nvSpPr>
          <p:cNvPr id="3" name="Footer Placeholder 2">
            <a:extLst>
              <a:ext uri="{FF2B5EF4-FFF2-40B4-BE49-F238E27FC236}">
                <a16:creationId xmlns:a16="http://schemas.microsoft.com/office/drawing/2014/main" id="{9318DF93-4B98-B7E5-A4FF-05E64A71A8A7}"/>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054766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CE9BE18-D34E-DA05-085D-979C4B75FDC6}"/>
              </a:ext>
            </a:extLst>
          </p:cNvPr>
          <p:cNvSpPr>
            <a:spLocks noGrp="1"/>
          </p:cNvSpPr>
          <p:nvPr>
            <p:ph sz="quarter" idx="13"/>
          </p:nvPr>
        </p:nvSpPr>
        <p:spPr/>
        <p:txBody>
          <a:bodyPr/>
          <a:lstStyle/>
          <a:p>
            <a:r>
              <a:rPr lang="en-US"/>
              <a:t>Office of Human Rights – Facility Team</a:t>
            </a:r>
          </a:p>
        </p:txBody>
      </p:sp>
      <p:pic>
        <p:nvPicPr>
          <p:cNvPr id="3" name="Picture 2">
            <a:extLst>
              <a:ext uri="{FF2B5EF4-FFF2-40B4-BE49-F238E27FC236}">
                <a16:creationId xmlns:a16="http://schemas.microsoft.com/office/drawing/2014/main" id="{21488D4A-4FAF-9261-D16C-3F725E4F33CC}"/>
              </a:ext>
            </a:extLst>
          </p:cNvPr>
          <p:cNvPicPr>
            <a:picLocks noChangeAspect="1"/>
          </p:cNvPicPr>
          <p:nvPr/>
        </p:nvPicPr>
        <p:blipFill>
          <a:blip r:embed="rId3"/>
          <a:stretch>
            <a:fillRect/>
          </a:stretch>
        </p:blipFill>
        <p:spPr>
          <a:xfrm>
            <a:off x="1590502" y="1189000"/>
            <a:ext cx="9010995" cy="7295820"/>
          </a:xfrm>
          <a:prstGeom prst="rect">
            <a:avLst/>
          </a:prstGeom>
        </p:spPr>
      </p:pic>
      <p:sp>
        <p:nvSpPr>
          <p:cNvPr id="9" name="Footer Placeholder 8">
            <a:extLst>
              <a:ext uri="{FF2B5EF4-FFF2-40B4-BE49-F238E27FC236}">
                <a16:creationId xmlns:a16="http://schemas.microsoft.com/office/drawing/2014/main" id="{B34EB16F-80F7-54A6-BF24-87EB53666AF7}"/>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0185285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CE9BE18-D34E-DA05-085D-979C4B75FDC6}"/>
              </a:ext>
            </a:extLst>
          </p:cNvPr>
          <p:cNvSpPr>
            <a:spLocks noGrp="1"/>
          </p:cNvSpPr>
          <p:nvPr>
            <p:ph sz="quarter" idx="13"/>
          </p:nvPr>
        </p:nvSpPr>
        <p:spPr/>
        <p:txBody>
          <a:bodyPr vert="horz" lIns="91440" tIns="45720" rIns="91440" bIns="45720" rtlCol="0" anchor="t">
            <a:noAutofit/>
          </a:bodyPr>
          <a:lstStyle/>
          <a:p>
            <a:r>
              <a:rPr lang="en-US" sz="1700">
                <a:ea typeface="+mn-lt"/>
                <a:cs typeface="+mn-lt"/>
              </a:rPr>
              <a:t>OHR is internal to DBHDS but external to state facilities</a:t>
            </a:r>
          </a:p>
          <a:p>
            <a:endParaRPr lang="en-US"/>
          </a:p>
        </p:txBody>
      </p:sp>
      <p:pic>
        <p:nvPicPr>
          <p:cNvPr id="2" name="Picture 1">
            <a:extLst>
              <a:ext uri="{FF2B5EF4-FFF2-40B4-BE49-F238E27FC236}">
                <a16:creationId xmlns:a16="http://schemas.microsoft.com/office/drawing/2014/main" id="{01E93905-3428-03B0-C6A8-E73B4F0B803A}"/>
              </a:ext>
            </a:extLst>
          </p:cNvPr>
          <p:cNvPicPr>
            <a:picLocks noChangeAspect="1"/>
          </p:cNvPicPr>
          <p:nvPr/>
        </p:nvPicPr>
        <p:blipFill>
          <a:blip r:embed="rId3"/>
          <a:stretch>
            <a:fillRect/>
          </a:stretch>
        </p:blipFill>
        <p:spPr>
          <a:xfrm>
            <a:off x="1907894" y="1005107"/>
            <a:ext cx="8327982" cy="5175734"/>
          </a:xfrm>
          <a:prstGeom prst="rect">
            <a:avLst/>
          </a:prstGeom>
        </p:spPr>
      </p:pic>
      <p:sp>
        <p:nvSpPr>
          <p:cNvPr id="9" name="Footer Placeholder 8">
            <a:extLst>
              <a:ext uri="{FF2B5EF4-FFF2-40B4-BE49-F238E27FC236}">
                <a16:creationId xmlns:a16="http://schemas.microsoft.com/office/drawing/2014/main" id="{90D903A7-9CAC-9856-065B-662634BBBE92}"/>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932149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1CD82-5B45-3AB8-3CE7-8D05DB32671D}"/>
            </a:ext>
          </a:extLst>
        </p:cNvPr>
        <p:cNvGrpSpPr/>
        <p:nvPr/>
      </p:nvGrpSpPr>
      <p:grpSpPr>
        <a:xfrm>
          <a:off x="0" y="0"/>
          <a:ext cx="0" cy="0"/>
          <a:chOff x="0" y="0"/>
          <a:chExt cx="0" cy="0"/>
        </a:xfrm>
      </p:grpSpPr>
      <p:sp>
        <p:nvSpPr>
          <p:cNvPr id="4" name="Content Placeholder 2">
            <a:extLst>
              <a:ext uri="{FF2B5EF4-FFF2-40B4-BE49-F238E27FC236}">
                <a16:creationId xmlns:a16="http://schemas.microsoft.com/office/drawing/2014/main" id="{9D02A5CD-5A08-6567-1217-355BB7336E9D}"/>
              </a:ext>
            </a:extLst>
          </p:cNvPr>
          <p:cNvSpPr>
            <a:spLocks noGrp="1"/>
          </p:cNvSpPr>
          <p:nvPr>
            <p:ph sz="quarter" idx="13"/>
          </p:nvPr>
        </p:nvSpPr>
        <p:spPr>
          <a:xfrm>
            <a:off x="1976231" y="1535546"/>
            <a:ext cx="9162824" cy="3454400"/>
          </a:xfrm>
        </p:spPr>
        <p:txBody>
          <a:bodyPr>
            <a:normAutofit fontScale="25000" lnSpcReduction="20000"/>
          </a:bodyPr>
          <a:lstStyle/>
          <a:p>
            <a:pPr marL="0" indent="0">
              <a:buNone/>
            </a:pPr>
            <a:r>
              <a:rPr lang="en-US" sz="11200" dirty="0">
                <a:latin typeface="+mj-lt"/>
              </a:rPr>
              <a:t>Training for staff who will be implementing the plan</a:t>
            </a:r>
          </a:p>
          <a:p>
            <a:pPr marL="0" indent="0">
              <a:buNone/>
            </a:pPr>
            <a:endParaRPr lang="en-US" sz="4000" dirty="0">
              <a:latin typeface="+mj-lt"/>
            </a:endParaRPr>
          </a:p>
          <a:p>
            <a:pPr marL="0" indent="0">
              <a:buNone/>
            </a:pPr>
            <a:r>
              <a:rPr lang="en-US" sz="11200" dirty="0">
                <a:latin typeface="+mj-lt"/>
              </a:rPr>
              <a:t>Address maladaptive behaviors that pose immediate danger</a:t>
            </a:r>
          </a:p>
          <a:p>
            <a:pPr marL="0" indent="0">
              <a:buNone/>
            </a:pPr>
            <a:endParaRPr lang="en-US" sz="4000" dirty="0">
              <a:latin typeface="+mj-lt"/>
            </a:endParaRPr>
          </a:p>
          <a:p>
            <a:pPr marL="0" indent="0">
              <a:buNone/>
            </a:pPr>
            <a:r>
              <a:rPr lang="en-US" sz="11200" dirty="0">
                <a:latin typeface="+mj-lt"/>
              </a:rPr>
              <a:t>Have been developed after a systematic assessment by a licensed professional or licensed behavior analyst</a:t>
            </a:r>
          </a:p>
          <a:p>
            <a:pPr marL="0" indent="0">
              <a:buNone/>
            </a:pPr>
            <a:endParaRPr lang="en-US" sz="4000" dirty="0">
              <a:latin typeface="+mj-lt"/>
            </a:endParaRPr>
          </a:p>
          <a:p>
            <a:pPr marL="0" indent="0">
              <a:buNone/>
            </a:pPr>
            <a:r>
              <a:rPr lang="en-US" sz="11200" dirty="0">
                <a:latin typeface="+mj-lt"/>
              </a:rPr>
              <a:t>Be reviewed by an independent review committee before implementing</a:t>
            </a:r>
          </a:p>
          <a:p>
            <a:pPr marL="0" indent="0">
              <a:buNone/>
            </a:pPr>
            <a:endParaRPr lang="en-US" sz="4000" dirty="0">
              <a:latin typeface="+mj-lt"/>
            </a:endParaRPr>
          </a:p>
          <a:p>
            <a:pPr marL="0" indent="0">
              <a:buNone/>
            </a:pPr>
            <a:r>
              <a:rPr lang="en-US" sz="11200" dirty="0">
                <a:latin typeface="+mj-lt"/>
              </a:rPr>
              <a:t>Be mindful to consider the behavior management program </a:t>
            </a:r>
          </a:p>
          <a:p>
            <a:endParaRPr lang="en-US" sz="7700" i="1" dirty="0"/>
          </a:p>
          <a:p>
            <a:pPr marL="0" indent="0">
              <a:buNone/>
            </a:pPr>
            <a:endParaRPr lang="en-US" sz="2400" dirty="0"/>
          </a:p>
          <a:p>
            <a:pPr marL="0" indent="0">
              <a:buNone/>
            </a:pPr>
            <a:r>
              <a:rPr lang="en-US" sz="2400" dirty="0"/>
              <a:t> </a:t>
            </a:r>
          </a:p>
          <a:p>
            <a:endParaRPr lang="en-US" sz="2400" dirty="0"/>
          </a:p>
          <a:p>
            <a:pPr marL="0" indent="0">
              <a:lnSpc>
                <a:spcPct val="120000"/>
              </a:lnSpc>
              <a:spcBef>
                <a:spcPts val="0"/>
              </a:spcBef>
              <a:buNone/>
            </a:pPr>
            <a:endParaRPr lang="en-US" dirty="0"/>
          </a:p>
        </p:txBody>
      </p:sp>
      <p:sp>
        <p:nvSpPr>
          <p:cNvPr id="2" name="Content Placeholder 1">
            <a:extLst>
              <a:ext uri="{FF2B5EF4-FFF2-40B4-BE49-F238E27FC236}">
                <a16:creationId xmlns:a16="http://schemas.microsoft.com/office/drawing/2014/main" id="{00162874-CFFE-7D81-A4A3-B82AC93709E3}"/>
              </a:ext>
            </a:extLst>
          </p:cNvPr>
          <p:cNvSpPr>
            <a:spLocks noGrp="1"/>
          </p:cNvSpPr>
          <p:nvPr>
            <p:ph sz="quarter" idx="14"/>
          </p:nvPr>
        </p:nvSpPr>
        <p:spPr>
          <a:xfrm>
            <a:off x="3162386" y="479306"/>
            <a:ext cx="7246938" cy="321732"/>
          </a:xfrm>
        </p:spPr>
        <p:txBody>
          <a:bodyPr/>
          <a:lstStyle/>
          <a:p>
            <a:r>
              <a:rPr lang="en-US"/>
              <a:t>Behavior Treatment Plan Restrictions </a:t>
            </a:r>
          </a:p>
        </p:txBody>
      </p:sp>
      <p:sp>
        <p:nvSpPr>
          <p:cNvPr id="7" name="Footer Placeholder 6">
            <a:extLst>
              <a:ext uri="{FF2B5EF4-FFF2-40B4-BE49-F238E27FC236}">
                <a16:creationId xmlns:a16="http://schemas.microsoft.com/office/drawing/2014/main" id="{37C1B235-3F02-2C97-EF2B-8D570FEEC12F}"/>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439978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0ABE54-B161-ED51-4F9F-2A3A7D2FB82A}"/>
              </a:ext>
            </a:extLst>
          </p:cNvPr>
          <p:cNvSpPr>
            <a:spLocks noGrp="1"/>
          </p:cNvSpPr>
          <p:nvPr>
            <p:ph type="title"/>
          </p:nvPr>
        </p:nvSpPr>
        <p:spPr>
          <a:xfrm>
            <a:off x="332509" y="2355903"/>
            <a:ext cx="11069782" cy="2852737"/>
          </a:xfrm>
        </p:spPr>
        <p:txBody>
          <a:bodyPr>
            <a:normAutofit fontScale="90000"/>
          </a:bodyPr>
          <a:lstStyle/>
          <a:p>
            <a:r>
              <a:rPr lang="en-US" sz="4000"/>
              <a:t>Every individual is entitled to be completely free from any unnecessary use of seclusion, restraint or time out. This right is guaranteed under state and federal law as well as the policies of DBHDS and the Human Rights Regulations.  </a:t>
            </a:r>
            <a:br>
              <a:rPr lang="en-US" sz="3600"/>
            </a:br>
            <a:br>
              <a:rPr lang="en-US" sz="3600"/>
            </a:br>
            <a:endParaRPr lang="en-US"/>
          </a:p>
        </p:txBody>
      </p:sp>
      <p:sp>
        <p:nvSpPr>
          <p:cNvPr id="5" name="Content Placeholder 11">
            <a:extLst>
              <a:ext uri="{FF2B5EF4-FFF2-40B4-BE49-F238E27FC236}">
                <a16:creationId xmlns:a16="http://schemas.microsoft.com/office/drawing/2014/main" id="{21663E56-EEB4-95A1-685D-1777278C5D79}"/>
              </a:ext>
            </a:extLst>
          </p:cNvPr>
          <p:cNvSpPr txBox="1">
            <a:spLocks/>
          </p:cNvSpPr>
          <p:nvPr/>
        </p:nvSpPr>
        <p:spPr>
          <a:xfrm>
            <a:off x="3273218" y="465451"/>
            <a:ext cx="7450200" cy="4628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solidFill>
                  <a:schemeClr val="bg1"/>
                </a:solidFill>
              </a:rPr>
              <a:t>Use of Seclusion, Restraint and Time-Out</a:t>
            </a:r>
            <a:endParaRPr lang="en-US" sz="1800">
              <a:solidFill>
                <a:schemeClr val="bg1"/>
              </a:solidFill>
            </a:endParaRPr>
          </a:p>
        </p:txBody>
      </p:sp>
      <p:sp>
        <p:nvSpPr>
          <p:cNvPr id="6" name="Footer Placeholder 5">
            <a:extLst>
              <a:ext uri="{FF2B5EF4-FFF2-40B4-BE49-F238E27FC236}">
                <a16:creationId xmlns:a16="http://schemas.microsoft.com/office/drawing/2014/main" id="{4B3CF689-0203-1D39-2395-33B7EC664C59}"/>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984158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CAF57-D74B-F019-2280-1C20FFD7D2BF}"/>
              </a:ext>
            </a:extLst>
          </p:cNvPr>
          <p:cNvSpPr>
            <a:spLocks noGrp="1"/>
          </p:cNvSpPr>
          <p:nvPr>
            <p:ph type="title"/>
          </p:nvPr>
        </p:nvSpPr>
        <p:spPr>
          <a:xfrm>
            <a:off x="659423" y="2936998"/>
            <a:ext cx="10515600" cy="977045"/>
          </a:xfrm>
          <a:solidFill>
            <a:schemeClr val="tx1"/>
          </a:solidFill>
        </p:spPr>
        <p:txBody>
          <a:bodyPr>
            <a:normAutofit/>
          </a:bodyPr>
          <a:lstStyle/>
          <a:p>
            <a:r>
              <a:rPr lang="en-US" sz="4000" dirty="0">
                <a:solidFill>
                  <a:schemeClr val="bg1"/>
                </a:solidFill>
              </a:rPr>
              <a:t>Exercises and videos</a:t>
            </a:r>
            <a:endParaRPr lang="en-US" sz="4000">
              <a:solidFill>
                <a:schemeClr val="bg1"/>
              </a:solidFill>
            </a:endParaRPr>
          </a:p>
        </p:txBody>
      </p:sp>
      <p:sp>
        <p:nvSpPr>
          <p:cNvPr id="3" name="Footer Placeholder 2">
            <a:extLst>
              <a:ext uri="{FF2B5EF4-FFF2-40B4-BE49-F238E27FC236}">
                <a16:creationId xmlns:a16="http://schemas.microsoft.com/office/drawing/2014/main" id="{B83809D5-D62F-01FD-B464-73FB85C57135}"/>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2853063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EBD7-DA3C-1629-8F09-9CDBA2967BE3}"/>
              </a:ext>
            </a:extLst>
          </p:cNvPr>
          <p:cNvSpPr>
            <a:spLocks noGrp="1"/>
          </p:cNvSpPr>
          <p:nvPr>
            <p:ph type="title"/>
          </p:nvPr>
        </p:nvSpPr>
        <p:spPr/>
        <p:txBody>
          <a:bodyPr/>
          <a:lstStyle/>
          <a:p>
            <a:r>
              <a:rPr lang="en-US"/>
              <a:t>Human Rights at the Heart of </a:t>
            </a:r>
            <a:br>
              <a:rPr lang="en-US"/>
            </a:br>
            <a:r>
              <a:rPr lang="en-US"/>
              <a:t>Mental Health Care</a:t>
            </a:r>
          </a:p>
        </p:txBody>
      </p:sp>
      <p:pic>
        <p:nvPicPr>
          <p:cNvPr id="9" name="Online Media 8" title="Human rights at the heart of mental health care">
            <a:hlinkClick r:id="" action="ppaction://media"/>
            <a:extLst>
              <a:ext uri="{FF2B5EF4-FFF2-40B4-BE49-F238E27FC236}">
                <a16:creationId xmlns:a16="http://schemas.microsoft.com/office/drawing/2014/main" id="{1C14A0D5-5460-2050-30A8-8AE670526CF7}"/>
              </a:ext>
            </a:extLst>
          </p:cNvPr>
          <p:cNvPicPr>
            <a:picLocks noGrp="1" noRot="1" noChangeAspect="1"/>
          </p:cNvPicPr>
          <p:nvPr>
            <p:ph idx="1"/>
            <a:videoFile r:link="rId1"/>
          </p:nvPr>
        </p:nvPicPr>
        <p:blipFill>
          <a:blip r:embed="rId4"/>
          <a:stretch>
            <a:fillRect/>
          </a:stretch>
        </p:blipFill>
        <p:spPr>
          <a:xfrm>
            <a:off x="2520524" y="2270125"/>
            <a:ext cx="6693751" cy="3783119"/>
          </a:xfrm>
          <a:prstGeom prst="rect">
            <a:avLst/>
          </a:prstGeom>
        </p:spPr>
      </p:pic>
      <p:sp>
        <p:nvSpPr>
          <p:cNvPr id="6" name="Footer Placeholder 5">
            <a:extLst>
              <a:ext uri="{FF2B5EF4-FFF2-40B4-BE49-F238E27FC236}">
                <a16:creationId xmlns:a16="http://schemas.microsoft.com/office/drawing/2014/main" id="{F83833B7-9C6B-7870-9FD4-074FD043D4D3}"/>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76459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4EBD7-DA3C-1629-8F09-9CDBA2967BE3}"/>
              </a:ext>
            </a:extLst>
          </p:cNvPr>
          <p:cNvSpPr>
            <a:spLocks noGrp="1"/>
          </p:cNvSpPr>
          <p:nvPr>
            <p:ph type="title"/>
          </p:nvPr>
        </p:nvSpPr>
        <p:spPr>
          <a:xfrm>
            <a:off x="698500" y="830262"/>
            <a:ext cx="10515600" cy="1325563"/>
          </a:xfrm>
        </p:spPr>
        <p:txBody>
          <a:bodyPr/>
          <a:lstStyle/>
          <a:p>
            <a:r>
              <a:rPr lang="en-US"/>
              <a:t>Human Rights and Mental Health</a:t>
            </a:r>
          </a:p>
        </p:txBody>
      </p:sp>
      <p:pic>
        <p:nvPicPr>
          <p:cNvPr id="5" name="Online Media 6" title="Mental health and human rights">
            <a:hlinkClick r:id="" action="ppaction://media"/>
            <a:extLst>
              <a:ext uri="{FF2B5EF4-FFF2-40B4-BE49-F238E27FC236}">
                <a16:creationId xmlns:a16="http://schemas.microsoft.com/office/drawing/2014/main" id="{E0D88BF9-6F09-6922-70A4-CE5C2131C10D}"/>
              </a:ext>
            </a:extLst>
          </p:cNvPr>
          <p:cNvPicPr>
            <a:picLocks noRot="1" noChangeAspect="1"/>
          </p:cNvPicPr>
          <p:nvPr>
            <a:videoFile r:link="rId1"/>
          </p:nvPr>
        </p:nvPicPr>
        <p:blipFill>
          <a:blip r:embed="rId4"/>
          <a:stretch>
            <a:fillRect/>
          </a:stretch>
        </p:blipFill>
        <p:spPr>
          <a:xfrm>
            <a:off x="2458480" y="1786264"/>
            <a:ext cx="7275040" cy="4241474"/>
          </a:xfrm>
          <a:prstGeom prst="rect">
            <a:avLst/>
          </a:prstGeom>
        </p:spPr>
      </p:pic>
      <p:sp>
        <p:nvSpPr>
          <p:cNvPr id="7" name="Footer Placeholder 6">
            <a:extLst>
              <a:ext uri="{FF2B5EF4-FFF2-40B4-BE49-F238E27FC236}">
                <a16:creationId xmlns:a16="http://schemas.microsoft.com/office/drawing/2014/main" id="{817937F5-4BDC-D618-21AC-A63E713EB5FE}"/>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503338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D6FE95C-19B6-F0A9-54CE-33C5BF9329AC}"/>
              </a:ext>
            </a:extLst>
          </p:cNvPr>
          <p:cNvSpPr>
            <a:spLocks noGrp="1"/>
          </p:cNvSpPr>
          <p:nvPr>
            <p:ph type="title"/>
          </p:nvPr>
        </p:nvSpPr>
        <p:spPr/>
        <p:txBody>
          <a:bodyPr/>
          <a:lstStyle/>
          <a:p>
            <a:r>
              <a:rPr lang="en-US" sz="3600" kern="1200">
                <a:solidFill>
                  <a:schemeClr val="tx1"/>
                </a:solidFill>
                <a:latin typeface="+mj-lt"/>
                <a:ea typeface="+mj-ea"/>
                <a:cs typeface="+mj-cs"/>
              </a:rPr>
              <a:t>Mental Health is a Human Right</a:t>
            </a:r>
            <a:endParaRPr lang="en-US"/>
          </a:p>
        </p:txBody>
      </p:sp>
      <p:pic>
        <p:nvPicPr>
          <p:cNvPr id="11" name="Picture 2" descr="Question Mark PNG Transparent Images | PNG All">
            <a:extLst>
              <a:ext uri="{FF2B5EF4-FFF2-40B4-BE49-F238E27FC236}">
                <a16:creationId xmlns:a16="http://schemas.microsoft.com/office/drawing/2014/main" id="{28A87626-7611-3223-E525-1B25CC194009}"/>
              </a:ext>
            </a:extLst>
          </p:cNvPr>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4520046" y="2053883"/>
            <a:ext cx="3397828" cy="388058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57973CBC-8408-D829-1C07-129CF213F4F1}"/>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850532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C7D74F7E-1266-DB5E-B72D-2AA9FA6E0D88}"/>
              </a:ext>
            </a:extLst>
          </p:cNvPr>
          <p:cNvSpPr>
            <a:spLocks noGrp="1"/>
          </p:cNvSpPr>
          <p:nvPr>
            <p:ph sz="quarter" idx="14"/>
          </p:nvPr>
        </p:nvSpPr>
        <p:spPr>
          <a:xfrm>
            <a:off x="5014913" y="1600200"/>
            <a:ext cx="5375275" cy="4230688"/>
          </a:xfrm>
        </p:spPr>
        <p:txBody>
          <a:bodyPr/>
          <a:lstStyle/>
          <a:p>
            <a:pPr marL="0" indent="0">
              <a:buNone/>
            </a:pPr>
            <a:r>
              <a:rPr lang="en-US" sz="3600">
                <a:solidFill>
                  <a:schemeClr val="tx1"/>
                </a:solidFill>
              </a:rPr>
              <a:t>It is the responsibility of all staff to be familiar with facility policy and state regulations related to the human rights of those we serve.</a:t>
            </a:r>
          </a:p>
          <a:p>
            <a:pPr marL="0" indent="0">
              <a:buNone/>
            </a:pPr>
            <a:endParaRPr lang="en-US"/>
          </a:p>
        </p:txBody>
      </p:sp>
      <p:pic>
        <p:nvPicPr>
          <p:cNvPr id="11" name="Picture 2" descr="Policy - Free of Charge Creative Commons Wooden Tile image">
            <a:extLst>
              <a:ext uri="{FF2B5EF4-FFF2-40B4-BE49-F238E27FC236}">
                <a16:creationId xmlns:a16="http://schemas.microsoft.com/office/drawing/2014/main" id="{B8D3ACFC-12CE-0B7E-9E07-A462DE4D886F}"/>
              </a:ext>
            </a:extLst>
          </p:cNvPr>
          <p:cNvPicPr>
            <a:picLocks noGrp="1" noChangeAspect="1" noChangeArrowheads="1"/>
          </p:cNvPicPr>
          <p:nvPr>
            <p:ph sz="quarter" idx="13"/>
          </p:nvPr>
        </p:nvPicPr>
        <p:blipFill rotWithShape="1">
          <a:blip r:embed="rId3" cstate="print">
            <a:extLst>
              <a:ext uri="{28A0092B-C50C-407E-A947-70E740481C1C}">
                <a14:useLocalDpi xmlns:a14="http://schemas.microsoft.com/office/drawing/2010/main" val="0"/>
              </a:ext>
            </a:extLst>
          </a:blip>
          <a:srcRect l="18434" r="9905"/>
          <a:stretch/>
        </p:blipFill>
        <p:spPr bwMode="auto">
          <a:xfrm>
            <a:off x="705897" y="1157790"/>
            <a:ext cx="3689457" cy="3426048"/>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a:extLst>
              <a:ext uri="{FF2B5EF4-FFF2-40B4-BE49-F238E27FC236}">
                <a16:creationId xmlns:a16="http://schemas.microsoft.com/office/drawing/2014/main" id="{EDB1FDFB-D596-52C2-2826-437572D6EB31}"/>
              </a:ext>
            </a:extLst>
          </p:cNvPr>
          <p:cNvSpPr>
            <a:spLocks noGrp="1"/>
          </p:cNvSpPr>
          <p:nvPr>
            <p:ph type="ftr" sz="quarter" idx="11"/>
          </p:nvPr>
        </p:nvSpPr>
        <p:spPr>
          <a:xfrm>
            <a:off x="3657600" y="6173786"/>
            <a:ext cx="4114800" cy="365125"/>
          </a:xfrm>
        </p:spPr>
        <p:txBody>
          <a:bodyPr/>
          <a:lstStyle/>
          <a:p>
            <a:r>
              <a:rPr lang="en-US"/>
              <a:t>February 2024                                                                                           DBHDS Facility NEO - OHR</a:t>
            </a:r>
          </a:p>
        </p:txBody>
      </p:sp>
    </p:spTree>
    <p:extLst>
      <p:ext uri="{BB962C8B-B14F-4D97-AF65-F5344CB8AC3E}">
        <p14:creationId xmlns:p14="http://schemas.microsoft.com/office/powerpoint/2010/main" val="2672526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E6326BD8-BA79-3C1A-7F78-5300DC30DEB6}"/>
              </a:ext>
            </a:extLst>
          </p:cNvPr>
          <p:cNvSpPr>
            <a:spLocks noGrp="1"/>
          </p:cNvSpPr>
          <p:nvPr>
            <p:ph sz="quarter" idx="13"/>
          </p:nvPr>
        </p:nvSpPr>
        <p:spPr>
          <a:xfrm>
            <a:off x="2269498" y="1701800"/>
            <a:ext cx="3237201" cy="3454400"/>
          </a:xfrm>
        </p:spPr>
        <p:txBody>
          <a:bodyPr>
            <a:normAutofit/>
          </a:bodyPr>
          <a:lstStyle/>
          <a:p>
            <a:pPr marL="0" indent="0">
              <a:buNone/>
            </a:pPr>
            <a:r>
              <a:rPr lang="en-US" sz="3200" kern="1200">
                <a:solidFill>
                  <a:schemeClr val="tx1"/>
                </a:solidFill>
                <a:latin typeface="+mj-lt"/>
                <a:ea typeface="+mj-ea"/>
                <a:cs typeface="+mj-cs"/>
              </a:rPr>
              <a:t>What types of complaints </a:t>
            </a:r>
            <a:br>
              <a:rPr lang="en-US" sz="3200" kern="1200">
                <a:solidFill>
                  <a:schemeClr val="tx1"/>
                </a:solidFill>
                <a:latin typeface="+mj-lt"/>
                <a:ea typeface="+mj-ea"/>
                <a:cs typeface="+mj-cs"/>
              </a:rPr>
            </a:br>
            <a:r>
              <a:rPr lang="en-US" sz="3200" kern="1200">
                <a:solidFill>
                  <a:schemeClr val="tx1"/>
                </a:solidFill>
                <a:latin typeface="+mj-lt"/>
                <a:ea typeface="+mj-ea"/>
                <a:cs typeface="+mj-cs"/>
              </a:rPr>
              <a:t>do you think </a:t>
            </a:r>
            <a:br>
              <a:rPr lang="en-US" sz="3200" kern="1200">
                <a:solidFill>
                  <a:schemeClr val="tx1"/>
                </a:solidFill>
                <a:latin typeface="+mj-lt"/>
                <a:ea typeface="+mj-ea"/>
                <a:cs typeface="+mj-cs"/>
              </a:rPr>
            </a:br>
            <a:r>
              <a:rPr lang="en-US" sz="3200" kern="1200">
                <a:solidFill>
                  <a:schemeClr val="tx1"/>
                </a:solidFill>
                <a:latin typeface="+mj-lt"/>
                <a:ea typeface="+mj-ea"/>
                <a:cs typeface="+mj-cs"/>
              </a:rPr>
              <a:t>are more commonly seen?</a:t>
            </a:r>
            <a:endParaRPr lang="en-US" sz="3200"/>
          </a:p>
        </p:txBody>
      </p:sp>
      <p:sp>
        <p:nvSpPr>
          <p:cNvPr id="12" name="TextBox 11">
            <a:extLst>
              <a:ext uri="{FF2B5EF4-FFF2-40B4-BE49-F238E27FC236}">
                <a16:creationId xmlns:a16="http://schemas.microsoft.com/office/drawing/2014/main" id="{52EC7E4F-2162-6181-4DC0-427309A2B7E0}"/>
              </a:ext>
            </a:extLst>
          </p:cNvPr>
          <p:cNvSpPr txBox="1"/>
          <p:nvPr/>
        </p:nvSpPr>
        <p:spPr>
          <a:xfrm>
            <a:off x="4621489" y="4555214"/>
            <a:ext cx="6094268" cy="1477328"/>
          </a:xfrm>
          <a:prstGeom prst="rect">
            <a:avLst/>
          </a:prstGeom>
          <a:noFill/>
        </p:spPr>
        <p:txBody>
          <a:bodyPr wrap="square" lIns="91440" tIns="45720" rIns="91440" bIns="45720" anchor="t">
            <a:spAutoFit/>
          </a:bodyPr>
          <a:lstStyle/>
          <a:p>
            <a:pPr algn="r"/>
            <a:r>
              <a:rPr lang="en-US" sz="1800">
                <a:solidFill>
                  <a:schemeClr val="tx1">
                    <a:lumMod val="60000"/>
                    <a:lumOff val="40000"/>
                  </a:schemeClr>
                </a:solidFill>
              </a:rPr>
              <a:t>“A complaint is a unique opportunity to strengthen </a:t>
            </a:r>
            <a:r>
              <a:rPr lang="en-US">
                <a:solidFill>
                  <a:schemeClr val="tx1">
                    <a:lumMod val="60000"/>
                    <a:lumOff val="40000"/>
                  </a:schemeClr>
                </a:solidFill>
              </a:rPr>
              <a:t>the   relationship </a:t>
            </a:r>
            <a:r>
              <a:rPr lang="en-US" sz="1800">
                <a:solidFill>
                  <a:schemeClr val="tx1">
                    <a:lumMod val="60000"/>
                    <a:lumOff val="40000"/>
                  </a:schemeClr>
                </a:solidFill>
              </a:rPr>
              <a:t>with the client</a:t>
            </a:r>
            <a:r>
              <a:rPr lang="en-US">
                <a:solidFill>
                  <a:schemeClr val="tx1">
                    <a:lumMod val="60000"/>
                    <a:lumOff val="40000"/>
                  </a:schemeClr>
                </a:solidFill>
              </a:rPr>
              <a:t>.”                                                                                                                                                                                             </a:t>
            </a:r>
            <a:r>
              <a:rPr lang="en-US" sz="1800">
                <a:solidFill>
                  <a:schemeClr val="tx1">
                    <a:lumMod val="60000"/>
                    <a:lumOff val="40000"/>
                  </a:schemeClr>
                </a:solidFill>
              </a:rPr>
              <a:t> </a:t>
            </a:r>
            <a:r>
              <a:rPr lang="en-US" sz="1800" i="1">
                <a:solidFill>
                  <a:schemeClr val="tx1">
                    <a:lumMod val="60000"/>
                    <a:lumOff val="40000"/>
                  </a:schemeClr>
                </a:solidFill>
              </a:rPr>
              <a:t>-- Kevin Kelly</a:t>
            </a:r>
          </a:p>
        </p:txBody>
      </p:sp>
      <p:pic>
        <p:nvPicPr>
          <p:cNvPr id="13" name="Picture 2" descr="Question Mark PNG Transparent Images | PNG All">
            <a:extLst>
              <a:ext uri="{FF2B5EF4-FFF2-40B4-BE49-F238E27FC236}">
                <a16:creationId xmlns:a16="http://schemas.microsoft.com/office/drawing/2014/main" id="{13AF5743-8748-BFEE-A980-4229C965B9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43194" y="1636832"/>
            <a:ext cx="2204224" cy="2517394"/>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C5B0C697-D1C7-D50D-9756-7FFABA909584}"/>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16371947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40AFCA-CC76-2612-9516-63C060EC4A25}"/>
              </a:ext>
            </a:extLst>
          </p:cNvPr>
          <p:cNvSpPr>
            <a:spLocks noGrp="1"/>
          </p:cNvSpPr>
          <p:nvPr>
            <p:ph type="title"/>
          </p:nvPr>
        </p:nvSpPr>
        <p:spPr/>
        <p:txBody>
          <a:bodyPr/>
          <a:lstStyle/>
          <a:p>
            <a:r>
              <a:rPr lang="en-US" sz="3600" kern="1200">
                <a:solidFill>
                  <a:schemeClr val="tx1"/>
                </a:solidFill>
                <a:latin typeface="+mj-lt"/>
                <a:ea typeface="+mj-ea"/>
                <a:cs typeface="+mj-cs"/>
              </a:rPr>
              <a:t>Abuse or Neglect</a:t>
            </a:r>
            <a:endParaRPr lang="en-US"/>
          </a:p>
        </p:txBody>
      </p:sp>
      <p:pic>
        <p:nvPicPr>
          <p:cNvPr id="9" name="Picture 2" descr="Question Mark PNG Transparent Images | PNG All">
            <a:extLst>
              <a:ext uri="{FF2B5EF4-FFF2-40B4-BE49-F238E27FC236}">
                <a16:creationId xmlns:a16="http://schemas.microsoft.com/office/drawing/2014/main" id="{31D73073-20BE-F935-0D5E-DD2DD18FD9EF}"/>
              </a:ext>
            </a:extLst>
          </p:cNvPr>
          <p:cNvPicPr>
            <a:picLocks noGrp="1" noChangeAspect="1" noChangeArrowheads="1"/>
          </p:cNvPicPr>
          <p:nvPr>
            <p:ph sz="quarter" idx="13"/>
          </p:nvPr>
        </p:nvPicPr>
        <p:blipFill>
          <a:blip r:embed="rId3" cstate="print">
            <a:extLst>
              <a:ext uri="{28A0092B-C50C-407E-A947-70E740481C1C}">
                <a14:useLocalDpi xmlns:a14="http://schemas.microsoft.com/office/drawing/2010/main" val="0"/>
              </a:ext>
            </a:extLst>
          </a:blip>
          <a:stretch>
            <a:fillRect/>
          </a:stretch>
        </p:blipFill>
        <p:spPr bwMode="auto">
          <a:xfrm>
            <a:off x="4801284" y="2409825"/>
            <a:ext cx="2803912" cy="3202283"/>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3E57F6F5-F0AA-7010-D4E6-0022FD5E55BF}"/>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820470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FC702FE-6694-B8F5-69C4-F4B39C075E9F}"/>
              </a:ext>
            </a:extLst>
          </p:cNvPr>
          <p:cNvSpPr>
            <a:spLocks noGrp="1"/>
          </p:cNvSpPr>
          <p:nvPr>
            <p:ph type="title"/>
          </p:nvPr>
        </p:nvSpPr>
        <p:spPr/>
        <p:txBody>
          <a:bodyPr>
            <a:normAutofit/>
          </a:bodyPr>
          <a:lstStyle/>
          <a:p>
            <a:r>
              <a:rPr lang="en-US" sz="3600" kern="1200">
                <a:solidFill>
                  <a:schemeClr val="tx1"/>
                </a:solidFill>
                <a:latin typeface="+mj-lt"/>
                <a:ea typeface="+mj-ea"/>
                <a:cs typeface="+mj-cs"/>
              </a:rPr>
              <a:t>What do we mean by the term human rights?</a:t>
            </a:r>
            <a:endParaRPr lang="en-US"/>
          </a:p>
        </p:txBody>
      </p:sp>
      <p:pic>
        <p:nvPicPr>
          <p:cNvPr id="11" name="Content Placeholder 10" descr="Human Rights Images - Free Download on Freepik">
            <a:extLst>
              <a:ext uri="{FF2B5EF4-FFF2-40B4-BE49-F238E27FC236}">
                <a16:creationId xmlns:a16="http://schemas.microsoft.com/office/drawing/2014/main" id="{06305EB2-0DA5-8DF8-9662-8DA9A4057CDB}"/>
              </a:ext>
            </a:extLst>
          </p:cNvPr>
          <p:cNvPicPr>
            <a:picLocks noGrp="1" noChangeAspect="1" noChangeArrowheads="1"/>
          </p:cNvPicPr>
          <p:nvPr>
            <p:ph sz="quarter" idx="13"/>
          </p:nvPr>
        </p:nvPicPr>
        <p:blipFill rotWithShape="1">
          <a:blip r:embed="rId3">
            <a:extLst>
              <a:ext uri="{28A0092B-C50C-407E-A947-70E740481C1C}">
                <a14:useLocalDpi xmlns:a14="http://schemas.microsoft.com/office/drawing/2010/main" val="0"/>
              </a:ext>
            </a:extLst>
          </a:blip>
          <a:srcRect l="6236"/>
          <a:stretch/>
        </p:blipFill>
        <p:spPr bwMode="auto">
          <a:xfrm>
            <a:off x="3978857" y="2409825"/>
            <a:ext cx="4862358" cy="3454400"/>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4">
            <a:extLst>
              <a:ext uri="{FF2B5EF4-FFF2-40B4-BE49-F238E27FC236}">
                <a16:creationId xmlns:a16="http://schemas.microsoft.com/office/drawing/2014/main" id="{8F777C25-FBA2-9135-233B-D0981DC28F1D}"/>
              </a:ext>
            </a:extLst>
          </p:cNvPr>
          <p:cNvSpPr>
            <a:spLocks noGrp="1"/>
          </p:cNvSpPr>
          <p:nvPr>
            <p:ph type="ftr" sz="quarter" idx="11"/>
          </p:nvPr>
        </p:nvSpPr>
        <p:spPr>
          <a:xfrm>
            <a:off x="3657600" y="6173786"/>
            <a:ext cx="4114800" cy="365125"/>
          </a:xfrm>
        </p:spPr>
        <p:txBody>
          <a:bodyPr/>
          <a:lstStyle/>
          <a:p>
            <a:r>
              <a:rPr lang="en-US"/>
              <a:t>February 2024                                                                                           DBHDS Facility NEO - OHR</a:t>
            </a:r>
          </a:p>
        </p:txBody>
      </p:sp>
    </p:spTree>
    <p:extLst>
      <p:ext uri="{BB962C8B-B14F-4D97-AF65-F5344CB8AC3E}">
        <p14:creationId xmlns:p14="http://schemas.microsoft.com/office/powerpoint/2010/main" val="2024093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CA147E-797A-027D-C2C9-F287BE3F43CA}"/>
              </a:ext>
            </a:extLst>
          </p:cNvPr>
          <p:cNvSpPr>
            <a:spLocks noGrp="1"/>
          </p:cNvSpPr>
          <p:nvPr>
            <p:ph type="title"/>
          </p:nvPr>
        </p:nvSpPr>
        <p:spPr/>
        <p:txBody>
          <a:bodyPr/>
          <a:lstStyle/>
          <a:p>
            <a:r>
              <a:rPr lang="en-US" sz="3600"/>
              <a:t>How we Protect </a:t>
            </a:r>
            <a:r>
              <a:rPr lang="en-US"/>
              <a:t>R</a:t>
            </a:r>
            <a:r>
              <a:rPr lang="en-US" sz="3600"/>
              <a:t>ights</a:t>
            </a:r>
            <a:endParaRPr lang="en-US"/>
          </a:p>
        </p:txBody>
      </p:sp>
      <p:sp>
        <p:nvSpPr>
          <p:cNvPr id="9" name="Content Placeholder 8">
            <a:extLst>
              <a:ext uri="{FF2B5EF4-FFF2-40B4-BE49-F238E27FC236}">
                <a16:creationId xmlns:a16="http://schemas.microsoft.com/office/drawing/2014/main" id="{36CEC7C1-FF86-3E89-841D-769DFD2E7BB1}"/>
              </a:ext>
            </a:extLst>
          </p:cNvPr>
          <p:cNvSpPr>
            <a:spLocks noGrp="1"/>
          </p:cNvSpPr>
          <p:nvPr>
            <p:ph sz="quarter" idx="13"/>
          </p:nvPr>
        </p:nvSpPr>
        <p:spPr>
          <a:xfrm>
            <a:off x="2571318" y="2484438"/>
            <a:ext cx="3393064" cy="3454400"/>
          </a:xfrm>
        </p:spPr>
        <p:txBody>
          <a:bodyPr/>
          <a:lstStyle/>
          <a:p>
            <a:pPr marL="0" indent="0">
              <a:buNone/>
            </a:pPr>
            <a:r>
              <a:rPr lang="en-US" sz="2800">
                <a:solidFill>
                  <a:schemeClr val="tx1"/>
                </a:solidFill>
                <a:latin typeface="+mj-lt"/>
              </a:rPr>
              <a:t>One way we protect rights is through written regulations. Individuals are entitled to know what their rights are under these. </a:t>
            </a:r>
          </a:p>
          <a:p>
            <a:endParaRPr lang="en-US"/>
          </a:p>
        </p:txBody>
      </p:sp>
      <p:pic>
        <p:nvPicPr>
          <p:cNvPr id="11" name="Picture 2" descr="Human Rights Day 2014: Better protection of human rights ...">
            <a:extLst>
              <a:ext uri="{FF2B5EF4-FFF2-40B4-BE49-F238E27FC236}">
                <a16:creationId xmlns:a16="http://schemas.microsoft.com/office/drawing/2014/main" id="{CAB7DA19-AA2D-1C86-AA94-BAB0E74A8C7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088" r="23749"/>
          <a:stretch/>
        </p:blipFill>
        <p:spPr bwMode="auto">
          <a:xfrm>
            <a:off x="6508174" y="2294231"/>
            <a:ext cx="3655653" cy="3644607"/>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14" name="Footer Placeholder 4">
            <a:extLst>
              <a:ext uri="{FF2B5EF4-FFF2-40B4-BE49-F238E27FC236}">
                <a16:creationId xmlns:a16="http://schemas.microsoft.com/office/drawing/2014/main" id="{038E99AB-E9BA-2385-7A48-346E81B8CA63}"/>
              </a:ext>
            </a:extLst>
          </p:cNvPr>
          <p:cNvSpPr>
            <a:spLocks noGrp="1"/>
          </p:cNvSpPr>
          <p:nvPr>
            <p:ph type="ftr" sz="quarter" idx="11"/>
          </p:nvPr>
        </p:nvSpPr>
        <p:spPr>
          <a:xfrm>
            <a:off x="3657600" y="6173786"/>
            <a:ext cx="4114800" cy="365125"/>
          </a:xfrm>
        </p:spPr>
        <p:txBody>
          <a:bodyPr/>
          <a:lstStyle/>
          <a:p>
            <a:r>
              <a:rPr lang="en-US"/>
              <a:t>February 2024                                                                                           DBHDS Facility NEO - OHR</a:t>
            </a:r>
          </a:p>
        </p:txBody>
      </p:sp>
    </p:spTree>
    <p:extLst>
      <p:ext uri="{BB962C8B-B14F-4D97-AF65-F5344CB8AC3E}">
        <p14:creationId xmlns:p14="http://schemas.microsoft.com/office/powerpoint/2010/main" val="2530583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a:br>
            <a:r>
              <a:rPr lang="en-US"/>
              <a:t>When an individual lacks capacity</a:t>
            </a:r>
          </a:p>
        </p:txBody>
      </p:sp>
      <p:sp>
        <p:nvSpPr>
          <p:cNvPr id="4" name="Content Placeholder 2"/>
          <p:cNvSpPr>
            <a:spLocks noGrp="1"/>
          </p:cNvSpPr>
          <p:nvPr>
            <p:ph sz="quarter" idx="13"/>
          </p:nvPr>
        </p:nvSpPr>
        <p:spPr>
          <a:xfrm>
            <a:off x="789732" y="3417888"/>
            <a:ext cx="2664668" cy="2060575"/>
          </a:xfrm>
        </p:spPr>
        <p:txBody>
          <a:bodyPr>
            <a:normAutofit fontScale="92500" lnSpcReduction="10000"/>
          </a:bodyPr>
          <a:lstStyle/>
          <a:p>
            <a:pPr marL="342900" indent="-342900">
              <a:lnSpc>
                <a:spcPct val="120000"/>
              </a:lnSpc>
              <a:spcBef>
                <a:spcPts val="0"/>
              </a:spcBef>
              <a:buFont typeface="Arial" panose="020B0604020202020204" pitchFamily="34" charset="0"/>
              <a:buChar char="•"/>
            </a:pPr>
            <a:r>
              <a:rPr lang="en-US" sz="2400"/>
              <a:t>Attorney-in-Fact</a:t>
            </a:r>
          </a:p>
          <a:p>
            <a:pPr marL="342900" indent="-342900">
              <a:lnSpc>
                <a:spcPct val="120000"/>
              </a:lnSpc>
              <a:spcBef>
                <a:spcPts val="0"/>
              </a:spcBef>
              <a:buFont typeface="Arial" panose="020B0604020202020204" pitchFamily="34" charset="0"/>
              <a:buChar char="•"/>
            </a:pPr>
            <a:r>
              <a:rPr lang="en-US" sz="2400"/>
              <a:t>Health Care Agent</a:t>
            </a:r>
          </a:p>
          <a:p>
            <a:pPr marL="0" indent="0">
              <a:lnSpc>
                <a:spcPct val="120000"/>
              </a:lnSpc>
              <a:spcBef>
                <a:spcPts val="0"/>
              </a:spcBef>
              <a:buNone/>
            </a:pPr>
            <a:r>
              <a:rPr lang="en-US" sz="2400"/>
              <a:t>	</a:t>
            </a:r>
            <a:endParaRPr lang="en-US"/>
          </a:p>
        </p:txBody>
      </p:sp>
      <p:sp>
        <p:nvSpPr>
          <p:cNvPr id="3" name="Content Placeholder 2">
            <a:extLst>
              <a:ext uri="{FF2B5EF4-FFF2-40B4-BE49-F238E27FC236}">
                <a16:creationId xmlns:a16="http://schemas.microsoft.com/office/drawing/2014/main" id="{B6B9B161-1491-8058-2FE0-C052EAB9A7AE}"/>
              </a:ext>
            </a:extLst>
          </p:cNvPr>
          <p:cNvSpPr>
            <a:spLocks noGrp="1"/>
          </p:cNvSpPr>
          <p:nvPr>
            <p:ph sz="quarter" idx="14"/>
          </p:nvPr>
        </p:nvSpPr>
        <p:spPr>
          <a:xfrm>
            <a:off x="4232020" y="3417887"/>
            <a:ext cx="2664667" cy="2060575"/>
          </a:xfrm>
        </p:spPr>
        <p:txBody>
          <a:bodyPr/>
          <a:lstStyle/>
          <a:p>
            <a:pPr marL="342900" indent="-342900">
              <a:lnSpc>
                <a:spcPct val="120000"/>
              </a:lnSpc>
              <a:spcBef>
                <a:spcPts val="0"/>
              </a:spcBef>
              <a:buFont typeface="Arial" panose="020B0604020202020204" pitchFamily="34" charset="0"/>
              <a:buChar char="•"/>
            </a:pPr>
            <a:r>
              <a:rPr lang="en-US" sz="2200"/>
              <a:t>Legal Guardian</a:t>
            </a:r>
          </a:p>
          <a:p>
            <a:pPr marL="342900" indent="-342900">
              <a:lnSpc>
                <a:spcPct val="120000"/>
              </a:lnSpc>
              <a:spcBef>
                <a:spcPts val="0"/>
              </a:spcBef>
              <a:buFont typeface="Arial" panose="020B0604020202020204" pitchFamily="34" charset="0"/>
              <a:buChar char="•"/>
            </a:pPr>
            <a:r>
              <a:rPr lang="en-US" sz="2200"/>
              <a:t>Individual’s Family Member</a:t>
            </a:r>
          </a:p>
          <a:p>
            <a:pPr marL="0" indent="0">
              <a:lnSpc>
                <a:spcPct val="120000"/>
              </a:lnSpc>
              <a:spcBef>
                <a:spcPts val="0"/>
              </a:spcBef>
              <a:buNone/>
            </a:pPr>
            <a:r>
              <a:rPr lang="en-US" sz="1600"/>
              <a:t>	</a:t>
            </a:r>
          </a:p>
          <a:p>
            <a:endParaRPr lang="en-US"/>
          </a:p>
        </p:txBody>
      </p:sp>
      <p:sp>
        <p:nvSpPr>
          <p:cNvPr id="5" name="Content Placeholder 4">
            <a:extLst>
              <a:ext uri="{FF2B5EF4-FFF2-40B4-BE49-F238E27FC236}">
                <a16:creationId xmlns:a16="http://schemas.microsoft.com/office/drawing/2014/main" id="{C2F92835-024C-F509-BE0F-A405774EE3BA}"/>
              </a:ext>
            </a:extLst>
          </p:cNvPr>
          <p:cNvSpPr>
            <a:spLocks noGrp="1"/>
          </p:cNvSpPr>
          <p:nvPr>
            <p:ph sz="quarter" idx="15"/>
          </p:nvPr>
        </p:nvSpPr>
        <p:spPr>
          <a:xfrm>
            <a:off x="7995080" y="3287459"/>
            <a:ext cx="2888820" cy="2060575"/>
          </a:xfrm>
        </p:spPr>
        <p:txBody>
          <a:bodyPr/>
          <a:lstStyle/>
          <a:p>
            <a:pPr marL="342900" indent="-342900">
              <a:buFont typeface="Arial" panose="020B0604020202020204" pitchFamily="34" charset="0"/>
              <a:buChar char="•"/>
            </a:pPr>
            <a:r>
              <a:rPr lang="en-US" sz="2200"/>
              <a:t>Next-Friend</a:t>
            </a:r>
          </a:p>
          <a:p>
            <a:pPr marL="342900" indent="-342900">
              <a:buFont typeface="Arial" panose="020B0604020202020204" pitchFamily="34" charset="0"/>
              <a:buChar char="•"/>
            </a:pPr>
            <a:r>
              <a:rPr lang="en-US" sz="2200"/>
              <a:t>Supported Decision-Making Agreement</a:t>
            </a:r>
          </a:p>
          <a:p>
            <a:endParaRPr lang="en-US"/>
          </a:p>
        </p:txBody>
      </p:sp>
      <p:sp>
        <p:nvSpPr>
          <p:cNvPr id="7" name="Content Placeholder 6">
            <a:extLst>
              <a:ext uri="{FF2B5EF4-FFF2-40B4-BE49-F238E27FC236}">
                <a16:creationId xmlns:a16="http://schemas.microsoft.com/office/drawing/2014/main" id="{6FD5175C-B8ED-B04E-767A-2C09AFB207CA}"/>
              </a:ext>
            </a:extLst>
          </p:cNvPr>
          <p:cNvSpPr>
            <a:spLocks noGrp="1"/>
          </p:cNvSpPr>
          <p:nvPr>
            <p:ph sz="quarter" idx="16"/>
          </p:nvPr>
        </p:nvSpPr>
        <p:spPr/>
        <p:txBody>
          <a:bodyPr/>
          <a:lstStyle/>
          <a:p>
            <a:r>
              <a:rPr lang="en-US"/>
              <a:t>Authorized Representative</a:t>
            </a:r>
          </a:p>
        </p:txBody>
      </p:sp>
      <p:sp>
        <p:nvSpPr>
          <p:cNvPr id="11" name="Footer Placeholder 10">
            <a:extLst>
              <a:ext uri="{FF2B5EF4-FFF2-40B4-BE49-F238E27FC236}">
                <a16:creationId xmlns:a16="http://schemas.microsoft.com/office/drawing/2014/main" id="{B47E73C4-31E1-3343-75F5-3F64DAF44A37}"/>
              </a:ext>
            </a:extLst>
          </p:cNvPr>
          <p:cNvSpPr>
            <a:spLocks noGrp="1"/>
          </p:cNvSpPr>
          <p:nvPr>
            <p:ph type="ftr" sz="quarter" idx="11"/>
          </p:nvPr>
        </p:nvSpPr>
        <p:spPr/>
        <p:txBody>
          <a:bodyPr/>
          <a:lstStyle/>
          <a:p>
            <a:r>
              <a:rPr lang="en-US"/>
              <a:t>February 2024                                                                                           DBHDS Facility NEO - OHR</a:t>
            </a:r>
          </a:p>
        </p:txBody>
      </p:sp>
    </p:spTree>
    <p:extLst>
      <p:ext uri="{BB962C8B-B14F-4D97-AF65-F5344CB8AC3E}">
        <p14:creationId xmlns:p14="http://schemas.microsoft.com/office/powerpoint/2010/main" val="3569244189"/>
      </p:ext>
    </p:extLst>
  </p:cSld>
  <p:clrMapOvr>
    <a:masterClrMapping/>
  </p:clrMapOvr>
</p:sld>
</file>

<file path=ppt/theme/theme1.xml><?xml version="1.0" encoding="utf-8"?>
<a:theme xmlns:a="http://schemas.openxmlformats.org/drawingml/2006/main" name="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emplate.potx  -  Read-Only" id="{3C2997BE-B5C9-409E-9F64-136635563E1A}" vid="{F8A0F54F-0C28-4BF0-A2EA-22AE9C894BFC}"/>
    </a:ext>
  </a:extLst>
</a:theme>
</file>

<file path=ppt/theme/theme2.xml><?xml version="1.0" encoding="utf-8"?>
<a:theme xmlns:a="http://schemas.openxmlformats.org/drawingml/2006/main" name="1_Office Theme">
  <a:themeElements>
    <a:clrScheme name="DBHDS Brand">
      <a:dk1>
        <a:srgbClr val="00689A"/>
      </a:dk1>
      <a:lt1>
        <a:srgbClr val="FFFFFF"/>
      </a:lt1>
      <a:dk2>
        <a:srgbClr val="53575A"/>
      </a:dk2>
      <a:lt2>
        <a:srgbClr val="E7E6E6"/>
      </a:lt2>
      <a:accent1>
        <a:srgbClr val="6C9742"/>
      </a:accent1>
      <a:accent2>
        <a:srgbClr val="E3B938"/>
      </a:accent2>
      <a:accent3>
        <a:srgbClr val="A5A5A5"/>
      </a:accent3>
      <a:accent4>
        <a:srgbClr val="48AEE1"/>
      </a:accent4>
      <a:accent5>
        <a:srgbClr val="5B9BD5"/>
      </a:accent5>
      <a:accent6>
        <a:srgbClr val="97D147"/>
      </a:accent6>
      <a:hlink>
        <a:srgbClr val="517431"/>
      </a:hlink>
      <a:folHlink>
        <a:srgbClr val="074369"/>
      </a:folHlink>
    </a:clrScheme>
    <a:fontScheme name="Raleway">
      <a:majorFont>
        <a:latin typeface="Raleway Light"/>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IH Community Nurses Meeting_September 2023 revised.potx" id="{00247DB7-7EDA-4862-887F-1E793E593930}" vid="{C1AE6EDF-A91B-4419-AD11-134A37D079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98C7050D2376479D4B02261971B1AE" ma:contentTypeVersion="3" ma:contentTypeDescription="Create a new document." ma:contentTypeScope="" ma:versionID="23d93487c52f19c5cbf6f3e58cb1c369">
  <xsd:schema xmlns:xsd="http://www.w3.org/2001/XMLSchema" xmlns:xs="http://www.w3.org/2001/XMLSchema" xmlns:p="http://schemas.microsoft.com/office/2006/metadata/properties" xmlns:ns2="9bd7b6a3-de9c-4cd3-99f5-82d632ea8f97" targetNamespace="http://schemas.microsoft.com/office/2006/metadata/properties" ma:root="true" ma:fieldsID="7e94de9a30f8635a100cc68ced4bd0d7" ns2:_="">
    <xsd:import namespace="9bd7b6a3-de9c-4cd3-99f5-82d632ea8f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d7b6a3-de9c-4cd3-99f5-82d632ea8f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12F932-78EA-4F8F-8C36-D3358C0D4DF5}">
  <ds:schemaRefs>
    <ds:schemaRef ds:uri="9bd7b6a3-de9c-4cd3-99f5-82d632ea8f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450769C-ED17-4D5B-B562-3379CE6DCBD6}">
  <ds:schemaRefs>
    <ds:schemaRef ds:uri="http://schemas.microsoft.com/sharepoint/v3/contenttype/forms"/>
  </ds:schemaRefs>
</ds:datastoreItem>
</file>

<file path=customXml/itemProps3.xml><?xml version="1.0" encoding="utf-8"?>
<ds:datastoreItem xmlns:ds="http://schemas.openxmlformats.org/officeDocument/2006/customXml" ds:itemID="{F0384161-7EDC-49BC-9913-4A8797950EA2}">
  <ds:schemaRefs>
    <ds:schemaRef ds:uri="9bd7b6a3-de9c-4cd3-99f5-82d632ea8f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New Logo PowerPointTemplate</Template>
  <TotalTime>23</TotalTime>
  <Words>11048</Words>
  <Application>Microsoft Office PowerPoint</Application>
  <PresentationFormat>Widescreen</PresentationFormat>
  <Paragraphs>872</Paragraphs>
  <Slides>61</Slides>
  <Notes>53</Notes>
  <HiddenSlides>0</HiddenSlides>
  <MMClips>2</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61</vt:i4>
      </vt:variant>
    </vt:vector>
  </HeadingPairs>
  <TitlesOfParts>
    <vt:vector size="71" baseType="lpstr">
      <vt:lpstr>Arial</vt:lpstr>
      <vt:lpstr>Arial,Sans-Serif</vt:lpstr>
      <vt:lpstr>Calibri</vt:lpstr>
      <vt:lpstr>Calibri Light</vt:lpstr>
      <vt:lpstr>Raleway</vt:lpstr>
      <vt:lpstr>Raleway Light</vt:lpstr>
      <vt:lpstr>Segoe UI</vt:lpstr>
      <vt:lpstr>Wingdings</vt:lpstr>
      <vt:lpstr>Office Theme</vt:lpstr>
      <vt:lpstr>1_Office Theme</vt:lpstr>
      <vt:lpstr>Overview of Human Rights New Employee Orientation</vt:lpstr>
      <vt:lpstr>PowerPoint Presentation</vt:lpstr>
      <vt:lpstr>PowerPoint Presentation</vt:lpstr>
      <vt:lpstr>PowerPoint Presentation</vt:lpstr>
      <vt:lpstr>PowerPoint Presentation</vt:lpstr>
      <vt:lpstr>PowerPoint Presentation</vt:lpstr>
      <vt:lpstr>What do we mean by the term human rights?</vt:lpstr>
      <vt:lpstr>How we Protect Rights</vt:lpstr>
      <vt:lpstr> When an individual lacks capacity</vt:lpstr>
      <vt:lpstr>Individuals we serve are entitled to have the same rights as everyone else and to be treated with dignity and respect.  Receiving services through DBHDS does not remove those rights. </vt:lpstr>
      <vt:lpstr>Legal rights of individuals receiving services 12VAC35-115-20 </vt:lpstr>
      <vt:lpstr>Legal rights of individuals receiving services 12VAC35-115-20 </vt:lpstr>
      <vt:lpstr>Dignity rights of individuals receiving services 12VAC35-115-50 </vt:lpstr>
      <vt:lpstr>Dignity rights of individuals receiving services 12VAC35-115-50 </vt:lpstr>
      <vt:lpstr>Dignity rights of individuals receiving services 12VAC35-115-50 </vt:lpstr>
      <vt:lpstr>Treatment rights of individuals receiving services 12VAC35-115-60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RESTRICTION  PUT INTO PLACE  MUST BE  INDIVIDUALIZED</vt:lpstr>
      <vt:lpstr>When a restriction is put into place, it means the facility has cause to believe allowing a specific right would cause: </vt:lpstr>
      <vt:lpstr>Seclusion, Restraint and Time-Out Considerations</vt:lpstr>
      <vt:lpstr>Seclusion, Restraint and Time-Out Considerations</vt:lpstr>
      <vt:lpstr>PowerPoint Presentation</vt:lpstr>
      <vt:lpstr>More about Complaint Resolution:</vt:lpstr>
      <vt:lpstr>DI 201 Reporting And Investigating Abuse And Neglect Of Individuals Receiving Services In Department Facilities   </vt:lpstr>
      <vt:lpstr>Reporting Requirements   </vt:lpstr>
      <vt:lpstr>PowerPoint Presentation</vt:lpstr>
      <vt:lpstr>PowerPoint Presentation</vt:lpstr>
      <vt:lpstr>PowerPoint Presentation</vt:lpstr>
      <vt:lpstr>DBHDS has no tolerance for acts of abuse, neglect, or exploitation.      </vt:lpstr>
      <vt:lpstr>Reporting  Abuse and Neglect</vt:lpstr>
      <vt:lpstr>PowerPoint Presentation</vt:lpstr>
      <vt:lpstr>Investigations of Abuse, Neglect and Exploitation </vt:lpstr>
      <vt:lpstr>Workforce Protections</vt:lpstr>
      <vt:lpstr>What happens when the investigation concludes?</vt:lpstr>
      <vt:lpstr>PowerPoint Presentation</vt:lpstr>
      <vt:lpstr>Questions?</vt:lpstr>
      <vt:lpstr>APPENDIX</vt:lpstr>
      <vt:lpstr>PowerPoint Presentation</vt:lpstr>
      <vt:lpstr>Definitions</vt:lpstr>
      <vt:lpstr>PowerPoint Presentation</vt:lpstr>
      <vt:lpstr>PowerPoint Presentation</vt:lpstr>
      <vt:lpstr>References</vt:lpstr>
      <vt:lpstr>PowerPoint Presentation</vt:lpstr>
      <vt:lpstr>PowerPoint Presentation</vt:lpstr>
      <vt:lpstr>Supplemental slides</vt:lpstr>
      <vt:lpstr>PowerPoint Presentation</vt:lpstr>
      <vt:lpstr>PowerPoint Presentation</vt:lpstr>
      <vt:lpstr>PowerPoint Presentation</vt:lpstr>
      <vt:lpstr>Every individual is entitled to be completely free from any unnecessary use of seclusion, restraint or time out. This right is guaranteed under state and federal law as well as the policies of DBHDS and the Human Rights Regulations.    </vt:lpstr>
      <vt:lpstr>Exercises and videos</vt:lpstr>
      <vt:lpstr>Human Rights at the Heart of  Mental Health Care</vt:lpstr>
      <vt:lpstr>Human Rights and Mental Health</vt:lpstr>
      <vt:lpstr>Mental Health is a Human Right</vt:lpstr>
      <vt:lpstr>PowerPoint Presentation</vt:lpstr>
      <vt:lpstr>Abuse or Neglect</vt:lpstr>
    </vt:vector>
  </TitlesOfParts>
  <Company>VITA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Human Rights New Employee Orientation</dc:title>
  <dc:creator>Goldman, Taneika (DBHDS)</dc:creator>
  <cp:lastModifiedBy>O'Hara, Mary (DBHDS)</cp:lastModifiedBy>
  <cp:revision>181</cp:revision>
  <dcterms:created xsi:type="dcterms:W3CDTF">2023-10-12T20:35:14Z</dcterms:created>
  <dcterms:modified xsi:type="dcterms:W3CDTF">2024-01-26T22:55:04Z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0x010100FE98C7050D2376479D4B02261971B1AE</vt:lpwstr>
  </property>
</Properties>
</file>