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256" r:id="rId5"/>
    <p:sldId id="259" r:id="rId6"/>
    <p:sldId id="257" r:id="rId7"/>
    <p:sldId id="258" r:id="rId8"/>
    <p:sldId id="260" r:id="rId9"/>
    <p:sldId id="261" r:id="rId10"/>
    <p:sldId id="262" r:id="rId11"/>
    <p:sldId id="263" r:id="rId12"/>
    <p:sldId id="265" r:id="rId13"/>
    <p:sldId id="264" r:id="rId14"/>
    <p:sldId id="266" r:id="rId15"/>
    <p:sldId id="267" r:id="rId16"/>
    <p:sldId id="268" r:id="rId17"/>
    <p:sldId id="269" r:id="rId18"/>
    <p:sldId id="270" r:id="rId19"/>
    <p:sldId id="271" r:id="rId20"/>
    <p:sldId id="272" r:id="rId21"/>
    <p:sldId id="273" r:id="rId22"/>
    <p:sldId id="291" r:id="rId23"/>
    <p:sldId id="292" r:id="rId24"/>
    <p:sldId id="276" r:id="rId25"/>
    <p:sldId id="277" r:id="rId26"/>
    <p:sldId id="278" r:id="rId27"/>
    <p:sldId id="279" r:id="rId28"/>
    <p:sldId id="280" r:id="rId29"/>
    <p:sldId id="281" r:id="rId30"/>
    <p:sldId id="286" r:id="rId31"/>
    <p:sldId id="282" r:id="rId32"/>
    <p:sldId id="283" r:id="rId33"/>
    <p:sldId id="284" r:id="rId34"/>
    <p:sldId id="285" r:id="rId35"/>
    <p:sldId id="287" r:id="rId36"/>
    <p:sldId id="288" r:id="rId37"/>
    <p:sldId id="289" r:id="rId38"/>
    <p:sldId id="29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60"/>
  </p:normalViewPr>
  <p:slideViewPr>
    <p:cSldViewPr snapToGrid="0">
      <p:cViewPr varScale="1">
        <p:scale>
          <a:sx n="87" d="100"/>
          <a:sy n="87" d="100"/>
        </p:scale>
        <p:origin x="45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A938A5-7E55-49F0-AB27-A6A41D7EA63D}" type="datetimeFigureOut">
              <a:rPr lang="en-US" smtClean="0"/>
              <a:t>3/18/2024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8326A0-C136-4C78-A654-F32D49D03460}" type="slidenum">
              <a:rPr lang="en-US" smtClean="0"/>
              <a:t>‹#›</a:t>
            </a:fld>
            <a:endParaRPr lang="en-US"/>
          </a:p>
        </p:txBody>
      </p:sp>
    </p:spTree>
    <p:extLst>
      <p:ext uri="{BB962C8B-B14F-4D97-AF65-F5344CB8AC3E}">
        <p14:creationId xmlns:p14="http://schemas.microsoft.com/office/powerpoint/2010/main" val="1751584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and thank you for joining</a:t>
            </a:r>
            <a:r>
              <a:rPr lang="en-US" baseline="0" dirty="0"/>
              <a:t> us today as we discuss the HCBS Settings Rule.   DMAS and DBHDS has been working together to ensure that Virginia’s HCBS Providers come into full compliance. </a:t>
            </a:r>
            <a:endParaRPr lang="en-US" dirty="0"/>
          </a:p>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1</a:t>
            </a:fld>
            <a:endParaRPr lang="en-US"/>
          </a:p>
        </p:txBody>
      </p:sp>
    </p:spTree>
    <p:extLst>
      <p:ext uri="{BB962C8B-B14F-4D97-AF65-F5344CB8AC3E}">
        <p14:creationId xmlns:p14="http://schemas.microsoft.com/office/powerpoint/2010/main" val="2483974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take a closer</a:t>
            </a:r>
            <a:r>
              <a:rPr lang="en-US" baseline="0" dirty="0"/>
              <a:t> look at lease and residency agreements. This is not an exhaustive list, but there is more information on VLTA available from Virginia DHCD- linked in the slide. </a:t>
            </a:r>
            <a:endParaRPr lang="en-US" dirty="0"/>
          </a:p>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17</a:t>
            </a:fld>
            <a:endParaRPr lang="en-US"/>
          </a:p>
        </p:txBody>
      </p:sp>
    </p:spTree>
    <p:extLst>
      <p:ext uri="{BB962C8B-B14F-4D97-AF65-F5344CB8AC3E}">
        <p14:creationId xmlns:p14="http://schemas.microsoft.com/office/powerpoint/2010/main" val="1559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a:t>
            </a:r>
            <a:r>
              <a:rPr lang="en-US" baseline="0" dirty="0"/>
              <a:t> is an expectation of privacy for individuals in all areas of the home including bedrooms and bathrooms. Bedroom and bathroom doors require lockable doors. All keys must be accessible to the individuals to use- for example, if someone uses a wheelchair the key should be within reach (not kept at the top of the door frame). </a:t>
            </a:r>
            <a:endParaRPr lang="en-US" dirty="0"/>
          </a:p>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18</a:t>
            </a:fld>
            <a:endParaRPr lang="en-US"/>
          </a:p>
        </p:txBody>
      </p:sp>
    </p:spTree>
    <p:extLst>
      <p:ext uri="{BB962C8B-B14F-4D97-AF65-F5344CB8AC3E}">
        <p14:creationId xmlns:p14="http://schemas.microsoft.com/office/powerpoint/2010/main" val="4258704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room is shared, the provider must document this choice</a:t>
            </a:r>
            <a:r>
              <a:rPr lang="en-US" baseline="0" dirty="0"/>
              <a:t> for both individuals. This documentation must be maintained by the provider and this choice must be revisited by the provider on a regular basis. </a:t>
            </a:r>
          </a:p>
          <a:p>
            <a:r>
              <a:rPr lang="en-US" baseline="0" dirty="0"/>
              <a:t>Individuals can also decorate their space however they wish. A provider can NOT dictate these choices. Also, if two people share a room, each person can decorate their space. </a:t>
            </a:r>
            <a:r>
              <a:rPr lang="en-US" dirty="0"/>
              <a:t>If the individual</a:t>
            </a:r>
            <a:r>
              <a:rPr lang="en-US" baseline="0" dirty="0"/>
              <a:t> has family or natural supports, the provider should seek their input in decorating the space. </a:t>
            </a:r>
          </a:p>
          <a:p>
            <a:r>
              <a:rPr lang="en-US" baseline="0" dirty="0"/>
              <a:t>Should an individual not want any specific items on their walls or have a desire to have a minimal space, a provider can use paint color, lights, </a:t>
            </a:r>
            <a:r>
              <a:rPr lang="en-US" baseline="0" dirty="0" err="1"/>
              <a:t>etc</a:t>
            </a:r>
            <a:r>
              <a:rPr lang="en-US" baseline="0" dirty="0"/>
              <a:t> to show personalization. There should be documentation of how this discussion happened and the décor was decided.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19</a:t>
            </a:fld>
            <a:endParaRPr lang="en-US"/>
          </a:p>
        </p:txBody>
      </p:sp>
    </p:spTree>
    <p:extLst>
      <p:ext uri="{BB962C8B-B14F-4D97-AF65-F5344CB8AC3E}">
        <p14:creationId xmlns:p14="http://schemas.microsoft.com/office/powerpoint/2010/main" val="362493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Individuals</a:t>
            </a:r>
            <a:r>
              <a:rPr lang="en-US" baseline="0" dirty="0"/>
              <a:t> have a right to have access to food at any time. This includes healthy meals and snacks, but also any preferred items (even if they might not be deemed healthy).  The provider is responsible for assisting any individual in having meal and snack options that fit into their prescribed/specialized diet. Any specialized diet must be documented in the ISP. </a:t>
            </a:r>
          </a:p>
          <a:p>
            <a:r>
              <a:rPr lang="en-US" baseline="0" dirty="0"/>
              <a:t>Individuals do not have to eat what is on the menu- they can choose a different option at any time. </a:t>
            </a:r>
            <a:endParaRPr lang="en-US" dirty="0"/>
          </a:p>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21</a:t>
            </a:fld>
            <a:endParaRPr lang="en-US"/>
          </a:p>
        </p:txBody>
      </p:sp>
    </p:spTree>
    <p:extLst>
      <p:ext uri="{BB962C8B-B14F-4D97-AF65-F5344CB8AC3E}">
        <p14:creationId xmlns:p14="http://schemas.microsoft.com/office/powerpoint/2010/main" val="3161507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Individuals have a right to access all areas of the home. There should be no “staff only areas”-</a:t>
            </a:r>
            <a:r>
              <a:rPr lang="en-US" baseline="0" dirty="0"/>
              <a:t> especially staff only bathrooms. Common areas- living rooms, kitchens, dining rooms, washer/dryer, garages, outside areas (decks, patio). Any area where daily life activities takes place must be accessible. Home offices are considered a common area and must be accessible to all individuals. </a:t>
            </a:r>
            <a:endParaRPr lang="en-US" dirty="0"/>
          </a:p>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23</a:t>
            </a:fld>
            <a:endParaRPr lang="en-US"/>
          </a:p>
        </p:txBody>
      </p:sp>
    </p:spTree>
    <p:extLst>
      <p:ext uri="{BB962C8B-B14F-4D97-AF65-F5344CB8AC3E}">
        <p14:creationId xmlns:p14="http://schemas.microsoft.com/office/powerpoint/2010/main" val="4156287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above list of requirements are specific to the HCBS final rule and do not reflect all of the specific regulatory requirements that are outlined from DMAS, DBHDS OHR and DBHDS OL. </a:t>
            </a:r>
            <a:endParaRPr lang="en-US" dirty="0"/>
          </a:p>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25</a:t>
            </a:fld>
            <a:endParaRPr lang="en-US"/>
          </a:p>
        </p:txBody>
      </p:sp>
    </p:spTree>
    <p:extLst>
      <p:ext uri="{BB962C8B-B14F-4D97-AF65-F5344CB8AC3E}">
        <p14:creationId xmlns:p14="http://schemas.microsoft.com/office/powerpoint/2010/main" val="3117146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providers</a:t>
            </a:r>
            <a:r>
              <a:rPr lang="en-US" baseline="0" dirty="0"/>
              <a:t> come into compliance they are to remain in compliance.  There will be several entities providing continuous oversite.    Failing to remain in compliance has the same potential consequences of suspension of billing or provider agreement termination.  </a:t>
            </a:r>
            <a:endParaRPr lang="en-US" dirty="0"/>
          </a:p>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33</a:t>
            </a:fld>
            <a:endParaRPr lang="en-US"/>
          </a:p>
        </p:txBody>
      </p:sp>
    </p:spTree>
    <p:extLst>
      <p:ext uri="{BB962C8B-B14F-4D97-AF65-F5344CB8AC3E}">
        <p14:creationId xmlns:p14="http://schemas.microsoft.com/office/powerpoint/2010/main" val="4261081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Calibri" pitchFamily="34" charset="0"/>
                <a:cs typeface="Times New Roman" pitchFamily="18" charset="0"/>
              </a:rPr>
              <a:t>The Final Rule is designed to enhance the quality of HCBS, provide additional protections, and ensure full access to the benefits of community living.  The intent of the Final Rule is </a:t>
            </a:r>
            <a:r>
              <a:rPr lang="en-US" sz="1200" dirty="0"/>
              <a:t>maximize opportunities for participants to have full access to the benefits of community living ensure participants can receive services in the most integrated setting.  All</a:t>
            </a:r>
            <a:r>
              <a:rPr lang="en-US" sz="1200" baseline="0" dirty="0"/>
              <a:t> states must reach full compliance with the Final Rule. </a:t>
            </a:r>
            <a:endParaRPr lang="en-US" dirty="0"/>
          </a:p>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5</a:t>
            </a:fld>
            <a:endParaRPr lang="en-US"/>
          </a:p>
        </p:txBody>
      </p:sp>
    </p:spTree>
    <p:extLst>
      <p:ext uri="{BB962C8B-B14F-4D97-AF65-F5344CB8AC3E}">
        <p14:creationId xmlns:p14="http://schemas.microsoft.com/office/powerpoint/2010/main" val="1944153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an SC, you work</a:t>
            </a:r>
            <a:r>
              <a:rPr lang="en-US" baseline="0" dirty="0"/>
              <a:t> with individuals to navigate services that can help them build their best lives. Our goal is to outline your specific responsibilities today regarding the HCBS final rule. However, we acknowledge, and appreciate, the multiple facets that your job entails. </a:t>
            </a:r>
            <a:endParaRPr lang="en-US" dirty="0"/>
          </a:p>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7</a:t>
            </a:fld>
            <a:endParaRPr lang="en-US"/>
          </a:p>
        </p:txBody>
      </p:sp>
    </p:spTree>
    <p:extLst>
      <p:ext uri="{BB962C8B-B14F-4D97-AF65-F5344CB8AC3E}">
        <p14:creationId xmlns:p14="http://schemas.microsoft.com/office/powerpoint/2010/main" val="2784504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SC’s job is to link individuals to the services they need, coordinate and monitor the setting to ensure the services are effective, and when they are not, </a:t>
            </a:r>
            <a:r>
              <a:rPr lang="en-US" sz="1200" u="sng" dirty="0"/>
              <a:t>take the lead in problem solving and advocating to hold the system accountable</a:t>
            </a:r>
            <a:r>
              <a:rPr lang="en-US" sz="1200" dirty="0"/>
              <a:t>.</a:t>
            </a:r>
          </a:p>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9</a:t>
            </a:fld>
            <a:endParaRPr lang="en-US"/>
          </a:p>
        </p:txBody>
      </p:sp>
    </p:spTree>
    <p:extLst>
      <p:ext uri="{BB962C8B-B14F-4D97-AF65-F5344CB8AC3E}">
        <p14:creationId xmlns:p14="http://schemas.microsoft.com/office/powerpoint/2010/main" val="911830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Providers</a:t>
            </a:r>
            <a:r>
              <a:rPr lang="en-US" baseline="0" dirty="0"/>
              <a:t> were instructed to draft HCBS policies in 2016-2017. This was a process called organizational compliance. All HCBS providers must have a policy, trained their staff and disclosed the policy and rights to all individuals. </a:t>
            </a:r>
            <a:endParaRPr lang="en-US" dirty="0"/>
          </a:p>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10</a:t>
            </a:fld>
            <a:endParaRPr lang="en-US"/>
          </a:p>
        </p:txBody>
      </p:sp>
    </p:spTree>
    <p:extLst>
      <p:ext uri="{BB962C8B-B14F-4D97-AF65-F5344CB8AC3E}">
        <p14:creationId xmlns:p14="http://schemas.microsoft.com/office/powerpoint/2010/main" val="1111627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providers have questioned the authority of the state to conduct these reviews and draft</a:t>
            </a:r>
            <a:r>
              <a:rPr lang="en-US" baseline="0" dirty="0"/>
              <a:t> compliance action summaries. The STP and waiver regulations give the state this authority. </a:t>
            </a:r>
            <a:endParaRPr lang="en-US" dirty="0"/>
          </a:p>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11</a:t>
            </a:fld>
            <a:endParaRPr lang="en-US"/>
          </a:p>
        </p:txBody>
      </p:sp>
    </p:spTree>
    <p:extLst>
      <p:ext uri="{BB962C8B-B14F-4D97-AF65-F5344CB8AC3E}">
        <p14:creationId xmlns:p14="http://schemas.microsoft.com/office/powerpoint/2010/main" val="3307131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basic rights that each individual receiving services is entitled to.</a:t>
            </a:r>
            <a:r>
              <a:rPr lang="en-US" baseline="0" dirty="0"/>
              <a:t> Every person receiving services is entitles to these basic rights. </a:t>
            </a:r>
            <a:endParaRPr lang="en-US" dirty="0"/>
          </a:p>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13</a:t>
            </a:fld>
            <a:endParaRPr lang="en-US"/>
          </a:p>
        </p:txBody>
      </p:sp>
    </p:spTree>
    <p:extLst>
      <p:ext uri="{BB962C8B-B14F-4D97-AF65-F5344CB8AC3E}">
        <p14:creationId xmlns:p14="http://schemas.microsoft.com/office/powerpoint/2010/main" val="3598892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many elements</a:t>
            </a:r>
            <a:r>
              <a:rPr lang="en-US" baseline="0" dirty="0"/>
              <a:t> of the final rule already align with your responsibilities as a support coordinator. </a:t>
            </a:r>
          </a:p>
          <a:p>
            <a:r>
              <a:rPr lang="en-US" baseline="0" dirty="0"/>
              <a:t>At least annually, you are speaking with individuals (adults) about competitive employment. Virginia is an employment first state and we view employment as the first and best option. The right to work is a fundamental right in the Final Rule. This means that individuals who desire to work are able to utilize available services and supports. As a support coordinator, you are working with individuals and their support teams to discuss employment services, identify places or jobs of interest, and ensuring that individuals are educated about income and their benefits through services like Benefits Planning. If an individual wants to work, every effort must be made to promote competitive and integrated employment. </a:t>
            </a:r>
          </a:p>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14</a:t>
            </a:fld>
            <a:endParaRPr lang="en-US"/>
          </a:p>
        </p:txBody>
      </p:sp>
    </p:spTree>
    <p:extLst>
      <p:ext uri="{BB962C8B-B14F-4D97-AF65-F5344CB8AC3E}">
        <p14:creationId xmlns:p14="http://schemas.microsoft.com/office/powerpoint/2010/main" val="2151329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Individuals with disabilities are often presumed incompetent based on the bias of their support system. This creates a cycle of treating individuals “less-than” and creates a power dynamic that is not helpful for the supportive relationship. Adults with disabilities must be given the same opportunities for growth and failure as you or I. This is how people grow.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Labels</a:t>
            </a:r>
            <a:r>
              <a:rPr lang="en-US" baseline="0" dirty="0"/>
              <a:t> are often given to people with disabilities like high or low functioning. This language in itself creates a bias for the supporters by pre-determining what someone is capable of. Staff and natural supports are there to assist an individual to exercise all of their inherit rights and to make informed choices. Assuming someone will make a poor choice or is not able to exercise their rights is presuming incompetence.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We will discuss the rest of the residential specific protections with presumed competence in mind! </a:t>
            </a:r>
            <a:endParaRPr lang="en-US" dirty="0"/>
          </a:p>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16</a:t>
            </a:fld>
            <a:endParaRPr lang="en-US"/>
          </a:p>
        </p:txBody>
      </p:sp>
    </p:spTree>
    <p:extLst>
      <p:ext uri="{BB962C8B-B14F-4D97-AF65-F5344CB8AC3E}">
        <p14:creationId xmlns:p14="http://schemas.microsoft.com/office/powerpoint/2010/main" val="2071376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1AB5E-CB56-02F4-DEA1-023805EF0ECA}"/>
              </a:ext>
            </a:extLst>
          </p:cNvPr>
          <p:cNvSpPr>
            <a:spLocks noGrp="1"/>
          </p:cNvSpPr>
          <p:nvPr>
            <p:ph type="ctrTitle"/>
          </p:nvPr>
        </p:nvSpPr>
        <p:spPr>
          <a:xfrm>
            <a:off x="638175" y="1122363"/>
            <a:ext cx="10029825" cy="2387600"/>
          </a:xfrm>
        </p:spPr>
        <p:txBody>
          <a:bodyPr anchor="b">
            <a:normAutofit/>
          </a:bodyPr>
          <a:lstStyle>
            <a:lvl1pPr algn="ctr">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8C0BD85-9B77-3158-4AC4-8F9502DB5F17}"/>
              </a:ext>
            </a:extLst>
          </p:cNvPr>
          <p:cNvSpPr>
            <a:spLocks noGrp="1"/>
          </p:cNvSpPr>
          <p:nvPr>
            <p:ph type="subTitle" idx="1"/>
          </p:nvPr>
        </p:nvSpPr>
        <p:spPr>
          <a:xfrm>
            <a:off x="638175" y="3602038"/>
            <a:ext cx="100298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4C31BB01-AD4E-C681-8C6A-1B08F02FC232}"/>
              </a:ext>
            </a:extLst>
          </p:cNvPr>
          <p:cNvSpPr>
            <a:spLocks noGrp="1"/>
          </p:cNvSpPr>
          <p:nvPr>
            <p:ph type="dt" sz="half" idx="10"/>
          </p:nvPr>
        </p:nvSpPr>
        <p:spPr>
          <a:xfrm>
            <a:off x="285750" y="6173787"/>
            <a:ext cx="1847850" cy="365125"/>
          </a:xfrm>
          <a:prstGeom prst="rect">
            <a:avLst/>
          </a:prstGeom>
        </p:spPr>
        <p:txBody>
          <a:bodyPr/>
          <a:lstStyle/>
          <a:p>
            <a:r>
              <a:rPr lang="en-US"/>
              <a:t>Date</a:t>
            </a:r>
            <a:endParaRPr lang="en-US" dirty="0"/>
          </a:p>
        </p:txBody>
      </p:sp>
      <p:sp>
        <p:nvSpPr>
          <p:cNvPr id="5" name="Footer Placeholder 4">
            <a:extLst>
              <a:ext uri="{FF2B5EF4-FFF2-40B4-BE49-F238E27FC236}">
                <a16:creationId xmlns:a16="http://schemas.microsoft.com/office/drawing/2014/main" id="{22DF8E53-C71C-00FF-6EF2-BCF23B060730}"/>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A1B32E78-122E-D808-3133-4493405410C1}"/>
              </a:ext>
            </a:extLst>
          </p:cNvPr>
          <p:cNvSpPr>
            <a:spLocks noGrp="1"/>
          </p:cNvSpPr>
          <p:nvPr>
            <p:ph type="sldNum" sz="quarter" idx="12"/>
          </p:nvPr>
        </p:nvSpPr>
        <p:spPr>
          <a:xfrm>
            <a:off x="9296400" y="6173786"/>
            <a:ext cx="1223756" cy="365125"/>
          </a:xfrm>
        </p:spPr>
        <p:txBody>
          <a:bodyPr/>
          <a:lstStyle/>
          <a:p>
            <a:fld id="{5874D6C6-B3A5-4F2C-A6BF-E3D57C3A1219}" type="slidenum">
              <a:rPr lang="en-US" smtClean="0"/>
              <a:t>‹#›</a:t>
            </a:fld>
            <a:endParaRPr lang="en-US" dirty="0"/>
          </a:p>
        </p:txBody>
      </p:sp>
    </p:spTree>
    <p:extLst>
      <p:ext uri="{BB962C8B-B14F-4D97-AF65-F5344CB8AC3E}">
        <p14:creationId xmlns:p14="http://schemas.microsoft.com/office/powerpoint/2010/main" val="3981698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3444B-FA61-2F4C-1D44-84FDC88C38F3}"/>
              </a:ext>
            </a:extLst>
          </p:cNvPr>
          <p:cNvSpPr>
            <a:spLocks noGrp="1"/>
          </p:cNvSpPr>
          <p:nvPr>
            <p:ph type="title"/>
          </p:nvPr>
        </p:nvSpPr>
        <p:spPr>
          <a:xfrm>
            <a:off x="2290618" y="1084262"/>
            <a:ext cx="8238837"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84856A0-0A87-EC1B-3955-8224ED4C33DA}"/>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4" name="Footer Placeholder 3">
            <a:extLst>
              <a:ext uri="{FF2B5EF4-FFF2-40B4-BE49-F238E27FC236}">
                <a16:creationId xmlns:a16="http://schemas.microsoft.com/office/drawing/2014/main" id="{8DC6EFDE-368B-ED6E-98D1-26B2DBBD45B3}"/>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5B57B14-77C6-5150-D8BE-618F79660B0F}"/>
              </a:ext>
            </a:extLst>
          </p:cNvPr>
          <p:cNvSpPr>
            <a:spLocks noGrp="1"/>
          </p:cNvSpPr>
          <p:nvPr>
            <p:ph type="sldNum" sz="quarter" idx="12"/>
          </p:nvPr>
        </p:nvSpPr>
        <p:spPr/>
        <p:txBody>
          <a:bodyPr/>
          <a:lstStyle/>
          <a:p>
            <a:fld id="{5874D6C6-B3A5-4F2C-A6BF-E3D57C3A1219}" type="slidenum">
              <a:rPr lang="en-US" smtClean="0"/>
              <a:pPr/>
              <a:t>‹#›</a:t>
            </a:fld>
            <a:endParaRPr lang="en-US" dirty="0"/>
          </a:p>
        </p:txBody>
      </p:sp>
      <p:sp>
        <p:nvSpPr>
          <p:cNvPr id="6" name="Oval 5">
            <a:extLst>
              <a:ext uri="{FF2B5EF4-FFF2-40B4-BE49-F238E27FC236}">
                <a16:creationId xmlns:a16="http://schemas.microsoft.com/office/drawing/2014/main" id="{8F835250-52B2-CFA1-2D8B-90236C29A607}"/>
              </a:ext>
            </a:extLst>
          </p:cNvPr>
          <p:cNvSpPr/>
          <p:nvPr userDrawn="1"/>
        </p:nvSpPr>
        <p:spPr>
          <a:xfrm>
            <a:off x="572652" y="1520108"/>
            <a:ext cx="1173017" cy="11730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8B6EA3B-35B0-4BE2-FC4C-184EFC01DF65}"/>
              </a:ext>
            </a:extLst>
          </p:cNvPr>
          <p:cNvSpPr/>
          <p:nvPr userDrawn="1"/>
        </p:nvSpPr>
        <p:spPr>
          <a:xfrm>
            <a:off x="572651" y="2902604"/>
            <a:ext cx="1173017" cy="1173017"/>
          </a:xfrm>
          <a:prstGeom prst="ellipse">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6F70A38-14D5-104D-C5FC-E3E97388F4D1}"/>
              </a:ext>
            </a:extLst>
          </p:cNvPr>
          <p:cNvSpPr/>
          <p:nvPr userDrawn="1"/>
        </p:nvSpPr>
        <p:spPr>
          <a:xfrm>
            <a:off x="572651" y="4285100"/>
            <a:ext cx="1173017" cy="1173017"/>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349873CD-E71F-ACC9-6140-E9E0FBCE4597}"/>
              </a:ext>
            </a:extLst>
          </p:cNvPr>
          <p:cNvSpPr>
            <a:spLocks noGrp="1"/>
          </p:cNvSpPr>
          <p:nvPr>
            <p:ph sz="quarter" idx="13"/>
          </p:nvPr>
        </p:nvSpPr>
        <p:spPr>
          <a:xfrm>
            <a:off x="2290763" y="2484438"/>
            <a:ext cx="8239125" cy="34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AA7E9A28-47F4-0C3F-2CD1-A6730B9A4CE3}"/>
              </a:ext>
            </a:extLst>
          </p:cNvPr>
          <p:cNvSpPr>
            <a:spLocks noGrp="1"/>
          </p:cNvSpPr>
          <p:nvPr>
            <p:ph sz="quarter" idx="14"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1646917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AAD0D9D-510F-F91A-D11E-50B8241ACB7B}"/>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4" name="Footer Placeholder 3">
            <a:extLst>
              <a:ext uri="{FF2B5EF4-FFF2-40B4-BE49-F238E27FC236}">
                <a16:creationId xmlns:a16="http://schemas.microsoft.com/office/drawing/2014/main" id="{64CED9F0-F257-3D57-C688-DD130A8542C9}"/>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131E69D3-7E8C-BD81-900C-6C1250EB7734}"/>
              </a:ext>
            </a:extLst>
          </p:cNvPr>
          <p:cNvSpPr>
            <a:spLocks noGrp="1"/>
          </p:cNvSpPr>
          <p:nvPr>
            <p:ph type="sldNum" sz="quarter" idx="12"/>
          </p:nvPr>
        </p:nvSpPr>
        <p:spPr/>
        <p:txBody>
          <a:bodyPr/>
          <a:lstStyle/>
          <a:p>
            <a:fld id="{5874D6C6-B3A5-4F2C-A6BF-E3D57C3A1219}" type="slidenum">
              <a:rPr lang="en-US" smtClean="0"/>
              <a:pPr/>
              <a:t>‹#›</a:t>
            </a:fld>
            <a:endParaRPr lang="en-US" dirty="0"/>
          </a:p>
        </p:txBody>
      </p:sp>
      <p:sp>
        <p:nvSpPr>
          <p:cNvPr id="6" name="Oval 5">
            <a:extLst>
              <a:ext uri="{FF2B5EF4-FFF2-40B4-BE49-F238E27FC236}">
                <a16:creationId xmlns:a16="http://schemas.microsoft.com/office/drawing/2014/main" id="{E70CA577-6A74-676B-2487-5044A74D6B34}"/>
              </a:ext>
            </a:extLst>
          </p:cNvPr>
          <p:cNvSpPr/>
          <p:nvPr userDrawn="1"/>
        </p:nvSpPr>
        <p:spPr>
          <a:xfrm>
            <a:off x="544513" y="4657653"/>
            <a:ext cx="1173017" cy="11730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C5DAAB0-7726-E8E3-24A5-DCE0FDF9C88C}"/>
              </a:ext>
            </a:extLst>
          </p:cNvPr>
          <p:cNvSpPr/>
          <p:nvPr userDrawn="1"/>
        </p:nvSpPr>
        <p:spPr>
          <a:xfrm>
            <a:off x="1915968" y="4655559"/>
            <a:ext cx="1173017" cy="1173017"/>
          </a:xfrm>
          <a:prstGeom prst="ellipse">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BFFC72A-C932-E474-7868-A9A2FABB8B6C}"/>
              </a:ext>
            </a:extLst>
          </p:cNvPr>
          <p:cNvSpPr/>
          <p:nvPr userDrawn="1"/>
        </p:nvSpPr>
        <p:spPr>
          <a:xfrm>
            <a:off x="3287423" y="4655558"/>
            <a:ext cx="1173017" cy="1173017"/>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D7B89D4F-E7AF-DE8B-8CB2-A708F478897F}"/>
              </a:ext>
            </a:extLst>
          </p:cNvPr>
          <p:cNvSpPr>
            <a:spLocks noGrp="1"/>
          </p:cNvSpPr>
          <p:nvPr>
            <p:ph sz="quarter" idx="13"/>
          </p:nvPr>
        </p:nvSpPr>
        <p:spPr>
          <a:xfrm>
            <a:off x="544513" y="1219200"/>
            <a:ext cx="4271962" cy="3095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a:extLst>
              <a:ext uri="{FF2B5EF4-FFF2-40B4-BE49-F238E27FC236}">
                <a16:creationId xmlns:a16="http://schemas.microsoft.com/office/drawing/2014/main" id="{CB5A7A03-30A6-9165-9F94-88B11296AAE0}"/>
              </a:ext>
            </a:extLst>
          </p:cNvPr>
          <p:cNvSpPr>
            <a:spLocks noGrp="1"/>
          </p:cNvSpPr>
          <p:nvPr>
            <p:ph sz="quarter" idx="14"/>
          </p:nvPr>
        </p:nvSpPr>
        <p:spPr>
          <a:xfrm>
            <a:off x="5014913" y="1219200"/>
            <a:ext cx="5375275" cy="4611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Content Placeholder 7">
            <a:extLst>
              <a:ext uri="{FF2B5EF4-FFF2-40B4-BE49-F238E27FC236}">
                <a16:creationId xmlns:a16="http://schemas.microsoft.com/office/drawing/2014/main" id="{98855BC4-34E7-7CA0-1210-8C58BE1C4DE0}"/>
              </a:ext>
            </a:extLst>
          </p:cNvPr>
          <p:cNvSpPr>
            <a:spLocks noGrp="1"/>
          </p:cNvSpPr>
          <p:nvPr>
            <p:ph sz="quarter" idx="15"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3380617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AE5AF-414A-B9EA-D41B-26845CA54CB9}"/>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EEE8420-15CA-3809-A9A0-01A9F6FC3406}"/>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4" name="Footer Placeholder 3">
            <a:extLst>
              <a:ext uri="{FF2B5EF4-FFF2-40B4-BE49-F238E27FC236}">
                <a16:creationId xmlns:a16="http://schemas.microsoft.com/office/drawing/2014/main" id="{CB46092B-DC79-F54A-AC0C-CF3D9BFE02A5}"/>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215B111-DA21-DDE4-1C3C-81FAB14A7B1D}"/>
              </a:ext>
            </a:extLst>
          </p:cNvPr>
          <p:cNvSpPr>
            <a:spLocks noGrp="1"/>
          </p:cNvSpPr>
          <p:nvPr>
            <p:ph type="sldNum" sz="quarter" idx="12"/>
          </p:nvPr>
        </p:nvSpPr>
        <p:spPr/>
        <p:txBody>
          <a:bodyPr/>
          <a:lstStyle/>
          <a:p>
            <a:fld id="{5874D6C6-B3A5-4F2C-A6BF-E3D57C3A1219}" type="slidenum">
              <a:rPr lang="en-US" smtClean="0"/>
              <a:pPr/>
              <a:t>‹#›</a:t>
            </a:fld>
            <a:endParaRPr lang="en-US" dirty="0"/>
          </a:p>
        </p:txBody>
      </p:sp>
      <p:sp>
        <p:nvSpPr>
          <p:cNvPr id="6" name="Oval 5">
            <a:extLst>
              <a:ext uri="{FF2B5EF4-FFF2-40B4-BE49-F238E27FC236}">
                <a16:creationId xmlns:a16="http://schemas.microsoft.com/office/drawing/2014/main" id="{23CB34AB-76AD-E38A-6407-F34FBAD12010}"/>
              </a:ext>
            </a:extLst>
          </p:cNvPr>
          <p:cNvSpPr/>
          <p:nvPr userDrawn="1"/>
        </p:nvSpPr>
        <p:spPr>
          <a:xfrm>
            <a:off x="457200" y="2748901"/>
            <a:ext cx="3202145" cy="3200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FA17739-C01A-2DE6-9A2E-886051E1F59A}"/>
              </a:ext>
            </a:extLst>
          </p:cNvPr>
          <p:cNvSpPr/>
          <p:nvPr userDrawn="1"/>
        </p:nvSpPr>
        <p:spPr>
          <a:xfrm>
            <a:off x="4025900" y="2690666"/>
            <a:ext cx="3200400" cy="320040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B60CD84-1AFA-7C8C-351B-CCEDBCEB742B}"/>
              </a:ext>
            </a:extLst>
          </p:cNvPr>
          <p:cNvSpPr/>
          <p:nvPr userDrawn="1"/>
        </p:nvSpPr>
        <p:spPr>
          <a:xfrm>
            <a:off x="7592855" y="2717545"/>
            <a:ext cx="3200400" cy="320040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Content Placeholder 11">
            <a:extLst>
              <a:ext uri="{FF2B5EF4-FFF2-40B4-BE49-F238E27FC236}">
                <a16:creationId xmlns:a16="http://schemas.microsoft.com/office/drawing/2014/main" id="{85E2A852-F848-6428-111E-50396532455C}"/>
              </a:ext>
            </a:extLst>
          </p:cNvPr>
          <p:cNvSpPr>
            <a:spLocks noGrp="1"/>
          </p:cNvSpPr>
          <p:nvPr>
            <p:ph sz="quarter" idx="13"/>
          </p:nvPr>
        </p:nvSpPr>
        <p:spPr>
          <a:xfrm>
            <a:off x="1034414" y="3318813"/>
            <a:ext cx="2049462" cy="2060575"/>
          </a:xfrm>
        </p:spPr>
        <p:txBody>
          <a:bodyPr/>
          <a:lstStyle>
            <a:lvl1pPr marL="0" indent="0">
              <a:buFont typeface="Arial" panose="020B0604020202020204" pitchFamily="34" charse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1">
            <a:extLst>
              <a:ext uri="{FF2B5EF4-FFF2-40B4-BE49-F238E27FC236}">
                <a16:creationId xmlns:a16="http://schemas.microsoft.com/office/drawing/2014/main" id="{9B22A7AD-7073-0B0B-45EA-57455BC3DBE8}"/>
              </a:ext>
            </a:extLst>
          </p:cNvPr>
          <p:cNvSpPr>
            <a:spLocks noGrp="1"/>
          </p:cNvSpPr>
          <p:nvPr>
            <p:ph sz="quarter" idx="14"/>
          </p:nvPr>
        </p:nvSpPr>
        <p:spPr>
          <a:xfrm>
            <a:off x="4601369" y="3275462"/>
            <a:ext cx="2049462" cy="206057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1">
            <a:extLst>
              <a:ext uri="{FF2B5EF4-FFF2-40B4-BE49-F238E27FC236}">
                <a16:creationId xmlns:a16="http://schemas.microsoft.com/office/drawing/2014/main" id="{B0124900-2CCC-6541-5885-CBC9FAABC9C3}"/>
              </a:ext>
            </a:extLst>
          </p:cNvPr>
          <p:cNvSpPr>
            <a:spLocks noGrp="1"/>
          </p:cNvSpPr>
          <p:nvPr>
            <p:ph sz="quarter" idx="15"/>
          </p:nvPr>
        </p:nvSpPr>
        <p:spPr>
          <a:xfrm>
            <a:off x="8168324" y="3287459"/>
            <a:ext cx="2049462" cy="206057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7">
            <a:extLst>
              <a:ext uri="{FF2B5EF4-FFF2-40B4-BE49-F238E27FC236}">
                <a16:creationId xmlns:a16="http://schemas.microsoft.com/office/drawing/2014/main" id="{EF9596FA-04FF-BB4E-3759-4E0CE5326988}"/>
              </a:ext>
            </a:extLst>
          </p:cNvPr>
          <p:cNvSpPr>
            <a:spLocks noGrp="1"/>
          </p:cNvSpPr>
          <p:nvPr>
            <p:ph sz="quarter" idx="16"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2033918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1571DC3-7D42-5493-D463-4D65949EDF22}"/>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4" name="Footer Placeholder 3">
            <a:extLst>
              <a:ext uri="{FF2B5EF4-FFF2-40B4-BE49-F238E27FC236}">
                <a16:creationId xmlns:a16="http://schemas.microsoft.com/office/drawing/2014/main" id="{33E8749A-BD56-1B27-C6C0-8E71E01703DD}"/>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ED615CA3-7C8B-FACD-E9B8-6693EACC8294}"/>
              </a:ext>
            </a:extLst>
          </p:cNvPr>
          <p:cNvSpPr>
            <a:spLocks noGrp="1"/>
          </p:cNvSpPr>
          <p:nvPr>
            <p:ph type="sldNum" sz="quarter" idx="12"/>
          </p:nvPr>
        </p:nvSpPr>
        <p:spPr/>
        <p:txBody>
          <a:bodyPr/>
          <a:lstStyle/>
          <a:p>
            <a:fld id="{5874D6C6-B3A5-4F2C-A6BF-E3D57C3A1219}" type="slidenum">
              <a:rPr lang="en-US" smtClean="0"/>
              <a:pPr/>
              <a:t>‹#›</a:t>
            </a:fld>
            <a:endParaRPr lang="en-US" dirty="0"/>
          </a:p>
        </p:txBody>
      </p:sp>
      <p:sp>
        <p:nvSpPr>
          <p:cNvPr id="6" name="Oval 5">
            <a:extLst>
              <a:ext uri="{FF2B5EF4-FFF2-40B4-BE49-F238E27FC236}">
                <a16:creationId xmlns:a16="http://schemas.microsoft.com/office/drawing/2014/main" id="{9651C135-1C96-F75F-6969-0989C706774C}"/>
              </a:ext>
            </a:extLst>
          </p:cNvPr>
          <p:cNvSpPr/>
          <p:nvPr userDrawn="1"/>
        </p:nvSpPr>
        <p:spPr>
          <a:xfrm>
            <a:off x="532527" y="1386321"/>
            <a:ext cx="3202145" cy="3200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93BFC7B-B970-8629-42F5-B3F00DAB11AA}"/>
              </a:ext>
            </a:extLst>
          </p:cNvPr>
          <p:cNvSpPr/>
          <p:nvPr userDrawn="1"/>
        </p:nvSpPr>
        <p:spPr>
          <a:xfrm>
            <a:off x="4135581" y="2611941"/>
            <a:ext cx="3200400" cy="320040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3671784-789E-FEB2-724A-210C8221C11A}"/>
              </a:ext>
            </a:extLst>
          </p:cNvPr>
          <p:cNvSpPr/>
          <p:nvPr userDrawn="1"/>
        </p:nvSpPr>
        <p:spPr>
          <a:xfrm>
            <a:off x="7642828" y="1386321"/>
            <a:ext cx="3200400" cy="320040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Content Placeholder 11">
            <a:extLst>
              <a:ext uri="{FF2B5EF4-FFF2-40B4-BE49-F238E27FC236}">
                <a16:creationId xmlns:a16="http://schemas.microsoft.com/office/drawing/2014/main" id="{15FB9E24-BB74-642C-8030-C8056605F02F}"/>
              </a:ext>
            </a:extLst>
          </p:cNvPr>
          <p:cNvSpPr>
            <a:spLocks noGrp="1"/>
          </p:cNvSpPr>
          <p:nvPr>
            <p:ph sz="quarter" idx="13"/>
          </p:nvPr>
        </p:nvSpPr>
        <p:spPr>
          <a:xfrm>
            <a:off x="1117449" y="1924879"/>
            <a:ext cx="2049462" cy="2060575"/>
          </a:xfrm>
        </p:spPr>
        <p:txBody>
          <a:bodyPr/>
          <a:lstStyle>
            <a:lvl1pPr marL="0" indent="0">
              <a:buNone/>
              <a:defRPr sz="16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1">
            <a:extLst>
              <a:ext uri="{FF2B5EF4-FFF2-40B4-BE49-F238E27FC236}">
                <a16:creationId xmlns:a16="http://schemas.microsoft.com/office/drawing/2014/main" id="{EE0A9ABC-6C8F-6824-6C32-D4D0E24F5B22}"/>
              </a:ext>
            </a:extLst>
          </p:cNvPr>
          <p:cNvSpPr>
            <a:spLocks noGrp="1"/>
          </p:cNvSpPr>
          <p:nvPr>
            <p:ph sz="quarter" idx="14"/>
          </p:nvPr>
        </p:nvSpPr>
        <p:spPr>
          <a:xfrm>
            <a:off x="4679696" y="3150499"/>
            <a:ext cx="2049462" cy="2060575"/>
          </a:xfrm>
        </p:spPr>
        <p:txBody>
          <a:bodyPr/>
          <a:lstStyle>
            <a:lvl1pPr marL="0" indent="0">
              <a:buNone/>
              <a:defRPr sz="16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1">
            <a:extLst>
              <a:ext uri="{FF2B5EF4-FFF2-40B4-BE49-F238E27FC236}">
                <a16:creationId xmlns:a16="http://schemas.microsoft.com/office/drawing/2014/main" id="{737FCEAE-8FB2-0BCC-3D86-B1FE4FFADBE3}"/>
              </a:ext>
            </a:extLst>
          </p:cNvPr>
          <p:cNvSpPr>
            <a:spLocks noGrp="1"/>
          </p:cNvSpPr>
          <p:nvPr>
            <p:ph sz="quarter" idx="15"/>
          </p:nvPr>
        </p:nvSpPr>
        <p:spPr>
          <a:xfrm>
            <a:off x="8218297" y="1924878"/>
            <a:ext cx="2049462" cy="2060575"/>
          </a:xfrm>
        </p:spPr>
        <p:txBody>
          <a:bodyPr>
            <a:noAutofit/>
          </a:bodyPr>
          <a:lstStyle>
            <a:lvl1pPr marL="0" indent="0">
              <a:buFontTx/>
              <a:buNone/>
              <a:defRPr sz="160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Content Placeholder 7">
            <a:extLst>
              <a:ext uri="{FF2B5EF4-FFF2-40B4-BE49-F238E27FC236}">
                <a16:creationId xmlns:a16="http://schemas.microsoft.com/office/drawing/2014/main" id="{297C2B6B-96A3-2689-3D25-9ED089A509F3}"/>
              </a:ext>
            </a:extLst>
          </p:cNvPr>
          <p:cNvSpPr>
            <a:spLocks noGrp="1"/>
          </p:cNvSpPr>
          <p:nvPr>
            <p:ph sz="quarter" idx="16"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1581522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33C8F-C068-33D6-6A27-51735E8C290A}"/>
              </a:ext>
            </a:extLst>
          </p:cNvPr>
          <p:cNvSpPr>
            <a:spLocks noGrp="1"/>
          </p:cNvSpPr>
          <p:nvPr>
            <p:ph type="title"/>
          </p:nvPr>
        </p:nvSpPr>
        <p:spPr>
          <a:xfrm>
            <a:off x="457200" y="1084262"/>
            <a:ext cx="9924473"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13E3BD46-077A-C137-2A05-DB479D2C04AC}"/>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4" name="Footer Placeholder 3">
            <a:extLst>
              <a:ext uri="{FF2B5EF4-FFF2-40B4-BE49-F238E27FC236}">
                <a16:creationId xmlns:a16="http://schemas.microsoft.com/office/drawing/2014/main" id="{AE1846B8-CD94-9822-A69A-40BE472D0609}"/>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E77301A2-4C4A-70D2-8129-44CEC8B56C58}"/>
              </a:ext>
            </a:extLst>
          </p:cNvPr>
          <p:cNvSpPr>
            <a:spLocks noGrp="1"/>
          </p:cNvSpPr>
          <p:nvPr>
            <p:ph type="sldNum" sz="quarter" idx="12"/>
          </p:nvPr>
        </p:nvSpPr>
        <p:spPr/>
        <p:txBody>
          <a:bodyPr/>
          <a:lstStyle/>
          <a:p>
            <a:fld id="{5874D6C6-B3A5-4F2C-A6BF-E3D57C3A1219}" type="slidenum">
              <a:rPr lang="en-US" smtClean="0"/>
              <a:pPr/>
              <a:t>‹#›</a:t>
            </a:fld>
            <a:endParaRPr lang="en-US" dirty="0"/>
          </a:p>
        </p:txBody>
      </p:sp>
      <p:sp>
        <p:nvSpPr>
          <p:cNvPr id="6" name="Rectangle 5">
            <a:extLst>
              <a:ext uri="{FF2B5EF4-FFF2-40B4-BE49-F238E27FC236}">
                <a16:creationId xmlns:a16="http://schemas.microsoft.com/office/drawing/2014/main" id="{82B4EB33-279F-1B26-ED4F-1E579037F67D}"/>
              </a:ext>
            </a:extLst>
          </p:cNvPr>
          <p:cNvSpPr/>
          <p:nvPr userDrawn="1"/>
        </p:nvSpPr>
        <p:spPr>
          <a:xfrm>
            <a:off x="457200" y="2587696"/>
            <a:ext cx="4786745" cy="340821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E1DD0BB-C6F7-9EAA-1F92-746CB853E821}"/>
              </a:ext>
            </a:extLst>
          </p:cNvPr>
          <p:cNvSpPr/>
          <p:nvPr userDrawn="1"/>
        </p:nvSpPr>
        <p:spPr>
          <a:xfrm>
            <a:off x="5329381" y="2587696"/>
            <a:ext cx="4786745" cy="340821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Content Placeholder 11">
            <a:extLst>
              <a:ext uri="{FF2B5EF4-FFF2-40B4-BE49-F238E27FC236}">
                <a16:creationId xmlns:a16="http://schemas.microsoft.com/office/drawing/2014/main" id="{5C48ABDD-1321-C686-B39F-9075A624136A}"/>
              </a:ext>
            </a:extLst>
          </p:cNvPr>
          <p:cNvSpPr>
            <a:spLocks noGrp="1"/>
          </p:cNvSpPr>
          <p:nvPr>
            <p:ph sz="quarter" idx="13"/>
          </p:nvPr>
        </p:nvSpPr>
        <p:spPr>
          <a:xfrm>
            <a:off x="549563" y="2703511"/>
            <a:ext cx="4573587" cy="31765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11">
            <a:extLst>
              <a:ext uri="{FF2B5EF4-FFF2-40B4-BE49-F238E27FC236}">
                <a16:creationId xmlns:a16="http://schemas.microsoft.com/office/drawing/2014/main" id="{582F1D22-A2A9-BF3A-FF71-E8A369C7824C}"/>
              </a:ext>
            </a:extLst>
          </p:cNvPr>
          <p:cNvSpPr>
            <a:spLocks noGrp="1"/>
          </p:cNvSpPr>
          <p:nvPr>
            <p:ph sz="quarter" idx="14"/>
          </p:nvPr>
        </p:nvSpPr>
        <p:spPr>
          <a:xfrm>
            <a:off x="5435959" y="2703510"/>
            <a:ext cx="4573587" cy="31765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7">
            <a:extLst>
              <a:ext uri="{FF2B5EF4-FFF2-40B4-BE49-F238E27FC236}">
                <a16:creationId xmlns:a16="http://schemas.microsoft.com/office/drawing/2014/main" id="{D89393EB-A29A-6072-7D4D-B9EDF46F1E82}"/>
              </a:ext>
            </a:extLst>
          </p:cNvPr>
          <p:cNvSpPr>
            <a:spLocks noGrp="1"/>
          </p:cNvSpPr>
          <p:nvPr>
            <p:ph sz="quarter" idx="15"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2679447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A469C-15FE-F5C0-23FB-FE9A4552B8D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FF1C6D4-D736-EA55-2C27-E29623AE0B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46451C-BD62-74B0-F40A-93C094893695}"/>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5" name="Footer Placeholder 4">
            <a:extLst>
              <a:ext uri="{FF2B5EF4-FFF2-40B4-BE49-F238E27FC236}">
                <a16:creationId xmlns:a16="http://schemas.microsoft.com/office/drawing/2014/main" id="{1649AD2B-AB2E-400F-D9FE-5C4CF265873C}"/>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18D99BAB-3185-A982-8C78-253B2F3C7FD1}"/>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7" name="Content Placeholder 7">
            <a:extLst>
              <a:ext uri="{FF2B5EF4-FFF2-40B4-BE49-F238E27FC236}">
                <a16:creationId xmlns:a16="http://schemas.microsoft.com/office/drawing/2014/main" id="{7B325751-580D-3EA4-EC1B-C4F407659C21}"/>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3069866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2C4C9-F84D-807F-321F-210A7A3E0E60}"/>
              </a:ext>
            </a:extLst>
          </p:cNvPr>
          <p:cNvSpPr>
            <a:spLocks noGrp="1"/>
          </p:cNvSpPr>
          <p:nvPr>
            <p:ph type="title"/>
          </p:nvPr>
        </p:nvSpPr>
        <p:spPr>
          <a:xfrm>
            <a:off x="495300" y="1166813"/>
            <a:ext cx="10515600" cy="2852737"/>
          </a:xfrm>
        </p:spPr>
        <p:txBody>
          <a:bodyPr anchor="b">
            <a:normAutofit/>
          </a:bodyPr>
          <a:lstStyle>
            <a:lvl1pPr>
              <a:defRPr sz="3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2480F2-5197-4DDA-DD10-9A50437ADA24}"/>
              </a:ext>
            </a:extLst>
          </p:cNvPr>
          <p:cNvSpPr>
            <a:spLocks noGrp="1"/>
          </p:cNvSpPr>
          <p:nvPr>
            <p:ph type="body" idx="1"/>
          </p:nvPr>
        </p:nvSpPr>
        <p:spPr>
          <a:xfrm>
            <a:off x="495300" y="4208463"/>
            <a:ext cx="10515600" cy="1500187"/>
          </a:xfr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BD068F-A341-B8A2-CEC3-BFF0004B8BB7}"/>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5" name="Footer Placeholder 4">
            <a:extLst>
              <a:ext uri="{FF2B5EF4-FFF2-40B4-BE49-F238E27FC236}">
                <a16:creationId xmlns:a16="http://schemas.microsoft.com/office/drawing/2014/main" id="{28805DE0-BF33-B946-8DEC-A2B52BC4AFAC}"/>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CD84A24E-2B10-4851-C3D8-B27CC6BAE417}"/>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7" name="Content Placeholder 7">
            <a:extLst>
              <a:ext uri="{FF2B5EF4-FFF2-40B4-BE49-F238E27FC236}">
                <a16:creationId xmlns:a16="http://schemas.microsoft.com/office/drawing/2014/main" id="{710553A9-C9FD-AF8E-8836-7BDF05209AD0}"/>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2333191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A5A2B-9E0E-F24B-A2D2-41F7A3745624}"/>
              </a:ext>
            </a:extLst>
          </p:cNvPr>
          <p:cNvSpPr>
            <a:spLocks noGrp="1"/>
          </p:cNvSpPr>
          <p:nvPr>
            <p:ph type="title"/>
          </p:nvPr>
        </p:nvSpPr>
        <p:spPr>
          <a:xfrm>
            <a:off x="457200" y="1084262"/>
            <a:ext cx="10439400"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95A8399-8523-6556-760B-4AC704559AC1}"/>
              </a:ext>
            </a:extLst>
          </p:cNvPr>
          <p:cNvSpPr>
            <a:spLocks noGrp="1"/>
          </p:cNvSpPr>
          <p:nvPr>
            <p:ph sz="half" idx="1"/>
          </p:nvPr>
        </p:nvSpPr>
        <p:spPr>
          <a:xfrm>
            <a:off x="457200" y="2486025"/>
            <a:ext cx="5181600" cy="346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69D4714-4A1D-1DD6-96EE-FEAC30FA01C2}"/>
              </a:ext>
            </a:extLst>
          </p:cNvPr>
          <p:cNvSpPr>
            <a:spLocks noGrp="1"/>
          </p:cNvSpPr>
          <p:nvPr>
            <p:ph sz="half" idx="2"/>
          </p:nvPr>
        </p:nvSpPr>
        <p:spPr>
          <a:xfrm>
            <a:off x="5715000" y="2486025"/>
            <a:ext cx="5181600" cy="346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A81FFC6-8C37-1E6E-CA34-F4B262E2BBE0}"/>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6" name="Footer Placeholder 5">
            <a:extLst>
              <a:ext uri="{FF2B5EF4-FFF2-40B4-BE49-F238E27FC236}">
                <a16:creationId xmlns:a16="http://schemas.microsoft.com/office/drawing/2014/main" id="{A371891A-E74B-6211-9F62-67FD6890CF76}"/>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7DEF758D-1A71-9285-16FF-C49D7D166F69}"/>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8" name="Content Placeholder 7">
            <a:extLst>
              <a:ext uri="{FF2B5EF4-FFF2-40B4-BE49-F238E27FC236}">
                <a16:creationId xmlns:a16="http://schemas.microsoft.com/office/drawing/2014/main" id="{BBE0EC9B-EB3C-2CD4-FC30-8AE4D244A723}"/>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4084870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CEC55-4C74-EDEC-1928-56034ED14E52}"/>
              </a:ext>
            </a:extLst>
          </p:cNvPr>
          <p:cNvSpPr>
            <a:spLocks noGrp="1"/>
          </p:cNvSpPr>
          <p:nvPr>
            <p:ph type="title"/>
          </p:nvPr>
        </p:nvSpPr>
        <p:spPr>
          <a:xfrm>
            <a:off x="285750" y="1011237"/>
            <a:ext cx="10430669"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94E3D4-F895-D4F8-7C41-86D0C3874330}"/>
              </a:ext>
            </a:extLst>
          </p:cNvPr>
          <p:cNvSpPr>
            <a:spLocks noGrp="1"/>
          </p:cNvSpPr>
          <p:nvPr>
            <p:ph type="body" idx="1"/>
          </p:nvPr>
        </p:nvSpPr>
        <p:spPr>
          <a:xfrm>
            <a:off x="285750" y="2370931"/>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E60679-75AB-0B8E-9AFE-8DEEB8F6BA87}"/>
              </a:ext>
            </a:extLst>
          </p:cNvPr>
          <p:cNvSpPr>
            <a:spLocks noGrp="1"/>
          </p:cNvSpPr>
          <p:nvPr>
            <p:ph sz="half" idx="2"/>
          </p:nvPr>
        </p:nvSpPr>
        <p:spPr>
          <a:xfrm>
            <a:off x="285750" y="3194843"/>
            <a:ext cx="5157787" cy="277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05827BE-2089-2649-1335-D432B118F834}"/>
              </a:ext>
            </a:extLst>
          </p:cNvPr>
          <p:cNvSpPr>
            <a:spLocks noGrp="1"/>
          </p:cNvSpPr>
          <p:nvPr>
            <p:ph type="body" sz="quarter" idx="3"/>
          </p:nvPr>
        </p:nvSpPr>
        <p:spPr>
          <a:xfrm>
            <a:off x="5533231" y="2377282"/>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BB0EDD-87BD-A90E-4462-B007A3080DE6}"/>
              </a:ext>
            </a:extLst>
          </p:cNvPr>
          <p:cNvSpPr>
            <a:spLocks noGrp="1"/>
          </p:cNvSpPr>
          <p:nvPr>
            <p:ph sz="quarter" idx="4"/>
          </p:nvPr>
        </p:nvSpPr>
        <p:spPr>
          <a:xfrm>
            <a:off x="5533231" y="3201194"/>
            <a:ext cx="5183188" cy="277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C3468AA-5C2B-B079-8731-0BD4B8BEB826}"/>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8" name="Footer Placeholder 7">
            <a:extLst>
              <a:ext uri="{FF2B5EF4-FFF2-40B4-BE49-F238E27FC236}">
                <a16:creationId xmlns:a16="http://schemas.microsoft.com/office/drawing/2014/main" id="{BD154972-710C-1376-A54C-74ED583F09A2}"/>
              </a:ext>
            </a:extLst>
          </p:cNvPr>
          <p:cNvSpPr>
            <a:spLocks noGrp="1"/>
          </p:cNvSpPr>
          <p:nvPr>
            <p:ph type="ftr" sz="quarter" idx="11"/>
          </p:nvPr>
        </p:nvSpPr>
        <p:spPr/>
        <p:txBody>
          <a:bodyPr/>
          <a:lstStyle/>
          <a:p>
            <a:r>
              <a:rPr lang="en-US"/>
              <a:t>Presentation Title</a:t>
            </a:r>
          </a:p>
        </p:txBody>
      </p:sp>
      <p:sp>
        <p:nvSpPr>
          <p:cNvPr id="9" name="Slide Number Placeholder 8">
            <a:extLst>
              <a:ext uri="{FF2B5EF4-FFF2-40B4-BE49-F238E27FC236}">
                <a16:creationId xmlns:a16="http://schemas.microsoft.com/office/drawing/2014/main" id="{5B391596-3A56-38F9-4C64-4BE1551E4254}"/>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10" name="Content Placeholder 7">
            <a:extLst>
              <a:ext uri="{FF2B5EF4-FFF2-40B4-BE49-F238E27FC236}">
                <a16:creationId xmlns:a16="http://schemas.microsoft.com/office/drawing/2014/main" id="{35C5D3D4-11BC-F580-8587-0CFD5DB96846}"/>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588376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7DA89-4D48-DC78-A89D-633D36536A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E145BA-8B42-56A3-3C47-E7B7C9A271D2}"/>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4" name="Footer Placeholder 3">
            <a:extLst>
              <a:ext uri="{FF2B5EF4-FFF2-40B4-BE49-F238E27FC236}">
                <a16:creationId xmlns:a16="http://schemas.microsoft.com/office/drawing/2014/main" id="{57786EA5-25CA-2027-642C-6DFD0DA8B6D0}"/>
              </a:ext>
            </a:extLst>
          </p:cNvPr>
          <p:cNvSpPr>
            <a:spLocks noGrp="1"/>
          </p:cNvSpPr>
          <p:nvPr>
            <p:ph type="ftr" sz="quarter" idx="11"/>
          </p:nvPr>
        </p:nvSpPr>
        <p:spPr/>
        <p:txBody>
          <a:bodyPr/>
          <a:lstStyle/>
          <a:p>
            <a:r>
              <a:rPr lang="en-US"/>
              <a:t>Presentation Title</a:t>
            </a:r>
          </a:p>
        </p:txBody>
      </p:sp>
      <p:sp>
        <p:nvSpPr>
          <p:cNvPr id="5" name="Slide Number Placeholder 4">
            <a:extLst>
              <a:ext uri="{FF2B5EF4-FFF2-40B4-BE49-F238E27FC236}">
                <a16:creationId xmlns:a16="http://schemas.microsoft.com/office/drawing/2014/main" id="{722ACD6C-119F-47F5-68D2-317CA215C9B2}"/>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6" name="Content Placeholder 7">
            <a:extLst>
              <a:ext uri="{FF2B5EF4-FFF2-40B4-BE49-F238E27FC236}">
                <a16:creationId xmlns:a16="http://schemas.microsoft.com/office/drawing/2014/main" id="{91008C72-B958-7105-65FC-261FCA3E55C0}"/>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2212833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25C4E0-453F-E17F-87E5-C55BDC08E37E}"/>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3" name="Footer Placeholder 2">
            <a:extLst>
              <a:ext uri="{FF2B5EF4-FFF2-40B4-BE49-F238E27FC236}">
                <a16:creationId xmlns:a16="http://schemas.microsoft.com/office/drawing/2014/main" id="{C142E468-9950-D5B3-08B9-4C00AEE0206B}"/>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BAAC8370-E475-0726-DE1B-0417EBA89F97}"/>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5" name="Content Placeholder 7">
            <a:extLst>
              <a:ext uri="{FF2B5EF4-FFF2-40B4-BE49-F238E27FC236}">
                <a16:creationId xmlns:a16="http://schemas.microsoft.com/office/drawing/2014/main" id="{E12EE421-C047-8E33-C8B3-C56B0ECBD988}"/>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3480779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63044-967B-1C89-7F80-C4925D7194C3}"/>
              </a:ext>
            </a:extLst>
          </p:cNvPr>
          <p:cNvSpPr>
            <a:spLocks noGrp="1"/>
          </p:cNvSpPr>
          <p:nvPr>
            <p:ph type="title"/>
          </p:nvPr>
        </p:nvSpPr>
        <p:spPr>
          <a:xfrm>
            <a:off x="440530" y="1017588"/>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1BA016-2BB9-3398-E4B5-CB1994C2ECEF}"/>
              </a:ext>
            </a:extLst>
          </p:cNvPr>
          <p:cNvSpPr>
            <a:spLocks noGrp="1"/>
          </p:cNvSpPr>
          <p:nvPr>
            <p:ph idx="1"/>
          </p:nvPr>
        </p:nvSpPr>
        <p:spPr>
          <a:xfrm>
            <a:off x="4497388" y="1017588"/>
            <a:ext cx="6172200" cy="4873625"/>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7C71538-7DCD-BCFA-A8A0-0350D2105194}"/>
              </a:ext>
            </a:extLst>
          </p:cNvPr>
          <p:cNvSpPr>
            <a:spLocks noGrp="1"/>
          </p:cNvSpPr>
          <p:nvPr>
            <p:ph type="body" sz="half" idx="2"/>
          </p:nvPr>
        </p:nvSpPr>
        <p:spPr>
          <a:xfrm>
            <a:off x="443706" y="2706687"/>
            <a:ext cx="3932237" cy="31543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D8DDA4-B5FD-02B7-A18F-82AD3895A94D}"/>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6" name="Footer Placeholder 5">
            <a:extLst>
              <a:ext uri="{FF2B5EF4-FFF2-40B4-BE49-F238E27FC236}">
                <a16:creationId xmlns:a16="http://schemas.microsoft.com/office/drawing/2014/main" id="{9C70AF9F-B997-5D36-6677-9F0A7A566118}"/>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09D3E6FF-5630-5934-C1BE-7C20C7D5AC86}"/>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8" name="Content Placeholder 7">
            <a:extLst>
              <a:ext uri="{FF2B5EF4-FFF2-40B4-BE49-F238E27FC236}">
                <a16:creationId xmlns:a16="http://schemas.microsoft.com/office/drawing/2014/main" id="{23050D4B-E43F-66EE-B869-DDA20656A3C5}"/>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262739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BE0BB-8257-026C-01E4-33C0C9E0C1E1}"/>
              </a:ext>
            </a:extLst>
          </p:cNvPr>
          <p:cNvSpPr>
            <a:spLocks noGrp="1"/>
          </p:cNvSpPr>
          <p:nvPr>
            <p:ph type="title"/>
          </p:nvPr>
        </p:nvSpPr>
        <p:spPr>
          <a:xfrm>
            <a:off x="443706" y="1062832"/>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E0720C-BF26-7232-D9F1-D465960A447A}"/>
              </a:ext>
            </a:extLst>
          </p:cNvPr>
          <p:cNvSpPr>
            <a:spLocks noGrp="1"/>
          </p:cNvSpPr>
          <p:nvPr>
            <p:ph type="pic" idx="1"/>
          </p:nvPr>
        </p:nvSpPr>
        <p:spPr>
          <a:xfrm>
            <a:off x="4535488" y="1081882"/>
            <a:ext cx="6172200" cy="479821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E3609A4-2100-9478-1433-3D4F78AA0F71}"/>
              </a:ext>
            </a:extLst>
          </p:cNvPr>
          <p:cNvSpPr>
            <a:spLocks noGrp="1"/>
          </p:cNvSpPr>
          <p:nvPr>
            <p:ph type="body" sz="half" idx="2"/>
          </p:nvPr>
        </p:nvSpPr>
        <p:spPr>
          <a:xfrm>
            <a:off x="443705" y="2830512"/>
            <a:ext cx="3932237" cy="3049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DFE8F6-3BAB-47CA-7ECA-315504C857AF}"/>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6" name="Footer Placeholder 5">
            <a:extLst>
              <a:ext uri="{FF2B5EF4-FFF2-40B4-BE49-F238E27FC236}">
                <a16:creationId xmlns:a16="http://schemas.microsoft.com/office/drawing/2014/main" id="{9D85A2D6-3BD9-34B6-6451-6BF72C915DEA}"/>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CF0A882B-BB73-5375-404E-96803F1A8351}"/>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8" name="Content Placeholder 7">
            <a:extLst>
              <a:ext uri="{FF2B5EF4-FFF2-40B4-BE49-F238E27FC236}">
                <a16:creationId xmlns:a16="http://schemas.microsoft.com/office/drawing/2014/main" id="{59DA1B97-3F1B-7D2D-F4D2-1E72383170FE}"/>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3700510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F38217-3114-F3B3-6618-21E954C8E04F}"/>
              </a:ext>
            </a:extLst>
          </p:cNvPr>
          <p:cNvSpPr>
            <a:spLocks noGrp="1"/>
          </p:cNvSpPr>
          <p:nvPr>
            <p:ph type="title"/>
          </p:nvPr>
        </p:nvSpPr>
        <p:spPr>
          <a:xfrm>
            <a:off x="457200" y="1084262"/>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60029FA-3321-26C1-752A-66D61C341FCD}"/>
              </a:ext>
            </a:extLst>
          </p:cNvPr>
          <p:cNvSpPr>
            <a:spLocks noGrp="1"/>
          </p:cNvSpPr>
          <p:nvPr>
            <p:ph type="body" idx="1"/>
          </p:nvPr>
        </p:nvSpPr>
        <p:spPr>
          <a:xfrm>
            <a:off x="457200" y="2568574"/>
            <a:ext cx="10515600" cy="32432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3E6243D-5088-7AA8-632D-6B5040A3555B}"/>
              </a:ext>
            </a:extLst>
          </p:cNvPr>
          <p:cNvSpPr>
            <a:spLocks noGrp="1"/>
          </p:cNvSpPr>
          <p:nvPr>
            <p:ph type="dt" sz="half" idx="2"/>
          </p:nvPr>
        </p:nvSpPr>
        <p:spPr>
          <a:xfrm>
            <a:off x="285750" y="6173787"/>
            <a:ext cx="1847850" cy="365125"/>
          </a:xfrm>
          <a:prstGeom prst="rect">
            <a:avLst/>
          </a:prstGeom>
        </p:spPr>
        <p:txBody>
          <a:bodyPr vert="horz" lIns="91440" tIns="45720" rIns="91440" bIns="45720" rtlCol="0" anchor="ctr"/>
          <a:lstStyle>
            <a:lvl1pPr algn="l">
              <a:defRPr sz="1200" b="0" i="0">
                <a:solidFill>
                  <a:schemeClr val="bg1"/>
                </a:solidFill>
                <a:latin typeface="Helvetica" pitchFamily="2" charset="0"/>
              </a:defRPr>
            </a:lvl1pPr>
          </a:lstStyle>
          <a:p>
            <a:r>
              <a:rPr lang="en-US" dirty="0"/>
              <a:t>Date</a:t>
            </a:r>
          </a:p>
        </p:txBody>
      </p:sp>
      <p:sp>
        <p:nvSpPr>
          <p:cNvPr id="5" name="Footer Placeholder 4">
            <a:extLst>
              <a:ext uri="{FF2B5EF4-FFF2-40B4-BE49-F238E27FC236}">
                <a16:creationId xmlns:a16="http://schemas.microsoft.com/office/drawing/2014/main" id="{42BE79A9-24EC-EBCC-93CB-A95B4268E76C}"/>
              </a:ext>
            </a:extLst>
          </p:cNvPr>
          <p:cNvSpPr>
            <a:spLocks noGrp="1"/>
          </p:cNvSpPr>
          <p:nvPr>
            <p:ph type="ftr" sz="quarter" idx="3"/>
          </p:nvPr>
        </p:nvSpPr>
        <p:spPr>
          <a:xfrm>
            <a:off x="3657600" y="6173786"/>
            <a:ext cx="4114800" cy="365125"/>
          </a:xfrm>
          <a:prstGeom prst="rect">
            <a:avLst/>
          </a:prstGeom>
        </p:spPr>
        <p:txBody>
          <a:bodyPr vert="horz" lIns="91440" tIns="45720" rIns="91440" bIns="45720" rtlCol="0" anchor="ctr"/>
          <a:lstStyle>
            <a:lvl1pPr algn="ctr">
              <a:defRPr sz="1200" b="0" i="0">
                <a:solidFill>
                  <a:schemeClr val="bg1"/>
                </a:solidFill>
                <a:latin typeface="Helvetica" pitchFamily="2" charset="0"/>
              </a:defRPr>
            </a:lvl1pPr>
          </a:lstStyle>
          <a:p>
            <a:r>
              <a:rPr lang="en-US" dirty="0"/>
              <a:t>Presentation Title</a:t>
            </a:r>
          </a:p>
        </p:txBody>
      </p:sp>
      <p:sp>
        <p:nvSpPr>
          <p:cNvPr id="6" name="Slide Number Placeholder 5">
            <a:extLst>
              <a:ext uri="{FF2B5EF4-FFF2-40B4-BE49-F238E27FC236}">
                <a16:creationId xmlns:a16="http://schemas.microsoft.com/office/drawing/2014/main" id="{03DE3D14-D788-3D31-B637-6DD17834B35F}"/>
              </a:ext>
            </a:extLst>
          </p:cNvPr>
          <p:cNvSpPr>
            <a:spLocks noGrp="1"/>
          </p:cNvSpPr>
          <p:nvPr>
            <p:ph type="sldNum" sz="quarter" idx="4"/>
          </p:nvPr>
        </p:nvSpPr>
        <p:spPr>
          <a:xfrm>
            <a:off x="9246742" y="6173786"/>
            <a:ext cx="1263474" cy="365125"/>
          </a:xfrm>
          <a:prstGeom prst="rect">
            <a:avLst/>
          </a:prstGeom>
        </p:spPr>
        <p:txBody>
          <a:bodyPr vert="horz" lIns="91440" tIns="45720" rIns="91440" bIns="45720" rtlCol="0" anchor="ctr"/>
          <a:lstStyle>
            <a:lvl1pPr algn="r">
              <a:defRPr sz="1200" b="0" i="0">
                <a:solidFill>
                  <a:schemeClr val="bg1"/>
                </a:solidFill>
                <a:latin typeface="Helvetica" pitchFamily="2" charset="0"/>
              </a:defRPr>
            </a:lvl1pPr>
          </a:lstStyle>
          <a:p>
            <a:fld id="{213D27AB-2F89-4A61-9ED6-D01A0C23772D}" type="slidenum">
              <a:rPr lang="en-US" smtClean="0"/>
              <a:pPr/>
              <a:t>‹#›</a:t>
            </a:fld>
            <a:endParaRPr lang="en-US" dirty="0"/>
          </a:p>
        </p:txBody>
      </p:sp>
    </p:spTree>
    <p:extLst>
      <p:ext uri="{BB962C8B-B14F-4D97-AF65-F5344CB8AC3E}">
        <p14:creationId xmlns:p14="http://schemas.microsoft.com/office/powerpoint/2010/main" val="1349350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2" r:id="rId11"/>
    <p:sldLayoutId id="2147483659" r:id="rId12"/>
    <p:sldLayoutId id="2147483660" r:id="rId13"/>
    <p:sldLayoutId id="2147483661" r:id="rId14"/>
  </p:sldLayoutIdLst>
  <p:hf hdr="0"/>
  <p:txStyles>
    <p:titleStyle>
      <a:lvl1pPr algn="ctr" defTabSz="914400" rtl="0" eaLnBrk="1" latinLnBrk="0" hangingPunct="1">
        <a:lnSpc>
          <a:spcPct val="90000"/>
        </a:lnSpc>
        <a:spcBef>
          <a:spcPct val="0"/>
        </a:spcBef>
        <a:buNone/>
        <a:defRPr sz="3600" b="0" i="0" kern="1200">
          <a:solidFill>
            <a:schemeClr val="tx1"/>
          </a:solidFill>
          <a:latin typeface="Helvetica Light" panose="020B04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dhcd.virginia.gov/housi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peter.baumgartner.name/2014/05/23/double-blind-review-ein-fallbeispiel/"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dmas.virginia.gov/#/index" TargetMode="External"/><Relationship Id="rId2" Type="http://schemas.openxmlformats.org/officeDocument/2006/relationships/hyperlink" Target="http://www.dmas.virginia.gov/Content_pgs/HCBS.aspx"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mailto:hcbscomments@dmas.virginia.gov"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mailto:Amie.brittain@dbhds.virginia.gov" TargetMode="External"/><Relationship Id="rId2" Type="http://schemas.openxmlformats.org/officeDocument/2006/relationships/hyperlink" Target="mailto:Katie.morris@dmas.virginia.gov" TargetMode="Externa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mailto:Ronnitta.clements@dbhds.virginia.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405A8-4C00-38C4-3D35-28D368FD3579}"/>
              </a:ext>
            </a:extLst>
          </p:cNvPr>
          <p:cNvSpPr>
            <a:spLocks noGrp="1"/>
          </p:cNvSpPr>
          <p:nvPr>
            <p:ph type="ctrTitle"/>
          </p:nvPr>
        </p:nvSpPr>
        <p:spPr/>
        <p:txBody>
          <a:bodyPr/>
          <a:lstStyle/>
          <a:p>
            <a:r>
              <a:rPr lang="en-US" sz="3600" b="1" dirty="0"/>
              <a:t>Home &amp; Community Based Services Setting Rule  </a:t>
            </a:r>
            <a:br>
              <a:rPr lang="en-US" sz="3600" b="1" dirty="0"/>
            </a:br>
            <a:endParaRPr lang="en-US" dirty="0"/>
          </a:p>
        </p:txBody>
      </p:sp>
      <p:sp>
        <p:nvSpPr>
          <p:cNvPr id="3" name="Subtitle 2">
            <a:extLst>
              <a:ext uri="{FF2B5EF4-FFF2-40B4-BE49-F238E27FC236}">
                <a16:creationId xmlns:a16="http://schemas.microsoft.com/office/drawing/2014/main" id="{5AABB42A-43E5-3956-FCE8-D06F06E350F5}"/>
              </a:ext>
            </a:extLst>
          </p:cNvPr>
          <p:cNvSpPr>
            <a:spLocks noGrp="1"/>
          </p:cNvSpPr>
          <p:nvPr>
            <p:ph type="subTitle" idx="1"/>
          </p:nvPr>
        </p:nvSpPr>
        <p:spPr>
          <a:xfrm>
            <a:off x="638175" y="3602039"/>
            <a:ext cx="10029825" cy="2133598"/>
          </a:xfrm>
        </p:spPr>
        <p:txBody>
          <a:bodyPr>
            <a:normAutofit/>
          </a:bodyPr>
          <a:lstStyle/>
          <a:p>
            <a:r>
              <a:rPr lang="en-US" sz="2800" b="1" dirty="0">
                <a:latin typeface="Helvetica Light" panose="020B0403020202020204"/>
              </a:rPr>
              <a:t>For Support Coordinators</a:t>
            </a:r>
          </a:p>
          <a:p>
            <a:endParaRPr lang="en-US" dirty="0">
              <a:latin typeface="Helvetica Light" panose="020B0403020202020204"/>
            </a:endParaRPr>
          </a:p>
          <a:p>
            <a:r>
              <a:rPr lang="en-US" dirty="0">
                <a:latin typeface="Helvetica Light" panose="020B0403020202020204"/>
              </a:rPr>
              <a:t>Katie Morris, DMAS &amp; Amie Brittain, DBHDS</a:t>
            </a:r>
          </a:p>
          <a:p>
            <a:endParaRPr lang="en-US" dirty="0">
              <a:latin typeface="Helvetica Light" panose="020B0403020202020204"/>
            </a:endParaRPr>
          </a:p>
          <a:p>
            <a:endParaRPr lang="en-US" dirty="0">
              <a:latin typeface="Helvetica Light" panose="020B0403020202020204"/>
            </a:endParaRPr>
          </a:p>
        </p:txBody>
      </p:sp>
      <p:sp>
        <p:nvSpPr>
          <p:cNvPr id="4" name="Date Placeholder 3">
            <a:extLst>
              <a:ext uri="{FF2B5EF4-FFF2-40B4-BE49-F238E27FC236}">
                <a16:creationId xmlns:a16="http://schemas.microsoft.com/office/drawing/2014/main" id="{983332A5-AA27-76A5-521C-44D0BFFACB98}"/>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2E61D8A5-4820-3734-94CB-1B2D7BB33472}"/>
              </a:ext>
            </a:extLst>
          </p:cNvPr>
          <p:cNvSpPr>
            <a:spLocks noGrp="1"/>
          </p:cNvSpPr>
          <p:nvPr>
            <p:ph type="ftr" sz="quarter" idx="11"/>
          </p:nvPr>
        </p:nvSpPr>
        <p:spPr/>
        <p:txBody>
          <a:bodyPr/>
          <a:lstStyle/>
          <a:p>
            <a:r>
              <a:rPr lang="en-US" dirty="0"/>
              <a:t>HCBS for Support Coordinators</a:t>
            </a:r>
          </a:p>
        </p:txBody>
      </p:sp>
      <p:sp>
        <p:nvSpPr>
          <p:cNvPr id="6" name="Slide Number Placeholder 5">
            <a:extLst>
              <a:ext uri="{FF2B5EF4-FFF2-40B4-BE49-F238E27FC236}">
                <a16:creationId xmlns:a16="http://schemas.microsoft.com/office/drawing/2014/main" id="{E48C32EF-6302-AEEA-75A0-DE1CC58E6611}"/>
              </a:ext>
            </a:extLst>
          </p:cNvPr>
          <p:cNvSpPr>
            <a:spLocks noGrp="1"/>
          </p:cNvSpPr>
          <p:nvPr>
            <p:ph type="sldNum" sz="quarter" idx="12"/>
          </p:nvPr>
        </p:nvSpPr>
        <p:spPr/>
        <p:txBody>
          <a:bodyPr/>
          <a:lstStyle/>
          <a:p>
            <a:fld id="{5874D6C6-B3A5-4F2C-A6BF-E3D57C3A1219}" type="slidenum">
              <a:rPr lang="en-US" smtClean="0"/>
              <a:t>1</a:t>
            </a:fld>
            <a:endParaRPr lang="en-US" dirty="0"/>
          </a:p>
        </p:txBody>
      </p:sp>
    </p:spTree>
    <p:extLst>
      <p:ext uri="{BB962C8B-B14F-4D97-AF65-F5344CB8AC3E}">
        <p14:creationId xmlns:p14="http://schemas.microsoft.com/office/powerpoint/2010/main" val="3417622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BB236-D6BA-8DAD-8A5B-0F7737498337}"/>
              </a:ext>
            </a:extLst>
          </p:cNvPr>
          <p:cNvSpPr>
            <a:spLocks noGrp="1"/>
          </p:cNvSpPr>
          <p:nvPr>
            <p:ph type="title"/>
          </p:nvPr>
        </p:nvSpPr>
        <p:spPr/>
        <p:txBody>
          <a:bodyPr/>
          <a:lstStyle/>
          <a:p>
            <a:r>
              <a:rPr lang="en-US" b="1" dirty="0"/>
              <a:t>VA HCBS Setting Validations</a:t>
            </a:r>
          </a:p>
        </p:txBody>
      </p:sp>
      <p:sp>
        <p:nvSpPr>
          <p:cNvPr id="3" name="Content Placeholder 2">
            <a:extLst>
              <a:ext uri="{FF2B5EF4-FFF2-40B4-BE49-F238E27FC236}">
                <a16:creationId xmlns:a16="http://schemas.microsoft.com/office/drawing/2014/main" id="{F5F6A57E-4338-BFFA-BC55-7A374747095B}"/>
              </a:ext>
            </a:extLst>
          </p:cNvPr>
          <p:cNvSpPr>
            <a:spLocks noGrp="1"/>
          </p:cNvSpPr>
          <p:nvPr>
            <p:ph idx="1"/>
          </p:nvPr>
        </p:nvSpPr>
        <p:spPr/>
        <p:txBody>
          <a:bodyPr/>
          <a:lstStyle/>
          <a:p>
            <a:pPr algn="l" rtl="0" fontAlgn="base">
              <a:buFont typeface="Arial" panose="020B0604020202020204" pitchFamily="34" charset="0"/>
              <a:buChar char="•"/>
            </a:pPr>
            <a:r>
              <a:rPr lang="en-US" sz="2000" b="0" i="0" u="none" strike="noStrike" dirty="0">
                <a:effectLst/>
                <a:latin typeface="Helvetica Light" panose="020B0403020202020204"/>
              </a:rPr>
              <a:t>Providers were first determined to be in “organizational compliance”</a:t>
            </a:r>
            <a:r>
              <a:rPr lang="en-US" sz="2000" b="0" i="0" dirty="0">
                <a:effectLst/>
                <a:latin typeface="Helvetica Light" panose="020B0403020202020204"/>
              </a:rPr>
              <a:t>​</a:t>
            </a:r>
          </a:p>
          <a:p>
            <a:pPr algn="l" rtl="0" fontAlgn="base">
              <a:buFont typeface="Arial" panose="020B0604020202020204" pitchFamily="34" charset="0"/>
              <a:buChar char="•"/>
            </a:pPr>
            <a:r>
              <a:rPr lang="en-US" sz="2000" b="0" i="0" u="none" strike="noStrike" dirty="0">
                <a:effectLst/>
                <a:latin typeface="Helvetica Light" panose="020B0403020202020204"/>
              </a:rPr>
              <a:t>Individual setting validations started in 2020</a:t>
            </a:r>
            <a:r>
              <a:rPr lang="en-US" sz="2000" b="0" i="0" dirty="0">
                <a:effectLst/>
                <a:latin typeface="Helvetica Light" panose="020B0403020202020204"/>
              </a:rPr>
              <a:t>​</a:t>
            </a:r>
          </a:p>
          <a:p>
            <a:pPr algn="l" rtl="0" fontAlgn="base">
              <a:buFont typeface="Arial" panose="020B0604020202020204" pitchFamily="34" charset="0"/>
              <a:buChar char="•"/>
            </a:pPr>
            <a:r>
              <a:rPr lang="en-US" sz="2000" b="0" i="0" u="none" strike="noStrike" dirty="0">
                <a:effectLst/>
                <a:latin typeface="Helvetica Light" panose="020B0403020202020204"/>
              </a:rPr>
              <a:t>ALL provider settings are being reviewed for the following services: Group Home, Group Day, Group Supported Employment, Sponsored Residential, and Supported Living)</a:t>
            </a:r>
            <a:endParaRPr lang="en-US" sz="2000" b="0" i="0" dirty="0">
              <a:effectLst/>
              <a:latin typeface="Helvetica Light" panose="020B0403020202020204"/>
            </a:endParaRPr>
          </a:p>
          <a:p>
            <a:pPr algn="l" rtl="0" fontAlgn="base">
              <a:buFont typeface="Arial" panose="020B0604020202020204" pitchFamily="34" charset="0"/>
              <a:buChar char="•"/>
            </a:pPr>
            <a:r>
              <a:rPr lang="en-US" sz="2000" b="0" i="0" u="none" strike="noStrike" dirty="0">
                <a:effectLst/>
                <a:latin typeface="Helvetica Light" panose="020B0403020202020204"/>
              </a:rPr>
              <a:t>Multiple review types </a:t>
            </a:r>
            <a:r>
              <a:rPr lang="en-US" sz="2000" b="0" i="0" dirty="0">
                <a:effectLst/>
                <a:latin typeface="Helvetica Light" panose="020B0403020202020204"/>
              </a:rPr>
              <a:t>​</a:t>
            </a:r>
          </a:p>
          <a:p>
            <a:pPr lvl="1" fontAlgn="base"/>
            <a:r>
              <a:rPr lang="en-US" sz="2000" b="0" i="0" u="none" strike="noStrike" dirty="0">
                <a:effectLst/>
                <a:latin typeface="Helvetica Light" panose="020B0403020202020204"/>
              </a:rPr>
              <a:t>OSR (onsite/virtual reviews)</a:t>
            </a:r>
            <a:r>
              <a:rPr lang="en-US" sz="2000" b="0" i="0" dirty="0">
                <a:effectLst/>
                <a:latin typeface="Helvetica Light" panose="020B0403020202020204"/>
              </a:rPr>
              <a:t>​</a:t>
            </a:r>
          </a:p>
          <a:p>
            <a:pPr lvl="1" fontAlgn="base"/>
            <a:r>
              <a:rPr lang="en-US" sz="2000" b="0" i="0" u="none" strike="noStrike" dirty="0">
                <a:effectLst/>
                <a:latin typeface="Helvetica Light" panose="020B0403020202020204"/>
              </a:rPr>
              <a:t>Desk Audits</a:t>
            </a:r>
            <a:r>
              <a:rPr lang="en-US" sz="2000" b="0" i="0" dirty="0">
                <a:effectLst/>
                <a:latin typeface="Helvetica Light" panose="020B0403020202020204"/>
              </a:rPr>
              <a:t>​</a:t>
            </a:r>
          </a:p>
          <a:p>
            <a:pPr lvl="1" fontAlgn="base"/>
            <a:r>
              <a:rPr lang="en-US" sz="2000" b="0" i="0" u="none" strike="noStrike" dirty="0">
                <a:effectLst/>
                <a:latin typeface="Helvetica Light" panose="020B0403020202020204"/>
              </a:rPr>
              <a:t>HSAG reviews</a:t>
            </a:r>
            <a:r>
              <a:rPr lang="en-US" sz="2000" b="0" i="0" dirty="0">
                <a:effectLst/>
                <a:latin typeface="Helvetica Light" panose="020B0403020202020204"/>
              </a:rPr>
              <a:t>​</a:t>
            </a:r>
          </a:p>
          <a:p>
            <a:endParaRPr lang="en-US" dirty="0"/>
          </a:p>
        </p:txBody>
      </p:sp>
      <p:sp>
        <p:nvSpPr>
          <p:cNvPr id="4" name="Date Placeholder 3">
            <a:extLst>
              <a:ext uri="{FF2B5EF4-FFF2-40B4-BE49-F238E27FC236}">
                <a16:creationId xmlns:a16="http://schemas.microsoft.com/office/drawing/2014/main" id="{BD1B2AF0-2AF0-1DB2-FA96-3219DC3B3902}"/>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F85FCD73-34C1-A3D4-47FF-44DA53E08E70}"/>
              </a:ext>
            </a:extLst>
          </p:cNvPr>
          <p:cNvSpPr>
            <a:spLocks noGrp="1"/>
          </p:cNvSpPr>
          <p:nvPr>
            <p:ph type="ftr" sz="quarter" idx="11"/>
          </p:nvPr>
        </p:nvSpPr>
        <p:spPr/>
        <p:txBody>
          <a:bodyPr/>
          <a:lstStyle/>
          <a:p>
            <a:r>
              <a:rPr lang="en-US" dirty="0"/>
              <a:t>HCBS for Support Coordinators</a:t>
            </a:r>
          </a:p>
          <a:p>
            <a:endParaRPr lang="en-US" dirty="0"/>
          </a:p>
        </p:txBody>
      </p:sp>
      <p:sp>
        <p:nvSpPr>
          <p:cNvPr id="6" name="Slide Number Placeholder 5">
            <a:extLst>
              <a:ext uri="{FF2B5EF4-FFF2-40B4-BE49-F238E27FC236}">
                <a16:creationId xmlns:a16="http://schemas.microsoft.com/office/drawing/2014/main" id="{30AE4F5A-B7A9-E40C-8BA8-87C745CB6175}"/>
              </a:ext>
            </a:extLst>
          </p:cNvPr>
          <p:cNvSpPr>
            <a:spLocks noGrp="1"/>
          </p:cNvSpPr>
          <p:nvPr>
            <p:ph type="sldNum" sz="quarter" idx="12"/>
          </p:nvPr>
        </p:nvSpPr>
        <p:spPr/>
        <p:txBody>
          <a:bodyPr/>
          <a:lstStyle/>
          <a:p>
            <a:fld id="{5874D6C6-B3A5-4F2C-A6BF-E3D57C3A1219}" type="slidenum">
              <a:rPr lang="en-US" smtClean="0"/>
              <a:t>10</a:t>
            </a:fld>
            <a:endParaRPr lang="en-US"/>
          </a:p>
        </p:txBody>
      </p:sp>
      <p:sp>
        <p:nvSpPr>
          <p:cNvPr id="7" name="Content Placeholder 6">
            <a:extLst>
              <a:ext uri="{FF2B5EF4-FFF2-40B4-BE49-F238E27FC236}">
                <a16:creationId xmlns:a16="http://schemas.microsoft.com/office/drawing/2014/main" id="{A98D06C2-A2FF-7706-3FD6-D84EDF9C2055}"/>
              </a:ext>
            </a:extLst>
          </p:cNvPr>
          <p:cNvSpPr>
            <a:spLocks noGrp="1"/>
          </p:cNvSpPr>
          <p:nvPr>
            <p:ph sz="quarter" idx="13"/>
          </p:nvPr>
        </p:nvSpPr>
        <p:spPr/>
        <p:txBody>
          <a:bodyPr/>
          <a:lstStyle/>
          <a:p>
            <a:r>
              <a:rPr lang="en-US" dirty="0"/>
              <a:t>HCBS Setting Validations</a:t>
            </a:r>
          </a:p>
        </p:txBody>
      </p:sp>
    </p:spTree>
    <p:extLst>
      <p:ext uri="{BB962C8B-B14F-4D97-AF65-F5344CB8AC3E}">
        <p14:creationId xmlns:p14="http://schemas.microsoft.com/office/powerpoint/2010/main" val="3270842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E2099-4CBC-403F-6B2A-E70AECB09C24}"/>
              </a:ext>
            </a:extLst>
          </p:cNvPr>
          <p:cNvSpPr>
            <a:spLocks noGrp="1"/>
          </p:cNvSpPr>
          <p:nvPr>
            <p:ph type="title"/>
          </p:nvPr>
        </p:nvSpPr>
        <p:spPr>
          <a:xfrm>
            <a:off x="457200" y="1084263"/>
            <a:ext cx="10515600" cy="1122362"/>
          </a:xfrm>
        </p:spPr>
        <p:txBody>
          <a:bodyPr/>
          <a:lstStyle/>
          <a:p>
            <a:r>
              <a:rPr lang="en-US" b="1" dirty="0"/>
              <a:t>Audit Authority</a:t>
            </a:r>
          </a:p>
        </p:txBody>
      </p:sp>
      <p:sp>
        <p:nvSpPr>
          <p:cNvPr id="3" name="Content Placeholder 2">
            <a:extLst>
              <a:ext uri="{FF2B5EF4-FFF2-40B4-BE49-F238E27FC236}">
                <a16:creationId xmlns:a16="http://schemas.microsoft.com/office/drawing/2014/main" id="{7EB315FC-CF73-F879-CBE5-CF6D17619FAF}"/>
              </a:ext>
            </a:extLst>
          </p:cNvPr>
          <p:cNvSpPr>
            <a:spLocks noGrp="1"/>
          </p:cNvSpPr>
          <p:nvPr>
            <p:ph idx="1"/>
          </p:nvPr>
        </p:nvSpPr>
        <p:spPr>
          <a:xfrm>
            <a:off x="457200" y="2277374"/>
            <a:ext cx="10515600" cy="3534463"/>
          </a:xfrm>
        </p:spPr>
        <p:txBody>
          <a:bodyPr>
            <a:normAutofit lnSpcReduction="10000"/>
          </a:bodyPr>
          <a:lstStyle/>
          <a:p>
            <a:pPr algn="l" rtl="0" fontAlgn="base">
              <a:buFont typeface="Arial" panose="020B0604020202020204" pitchFamily="34" charset="0"/>
              <a:buChar char="•"/>
            </a:pPr>
            <a:r>
              <a:rPr lang="en-US" sz="2400" b="0" i="0" u="none" strike="noStrike" dirty="0">
                <a:effectLst/>
                <a:latin typeface="Helvetica Light" panose="020B0403020202020204"/>
              </a:rPr>
              <a:t>DMAS and DBHDS have the authority to conduct these reviews pursuant to:</a:t>
            </a:r>
            <a:r>
              <a:rPr lang="en-US" sz="2400" b="0" i="0" dirty="0">
                <a:effectLst/>
                <a:latin typeface="Helvetica Light" panose="020B0403020202020204"/>
              </a:rPr>
              <a:t>​</a:t>
            </a:r>
          </a:p>
          <a:p>
            <a:pPr algn="l" rtl="0" fontAlgn="base">
              <a:buFont typeface="+mj-lt"/>
              <a:buAutoNum type="arabicPeriod"/>
            </a:pPr>
            <a:r>
              <a:rPr lang="en-US" sz="2400" b="0" i="0" u="none" strike="noStrike" dirty="0">
                <a:effectLst/>
                <a:latin typeface="Helvetica Light" panose="020B0403020202020204"/>
              </a:rPr>
              <a:t>Virginia’s Statewide Transition Plan that received final approval from CMS</a:t>
            </a:r>
            <a:r>
              <a:rPr lang="en-US" sz="2400" b="0" i="0" dirty="0">
                <a:effectLst/>
                <a:latin typeface="Helvetica Light" panose="020B0403020202020204"/>
              </a:rPr>
              <a:t>​</a:t>
            </a:r>
          </a:p>
          <a:p>
            <a:pPr algn="l" rtl="0" fontAlgn="base">
              <a:buFont typeface="+mj-lt"/>
              <a:buAutoNum type="arabicPeriod"/>
            </a:pPr>
            <a:r>
              <a:rPr lang="en-US" sz="2400" b="0" i="0" u="none" strike="noStrike" dirty="0">
                <a:effectLst/>
                <a:latin typeface="Helvetica Light" panose="020B0403020202020204"/>
              </a:rPr>
              <a:t>Virginia’s Community Waiver Regulations (Administrative Code) </a:t>
            </a:r>
            <a:r>
              <a:rPr lang="en-US" sz="2400" b="0" i="0" dirty="0">
                <a:effectLst/>
                <a:latin typeface="Helvetica Light" panose="020B0403020202020204"/>
              </a:rPr>
              <a:t>​</a:t>
            </a:r>
          </a:p>
          <a:p>
            <a:pPr algn="l" rtl="0" fontAlgn="base"/>
            <a:r>
              <a:rPr lang="en-US" sz="2400" b="1" i="0" u="none" strike="noStrike" dirty="0">
                <a:effectLst/>
                <a:latin typeface="Helvetica Light" panose="020B0403020202020204"/>
              </a:rPr>
              <a:t>DD waiver regulations (12VAC30 122-120) </a:t>
            </a:r>
            <a:r>
              <a:rPr lang="en-US" sz="2400" b="0" i="0" u="none" strike="noStrike" dirty="0">
                <a:effectLst/>
                <a:latin typeface="Helvetica Light" panose="020B0403020202020204"/>
              </a:rPr>
              <a:t> "13. </a:t>
            </a:r>
            <a:r>
              <a:rPr lang="en-US" sz="2400" b="0" i="0" u="sng" dirty="0">
                <a:effectLst/>
                <a:latin typeface="Helvetica Light" panose="020B0403020202020204"/>
              </a:rPr>
              <a:t>Agree to furnish information and record documentation on request and in the form requested to DMAS, DBHDS</a:t>
            </a:r>
            <a:r>
              <a:rPr lang="en-US" sz="2400" b="0" i="0" u="none" strike="noStrike" dirty="0">
                <a:effectLst/>
                <a:latin typeface="Helvetica Light" panose="020B0403020202020204"/>
              </a:rPr>
              <a:t>, the Attorney General of Virginia or his authorized representatives, federal personnel (e.g., Office of the Inspector General), and the State Medicaid Fraud Control Unit. </a:t>
            </a:r>
            <a:r>
              <a:rPr lang="en-US" sz="2400" b="0" i="0" u="sng" dirty="0">
                <a:effectLst/>
                <a:latin typeface="Helvetica Light" panose="020B0403020202020204"/>
              </a:rPr>
              <a:t>The Commonwealth's right of access to provider premises and records shall survive any termination of the provider participation agreement."</a:t>
            </a:r>
            <a:r>
              <a:rPr lang="en-US" sz="2400" b="0" i="0" u="none" strike="noStrike" dirty="0">
                <a:effectLst/>
                <a:latin typeface="Helvetica Light" panose="020B0403020202020204"/>
              </a:rPr>
              <a:t>  </a:t>
            </a:r>
            <a:r>
              <a:rPr lang="en-US" sz="2400" b="0" i="0" dirty="0">
                <a:effectLst/>
                <a:latin typeface="Helvetica Light" panose="020B0403020202020204"/>
              </a:rPr>
              <a:t>​</a:t>
            </a:r>
          </a:p>
          <a:p>
            <a:endParaRPr lang="en-US" dirty="0"/>
          </a:p>
        </p:txBody>
      </p:sp>
      <p:sp>
        <p:nvSpPr>
          <p:cNvPr id="4" name="Date Placeholder 3">
            <a:extLst>
              <a:ext uri="{FF2B5EF4-FFF2-40B4-BE49-F238E27FC236}">
                <a16:creationId xmlns:a16="http://schemas.microsoft.com/office/drawing/2014/main" id="{ECBF1DF0-C84C-D735-7F34-DF856F6FE557}"/>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2DDA76EC-8488-8090-4406-252AD420B3E3}"/>
              </a:ext>
            </a:extLst>
          </p:cNvPr>
          <p:cNvSpPr>
            <a:spLocks noGrp="1"/>
          </p:cNvSpPr>
          <p:nvPr>
            <p:ph type="ftr" sz="quarter" idx="11"/>
          </p:nvPr>
        </p:nvSpPr>
        <p:spPr/>
        <p:txBody>
          <a:bodyPr/>
          <a:lstStyle/>
          <a:p>
            <a:r>
              <a:rPr lang="en-US" dirty="0"/>
              <a:t>HCBS for Support Coordinators</a:t>
            </a:r>
          </a:p>
          <a:p>
            <a:endParaRPr lang="en-US" dirty="0"/>
          </a:p>
        </p:txBody>
      </p:sp>
      <p:sp>
        <p:nvSpPr>
          <p:cNvPr id="6" name="Slide Number Placeholder 5">
            <a:extLst>
              <a:ext uri="{FF2B5EF4-FFF2-40B4-BE49-F238E27FC236}">
                <a16:creationId xmlns:a16="http://schemas.microsoft.com/office/drawing/2014/main" id="{48E6964C-46C6-D607-4176-39F5DD14A8AD}"/>
              </a:ext>
            </a:extLst>
          </p:cNvPr>
          <p:cNvSpPr>
            <a:spLocks noGrp="1"/>
          </p:cNvSpPr>
          <p:nvPr>
            <p:ph type="sldNum" sz="quarter" idx="12"/>
          </p:nvPr>
        </p:nvSpPr>
        <p:spPr/>
        <p:txBody>
          <a:bodyPr/>
          <a:lstStyle/>
          <a:p>
            <a:fld id="{5874D6C6-B3A5-4F2C-A6BF-E3D57C3A1219}" type="slidenum">
              <a:rPr lang="en-US" smtClean="0"/>
              <a:t>11</a:t>
            </a:fld>
            <a:endParaRPr lang="en-US"/>
          </a:p>
        </p:txBody>
      </p:sp>
      <p:sp>
        <p:nvSpPr>
          <p:cNvPr id="7" name="Content Placeholder 6">
            <a:extLst>
              <a:ext uri="{FF2B5EF4-FFF2-40B4-BE49-F238E27FC236}">
                <a16:creationId xmlns:a16="http://schemas.microsoft.com/office/drawing/2014/main" id="{AA2F0CBA-A5C9-91A6-3EA6-C75135E110AD}"/>
              </a:ext>
            </a:extLst>
          </p:cNvPr>
          <p:cNvSpPr>
            <a:spLocks noGrp="1"/>
          </p:cNvSpPr>
          <p:nvPr>
            <p:ph sz="quarter" idx="13"/>
          </p:nvPr>
        </p:nvSpPr>
        <p:spPr/>
        <p:txBody>
          <a:bodyPr/>
          <a:lstStyle/>
          <a:p>
            <a:r>
              <a:rPr lang="en-US" dirty="0"/>
              <a:t>Audit Authority</a:t>
            </a:r>
          </a:p>
        </p:txBody>
      </p:sp>
    </p:spTree>
    <p:extLst>
      <p:ext uri="{BB962C8B-B14F-4D97-AF65-F5344CB8AC3E}">
        <p14:creationId xmlns:p14="http://schemas.microsoft.com/office/powerpoint/2010/main" val="2221049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BF609B-B56E-12C5-45F3-92823E7909C9}"/>
              </a:ext>
            </a:extLst>
          </p:cNvPr>
          <p:cNvSpPr>
            <a:spLocks noGrp="1"/>
          </p:cNvSpPr>
          <p:nvPr>
            <p:ph type="dt" sz="half" idx="10"/>
          </p:nvPr>
        </p:nvSpPr>
        <p:spPr/>
        <p:txBody>
          <a:bodyPr/>
          <a:lstStyle/>
          <a:p>
            <a:r>
              <a:rPr lang="en-US" dirty="0"/>
              <a:t>01/2024</a:t>
            </a:r>
          </a:p>
        </p:txBody>
      </p:sp>
      <p:sp>
        <p:nvSpPr>
          <p:cNvPr id="3" name="Footer Placeholder 2">
            <a:extLst>
              <a:ext uri="{FF2B5EF4-FFF2-40B4-BE49-F238E27FC236}">
                <a16:creationId xmlns:a16="http://schemas.microsoft.com/office/drawing/2014/main" id="{E277F6BE-781E-071F-3622-464E2782EE8C}"/>
              </a:ext>
            </a:extLst>
          </p:cNvPr>
          <p:cNvSpPr>
            <a:spLocks noGrp="1"/>
          </p:cNvSpPr>
          <p:nvPr>
            <p:ph type="ftr" sz="quarter" idx="11"/>
          </p:nvPr>
        </p:nvSpPr>
        <p:spPr/>
        <p:txBody>
          <a:bodyPr/>
          <a:lstStyle/>
          <a:p>
            <a:r>
              <a:rPr lang="en-US" dirty="0"/>
              <a:t> </a:t>
            </a:r>
            <a:r>
              <a:rPr lang="en-US" dirty="0" err="1"/>
              <a:t>Supportrs</a:t>
            </a:r>
            <a:endParaRPr lang="en-US" dirty="0"/>
          </a:p>
          <a:p>
            <a:endParaRPr lang="en-US" dirty="0"/>
          </a:p>
        </p:txBody>
      </p:sp>
      <p:sp>
        <p:nvSpPr>
          <p:cNvPr id="4" name="Slide Number Placeholder 3">
            <a:extLst>
              <a:ext uri="{FF2B5EF4-FFF2-40B4-BE49-F238E27FC236}">
                <a16:creationId xmlns:a16="http://schemas.microsoft.com/office/drawing/2014/main" id="{2C67E0E8-F4AF-269A-EC18-D9AB61815FB2}"/>
              </a:ext>
            </a:extLst>
          </p:cNvPr>
          <p:cNvSpPr>
            <a:spLocks noGrp="1"/>
          </p:cNvSpPr>
          <p:nvPr>
            <p:ph type="sldNum" sz="quarter" idx="12"/>
          </p:nvPr>
        </p:nvSpPr>
        <p:spPr/>
        <p:txBody>
          <a:bodyPr/>
          <a:lstStyle/>
          <a:p>
            <a:fld id="{5874D6C6-B3A5-4F2C-A6BF-E3D57C3A1219}" type="slidenum">
              <a:rPr lang="en-US" smtClean="0"/>
              <a:t>12</a:t>
            </a:fld>
            <a:endParaRPr lang="en-US"/>
          </a:p>
        </p:txBody>
      </p:sp>
      <p:sp>
        <p:nvSpPr>
          <p:cNvPr id="5" name="Content Placeholder 4">
            <a:extLst>
              <a:ext uri="{FF2B5EF4-FFF2-40B4-BE49-F238E27FC236}">
                <a16:creationId xmlns:a16="http://schemas.microsoft.com/office/drawing/2014/main" id="{16578A12-3792-E3F9-8F47-04EAB693276D}"/>
              </a:ext>
            </a:extLst>
          </p:cNvPr>
          <p:cNvSpPr>
            <a:spLocks noGrp="1"/>
          </p:cNvSpPr>
          <p:nvPr>
            <p:ph sz="quarter" idx="13"/>
          </p:nvPr>
        </p:nvSpPr>
        <p:spPr/>
        <p:txBody>
          <a:bodyPr/>
          <a:lstStyle/>
          <a:p>
            <a:r>
              <a:rPr lang="en-US" dirty="0"/>
              <a:t>HCBS Requirements</a:t>
            </a:r>
          </a:p>
        </p:txBody>
      </p:sp>
      <p:sp>
        <p:nvSpPr>
          <p:cNvPr id="6" name="Hexagon 5">
            <a:extLst>
              <a:ext uri="{FF2B5EF4-FFF2-40B4-BE49-F238E27FC236}">
                <a16:creationId xmlns:a16="http://schemas.microsoft.com/office/drawing/2014/main" id="{8052E681-A1FB-0502-BE4D-5EE17416A3F7}"/>
              </a:ext>
            </a:extLst>
          </p:cNvPr>
          <p:cNvSpPr/>
          <p:nvPr/>
        </p:nvSpPr>
        <p:spPr>
          <a:xfrm>
            <a:off x="4718648" y="2639683"/>
            <a:ext cx="2518913" cy="2027208"/>
          </a:xfrm>
          <a:prstGeom prst="hex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solidFill>
                  <a:schemeClr val="bg1"/>
                </a:solidFill>
                <a:latin typeface="Helvetica Light" panose="020B0403020202020204"/>
              </a:rPr>
              <a:t>HCBS</a:t>
            </a:r>
          </a:p>
          <a:p>
            <a:pPr algn="ctr"/>
            <a:r>
              <a:rPr lang="en-US" b="1" dirty="0">
                <a:solidFill>
                  <a:schemeClr val="bg1"/>
                </a:solidFill>
                <a:latin typeface="Helvetica Light" panose="020B0403020202020204"/>
              </a:rPr>
              <a:t>Requirements</a:t>
            </a:r>
          </a:p>
        </p:txBody>
      </p:sp>
      <p:sp>
        <p:nvSpPr>
          <p:cNvPr id="13" name="Hexagon 12">
            <a:extLst>
              <a:ext uri="{FF2B5EF4-FFF2-40B4-BE49-F238E27FC236}">
                <a16:creationId xmlns:a16="http://schemas.microsoft.com/office/drawing/2014/main" id="{C4226629-7486-5980-9B62-49A3E6D665E5}"/>
              </a:ext>
            </a:extLst>
          </p:cNvPr>
          <p:cNvSpPr/>
          <p:nvPr/>
        </p:nvSpPr>
        <p:spPr>
          <a:xfrm>
            <a:off x="6930682" y="1817939"/>
            <a:ext cx="2058043" cy="1676400"/>
          </a:xfrm>
          <a:prstGeom prst="hexagon">
            <a:avLst/>
          </a:prstGeom>
          <a:solidFill>
            <a:schemeClr val="bg1">
              <a:lumMod val="6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a:solidFill>
                  <a:schemeClr val="bg1"/>
                </a:solidFill>
                <a:latin typeface="Helvetica Light"/>
              </a:rPr>
              <a:t>Rights of Privacy, Dignity &amp; Freedom from Coercion &amp; Restraint</a:t>
            </a:r>
          </a:p>
        </p:txBody>
      </p:sp>
      <p:sp>
        <p:nvSpPr>
          <p:cNvPr id="15" name="Hexagon 14">
            <a:extLst>
              <a:ext uri="{FF2B5EF4-FFF2-40B4-BE49-F238E27FC236}">
                <a16:creationId xmlns:a16="http://schemas.microsoft.com/office/drawing/2014/main" id="{10EE09BB-DE9D-CFDA-EB7E-B87EF8B1DAB6}"/>
              </a:ext>
            </a:extLst>
          </p:cNvPr>
          <p:cNvSpPr/>
          <p:nvPr/>
        </p:nvSpPr>
        <p:spPr>
          <a:xfrm>
            <a:off x="4949082" y="798436"/>
            <a:ext cx="2058043" cy="1676400"/>
          </a:xfrm>
          <a:prstGeom prst="hexagon">
            <a:avLst/>
          </a:prstGeom>
          <a:solidFill>
            <a:schemeClr val="bg1">
              <a:lumMod val="6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a:solidFill>
                  <a:schemeClr val="bg1"/>
                </a:solidFill>
                <a:latin typeface="Helvetica Light"/>
              </a:rPr>
              <a:t>Setting is integrated &amp; Supports Full Access to the Community</a:t>
            </a:r>
          </a:p>
        </p:txBody>
      </p:sp>
      <p:sp>
        <p:nvSpPr>
          <p:cNvPr id="16" name="Hexagon 15">
            <a:extLst>
              <a:ext uri="{FF2B5EF4-FFF2-40B4-BE49-F238E27FC236}">
                <a16:creationId xmlns:a16="http://schemas.microsoft.com/office/drawing/2014/main" id="{0E2B92D7-4D04-1CA1-E837-0BE52C7E4460}"/>
              </a:ext>
            </a:extLst>
          </p:cNvPr>
          <p:cNvSpPr/>
          <p:nvPr/>
        </p:nvSpPr>
        <p:spPr>
          <a:xfrm>
            <a:off x="2967484" y="1817939"/>
            <a:ext cx="2058043" cy="1676400"/>
          </a:xfrm>
          <a:prstGeom prst="hexagon">
            <a:avLst/>
          </a:prstGeom>
          <a:solidFill>
            <a:schemeClr val="bg1">
              <a:lumMod val="6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a:solidFill>
                  <a:schemeClr val="bg1"/>
                </a:solidFill>
                <a:latin typeface="Helvetica Light"/>
              </a:rPr>
              <a:t>Values, Principles &amp; Common Language</a:t>
            </a:r>
          </a:p>
        </p:txBody>
      </p:sp>
      <p:sp>
        <p:nvSpPr>
          <p:cNvPr id="17" name="Hexagon 16">
            <a:extLst>
              <a:ext uri="{FF2B5EF4-FFF2-40B4-BE49-F238E27FC236}">
                <a16:creationId xmlns:a16="http://schemas.microsoft.com/office/drawing/2014/main" id="{19C77317-3C7A-BECC-A107-79D6B8653CFD}"/>
              </a:ext>
            </a:extLst>
          </p:cNvPr>
          <p:cNvSpPr/>
          <p:nvPr/>
        </p:nvSpPr>
        <p:spPr>
          <a:xfrm>
            <a:off x="2967483" y="3812235"/>
            <a:ext cx="2058043" cy="1676400"/>
          </a:xfrm>
          <a:prstGeom prst="hexagon">
            <a:avLst/>
          </a:prstGeom>
          <a:solidFill>
            <a:schemeClr val="bg1">
              <a:lumMod val="6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a:solidFill>
                  <a:schemeClr val="bg1"/>
                </a:solidFill>
                <a:latin typeface="Helvetica Light"/>
              </a:rPr>
              <a:t>Additional Conditions for Residential Settings</a:t>
            </a:r>
          </a:p>
        </p:txBody>
      </p:sp>
      <p:sp>
        <p:nvSpPr>
          <p:cNvPr id="18" name="Hexagon 17">
            <a:extLst>
              <a:ext uri="{FF2B5EF4-FFF2-40B4-BE49-F238E27FC236}">
                <a16:creationId xmlns:a16="http://schemas.microsoft.com/office/drawing/2014/main" id="{67748346-1F71-574D-E845-B56CEFC51208}"/>
              </a:ext>
            </a:extLst>
          </p:cNvPr>
          <p:cNvSpPr/>
          <p:nvPr/>
        </p:nvSpPr>
        <p:spPr>
          <a:xfrm>
            <a:off x="7021900" y="3812235"/>
            <a:ext cx="2058043" cy="1676400"/>
          </a:xfrm>
          <a:prstGeom prst="hexagon">
            <a:avLst/>
          </a:prstGeom>
          <a:solidFill>
            <a:schemeClr val="bg1">
              <a:lumMod val="6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a:solidFill>
                  <a:schemeClr val="bg1"/>
                </a:solidFill>
                <a:latin typeface="Helvetica Light"/>
              </a:rPr>
              <a:t>Optimize, but does not regiment individual initiative &amp; autonomy</a:t>
            </a:r>
          </a:p>
        </p:txBody>
      </p:sp>
      <p:sp>
        <p:nvSpPr>
          <p:cNvPr id="19" name="Hexagon 18">
            <a:extLst>
              <a:ext uri="{FF2B5EF4-FFF2-40B4-BE49-F238E27FC236}">
                <a16:creationId xmlns:a16="http://schemas.microsoft.com/office/drawing/2014/main" id="{D1260DE1-E145-298C-F4B1-E11B3EE1A44B}"/>
              </a:ext>
            </a:extLst>
          </p:cNvPr>
          <p:cNvSpPr/>
          <p:nvPr/>
        </p:nvSpPr>
        <p:spPr>
          <a:xfrm>
            <a:off x="4949081" y="4815282"/>
            <a:ext cx="2058043" cy="1676400"/>
          </a:xfrm>
          <a:prstGeom prst="hexagon">
            <a:avLst/>
          </a:prstGeom>
          <a:solidFill>
            <a:schemeClr val="bg1">
              <a:lumMod val="6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a:solidFill>
                  <a:schemeClr val="bg1"/>
                </a:solidFill>
                <a:latin typeface="Helvetica Light"/>
              </a:rPr>
              <a:t>Facilitates choice regarding services &amp; supports &amp; who provides them</a:t>
            </a:r>
          </a:p>
        </p:txBody>
      </p:sp>
    </p:spTree>
    <p:extLst>
      <p:ext uri="{BB962C8B-B14F-4D97-AF65-F5344CB8AC3E}">
        <p14:creationId xmlns:p14="http://schemas.microsoft.com/office/powerpoint/2010/main" val="2508816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4FEF7-1C56-03A4-F353-D8442604E91F}"/>
              </a:ext>
            </a:extLst>
          </p:cNvPr>
          <p:cNvSpPr>
            <a:spLocks noGrp="1"/>
          </p:cNvSpPr>
          <p:nvPr>
            <p:ph type="title"/>
          </p:nvPr>
        </p:nvSpPr>
        <p:spPr/>
        <p:txBody>
          <a:bodyPr/>
          <a:lstStyle/>
          <a:p>
            <a:r>
              <a:rPr lang="en-US" b="1" dirty="0"/>
              <a:t>HCBS Requirements:  The Basics</a:t>
            </a:r>
          </a:p>
        </p:txBody>
      </p:sp>
      <p:sp>
        <p:nvSpPr>
          <p:cNvPr id="3" name="Content Placeholder 2">
            <a:extLst>
              <a:ext uri="{FF2B5EF4-FFF2-40B4-BE49-F238E27FC236}">
                <a16:creationId xmlns:a16="http://schemas.microsoft.com/office/drawing/2014/main" id="{21D4109B-2002-CC0F-7D05-8F24875FE97E}"/>
              </a:ext>
            </a:extLst>
          </p:cNvPr>
          <p:cNvSpPr>
            <a:spLocks noGrp="1"/>
          </p:cNvSpPr>
          <p:nvPr>
            <p:ph idx="1"/>
          </p:nvPr>
        </p:nvSpPr>
        <p:spPr/>
        <p:txBody>
          <a:bodyPr/>
          <a:lstStyle/>
          <a:p>
            <a:pPr algn="l" rtl="0" fontAlgn="base">
              <a:buFont typeface="Arial" panose="020B0604020202020204" pitchFamily="34" charset="0"/>
              <a:buChar char="•"/>
            </a:pPr>
            <a:r>
              <a:rPr lang="en-US" sz="2000" b="0" i="0" u="none" strike="noStrike" dirty="0">
                <a:effectLst/>
                <a:latin typeface="Helvetica Light" panose="020B0403020202020204"/>
              </a:rPr>
              <a:t>Be integrated and support access to the greater community; </a:t>
            </a:r>
            <a:r>
              <a:rPr lang="en-US" sz="2000" b="0" i="0" dirty="0">
                <a:effectLst/>
                <a:latin typeface="Helvetica Light" panose="020B0403020202020204"/>
              </a:rPr>
              <a:t>​</a:t>
            </a:r>
          </a:p>
          <a:p>
            <a:pPr algn="l" rtl="0" fontAlgn="base">
              <a:buFont typeface="Arial" panose="020B0604020202020204" pitchFamily="34" charset="0"/>
              <a:buChar char="•"/>
            </a:pPr>
            <a:r>
              <a:rPr lang="en-US" sz="2000" b="0" i="0" u="none" strike="noStrike" dirty="0">
                <a:effectLst/>
                <a:latin typeface="Helvetica Light" panose="020B0403020202020204"/>
              </a:rPr>
              <a:t>Provide opportunities to seek employment and work in competitive integrated settings;  </a:t>
            </a:r>
            <a:r>
              <a:rPr lang="en-US" sz="2000" b="0" i="0" dirty="0">
                <a:effectLst/>
                <a:latin typeface="Helvetica Light" panose="020B0403020202020204"/>
              </a:rPr>
              <a:t>​</a:t>
            </a:r>
          </a:p>
          <a:p>
            <a:pPr algn="l" rtl="0" fontAlgn="base">
              <a:buFont typeface="Arial" panose="020B0604020202020204" pitchFamily="34" charset="0"/>
              <a:buChar char="•"/>
            </a:pPr>
            <a:r>
              <a:rPr lang="en-US" sz="2000" b="0" i="0" u="none" strike="noStrike" dirty="0">
                <a:effectLst/>
                <a:latin typeface="Helvetica Light" panose="020B0403020202020204"/>
              </a:rPr>
              <a:t>Facilitate individual choice regarding services &amp; supports and who provides them;</a:t>
            </a:r>
            <a:r>
              <a:rPr lang="en-US" sz="2000" b="0" i="0" dirty="0">
                <a:effectLst/>
                <a:latin typeface="Helvetica Light" panose="020B0403020202020204"/>
              </a:rPr>
              <a:t>​</a:t>
            </a:r>
          </a:p>
          <a:p>
            <a:pPr algn="l" rtl="0" fontAlgn="base">
              <a:buFont typeface="Arial" panose="020B0604020202020204" pitchFamily="34" charset="0"/>
              <a:buChar char="•"/>
            </a:pPr>
            <a:r>
              <a:rPr lang="en-US" sz="2000" b="0" i="0" u="none" strike="noStrike" dirty="0">
                <a:effectLst/>
                <a:latin typeface="Helvetica Light" panose="020B0403020202020204"/>
              </a:rPr>
              <a:t>Ensure an individual’s rights of privacy, dignity, respect, and freedom from coercion and restraint; </a:t>
            </a:r>
            <a:r>
              <a:rPr lang="en-US" sz="2000" b="0" i="0" dirty="0">
                <a:effectLst/>
                <a:latin typeface="Helvetica Light" panose="020B0403020202020204"/>
              </a:rPr>
              <a:t>​</a:t>
            </a:r>
          </a:p>
          <a:p>
            <a:pPr algn="l" rtl="0" fontAlgn="base">
              <a:buFont typeface="Arial" panose="020B0604020202020204" pitchFamily="34" charset="0"/>
              <a:buChar char="•"/>
            </a:pPr>
            <a:r>
              <a:rPr lang="en-US" sz="2000" b="0" i="0" u="none" strike="noStrike" dirty="0">
                <a:effectLst/>
                <a:latin typeface="Helvetica Light" panose="020B0403020202020204"/>
              </a:rPr>
              <a:t>Be selected by the individual from among setting options, including non-disability specific settings;</a:t>
            </a:r>
            <a:r>
              <a:rPr lang="en-US" sz="2000" b="0" i="0" dirty="0">
                <a:effectLst/>
                <a:latin typeface="Helvetica Light" panose="020B0403020202020204"/>
              </a:rPr>
              <a:t>​</a:t>
            </a:r>
          </a:p>
          <a:p>
            <a:pPr algn="l" rtl="0" fontAlgn="base">
              <a:buFont typeface="Arial" panose="020B0604020202020204" pitchFamily="34" charset="0"/>
              <a:buChar char="•"/>
            </a:pPr>
            <a:r>
              <a:rPr lang="en-US" sz="2000" b="0" i="0" u="none" strike="noStrike" dirty="0">
                <a:effectLst/>
                <a:latin typeface="Helvetica Light" panose="020B0403020202020204"/>
              </a:rPr>
              <a:t>Participate in the person-centered planning process.</a:t>
            </a:r>
            <a:r>
              <a:rPr lang="en-US" sz="2000" b="0" i="0" dirty="0">
                <a:effectLst/>
                <a:latin typeface="Helvetica Light" panose="020B0403020202020204"/>
              </a:rPr>
              <a:t>​</a:t>
            </a:r>
          </a:p>
          <a:p>
            <a:endParaRPr lang="en-US" dirty="0"/>
          </a:p>
        </p:txBody>
      </p:sp>
      <p:sp>
        <p:nvSpPr>
          <p:cNvPr id="4" name="Date Placeholder 3">
            <a:extLst>
              <a:ext uri="{FF2B5EF4-FFF2-40B4-BE49-F238E27FC236}">
                <a16:creationId xmlns:a16="http://schemas.microsoft.com/office/drawing/2014/main" id="{78693638-4DCF-9240-7B49-3EECFFDF9853}"/>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513809FD-FE8F-389B-D1DC-E5A3D2DFCA28}"/>
              </a:ext>
            </a:extLst>
          </p:cNvPr>
          <p:cNvSpPr>
            <a:spLocks noGrp="1"/>
          </p:cNvSpPr>
          <p:nvPr>
            <p:ph type="ftr" sz="quarter" idx="11"/>
          </p:nvPr>
        </p:nvSpPr>
        <p:spPr/>
        <p:txBody>
          <a:bodyPr/>
          <a:lstStyle/>
          <a:p>
            <a:r>
              <a:rPr lang="en-US" dirty="0"/>
              <a:t>HCBS for Support Coordinators</a:t>
            </a:r>
          </a:p>
          <a:p>
            <a:endParaRPr lang="en-US" dirty="0"/>
          </a:p>
        </p:txBody>
      </p:sp>
      <p:sp>
        <p:nvSpPr>
          <p:cNvPr id="6" name="Slide Number Placeholder 5">
            <a:extLst>
              <a:ext uri="{FF2B5EF4-FFF2-40B4-BE49-F238E27FC236}">
                <a16:creationId xmlns:a16="http://schemas.microsoft.com/office/drawing/2014/main" id="{96C94B65-CAD0-FC1B-0568-6CA6DE72E805}"/>
              </a:ext>
            </a:extLst>
          </p:cNvPr>
          <p:cNvSpPr>
            <a:spLocks noGrp="1"/>
          </p:cNvSpPr>
          <p:nvPr>
            <p:ph type="sldNum" sz="quarter" idx="12"/>
          </p:nvPr>
        </p:nvSpPr>
        <p:spPr/>
        <p:txBody>
          <a:bodyPr/>
          <a:lstStyle/>
          <a:p>
            <a:fld id="{5874D6C6-B3A5-4F2C-A6BF-E3D57C3A1219}" type="slidenum">
              <a:rPr lang="en-US" smtClean="0"/>
              <a:t>13</a:t>
            </a:fld>
            <a:endParaRPr lang="en-US"/>
          </a:p>
        </p:txBody>
      </p:sp>
      <p:sp>
        <p:nvSpPr>
          <p:cNvPr id="7" name="Content Placeholder 6">
            <a:extLst>
              <a:ext uri="{FF2B5EF4-FFF2-40B4-BE49-F238E27FC236}">
                <a16:creationId xmlns:a16="http://schemas.microsoft.com/office/drawing/2014/main" id="{53B19A3F-AA9D-4C04-6518-03B8EB694999}"/>
              </a:ext>
            </a:extLst>
          </p:cNvPr>
          <p:cNvSpPr>
            <a:spLocks noGrp="1"/>
          </p:cNvSpPr>
          <p:nvPr>
            <p:ph sz="quarter" idx="13"/>
          </p:nvPr>
        </p:nvSpPr>
        <p:spPr/>
        <p:txBody>
          <a:bodyPr/>
          <a:lstStyle/>
          <a:p>
            <a:r>
              <a:rPr lang="en-US" dirty="0"/>
              <a:t>The Basics</a:t>
            </a:r>
          </a:p>
        </p:txBody>
      </p:sp>
      <p:pic>
        <p:nvPicPr>
          <p:cNvPr id="4098" name="Picture 2" descr="Is Your Email Secure? Knowing Your Digital Privacy Rights in the ...">
            <a:extLst>
              <a:ext uri="{FF2B5EF4-FFF2-40B4-BE49-F238E27FC236}">
                <a16:creationId xmlns:a16="http://schemas.microsoft.com/office/drawing/2014/main" id="{6511AA97-0414-289E-1E43-3C568BFF94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2406" y="1543842"/>
            <a:ext cx="1982099" cy="1325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299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4EE51-798E-4E76-1F7C-AA68050E2FFD}"/>
              </a:ext>
            </a:extLst>
          </p:cNvPr>
          <p:cNvSpPr>
            <a:spLocks noGrp="1"/>
          </p:cNvSpPr>
          <p:nvPr>
            <p:ph type="title"/>
          </p:nvPr>
        </p:nvSpPr>
        <p:spPr/>
        <p:txBody>
          <a:bodyPr/>
          <a:lstStyle/>
          <a:p>
            <a:r>
              <a:rPr lang="en-US" b="1" dirty="0"/>
              <a:t>HCBS Requirements:  Support Coordinator Essentials</a:t>
            </a:r>
          </a:p>
        </p:txBody>
      </p:sp>
      <p:sp>
        <p:nvSpPr>
          <p:cNvPr id="3" name="Content Placeholder 2">
            <a:extLst>
              <a:ext uri="{FF2B5EF4-FFF2-40B4-BE49-F238E27FC236}">
                <a16:creationId xmlns:a16="http://schemas.microsoft.com/office/drawing/2014/main" id="{83CBFB7F-4DF0-1E81-F4AF-691C0880DAE7}"/>
              </a:ext>
            </a:extLst>
          </p:cNvPr>
          <p:cNvSpPr>
            <a:spLocks noGrp="1"/>
          </p:cNvSpPr>
          <p:nvPr>
            <p:ph idx="1"/>
          </p:nvPr>
        </p:nvSpPr>
        <p:spPr/>
        <p:txBody>
          <a:bodyPr/>
          <a:lstStyle/>
          <a:p>
            <a:pPr algn="l" rtl="0" fontAlgn="base">
              <a:buFont typeface="Arial" panose="020B0604020202020204" pitchFamily="34" charset="0"/>
              <a:buChar char="•"/>
            </a:pPr>
            <a:r>
              <a:rPr lang="en-US" sz="2800" b="0" i="0" u="none" strike="noStrike" dirty="0">
                <a:effectLst/>
                <a:latin typeface="Helvetica Light" panose="020B0403020202020204"/>
              </a:rPr>
              <a:t>Provide opportunities to seek employment and work in competitive integrated settings;  </a:t>
            </a:r>
            <a:r>
              <a:rPr lang="en-US" sz="2800" b="0" i="0" dirty="0">
                <a:effectLst/>
                <a:latin typeface="Helvetica Light" panose="020B0403020202020204"/>
              </a:rPr>
              <a:t>​</a:t>
            </a:r>
          </a:p>
          <a:p>
            <a:pPr algn="l" rtl="0" fontAlgn="base">
              <a:buFont typeface="Arial" panose="020B0604020202020204" pitchFamily="34" charset="0"/>
              <a:buChar char="•"/>
            </a:pPr>
            <a:r>
              <a:rPr lang="en-US" sz="2800" b="0" i="0" u="none" strike="noStrike" dirty="0">
                <a:effectLst/>
                <a:latin typeface="Helvetica Light" panose="020B0403020202020204"/>
              </a:rPr>
              <a:t>Facilitate individual choice regarding services &amp; supports and who provides them;</a:t>
            </a:r>
            <a:r>
              <a:rPr lang="en-US" sz="2800" b="0" i="0" dirty="0">
                <a:effectLst/>
                <a:latin typeface="Helvetica Light" panose="020B0403020202020204"/>
              </a:rPr>
              <a:t>​</a:t>
            </a:r>
          </a:p>
          <a:p>
            <a:pPr algn="l" rtl="0" fontAlgn="base">
              <a:buFont typeface="Arial" panose="020B0604020202020204" pitchFamily="34" charset="0"/>
              <a:buChar char="•"/>
            </a:pPr>
            <a:r>
              <a:rPr lang="en-US" sz="2800" b="0" i="0" u="none" strike="noStrike" dirty="0">
                <a:effectLst/>
                <a:latin typeface="Helvetica Light" panose="020B0403020202020204"/>
              </a:rPr>
              <a:t>Be selected by the individual from among setting options, including non-disability specific settings. </a:t>
            </a:r>
            <a:r>
              <a:rPr lang="en-US" sz="2800" b="0" i="0" dirty="0">
                <a:effectLst/>
                <a:latin typeface="Helvetica Light" panose="020B0403020202020204"/>
              </a:rPr>
              <a:t>​</a:t>
            </a:r>
          </a:p>
          <a:p>
            <a:endParaRPr lang="en-US" dirty="0"/>
          </a:p>
        </p:txBody>
      </p:sp>
      <p:sp>
        <p:nvSpPr>
          <p:cNvPr id="4" name="Date Placeholder 3">
            <a:extLst>
              <a:ext uri="{FF2B5EF4-FFF2-40B4-BE49-F238E27FC236}">
                <a16:creationId xmlns:a16="http://schemas.microsoft.com/office/drawing/2014/main" id="{E09CDD6D-D0E1-76FC-4E04-2DB52BE85C1B}"/>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06629780-FF0A-E34B-4EA1-94EAC27B7CB8}"/>
              </a:ext>
            </a:extLst>
          </p:cNvPr>
          <p:cNvSpPr>
            <a:spLocks noGrp="1"/>
          </p:cNvSpPr>
          <p:nvPr>
            <p:ph type="ftr" sz="quarter" idx="11"/>
          </p:nvPr>
        </p:nvSpPr>
        <p:spPr/>
        <p:txBody>
          <a:bodyPr/>
          <a:lstStyle/>
          <a:p>
            <a:r>
              <a:rPr lang="en-US" dirty="0"/>
              <a:t>HCBS for Support Coordinators</a:t>
            </a:r>
          </a:p>
          <a:p>
            <a:endParaRPr lang="en-US" dirty="0"/>
          </a:p>
        </p:txBody>
      </p:sp>
      <p:sp>
        <p:nvSpPr>
          <p:cNvPr id="6" name="Slide Number Placeholder 5">
            <a:extLst>
              <a:ext uri="{FF2B5EF4-FFF2-40B4-BE49-F238E27FC236}">
                <a16:creationId xmlns:a16="http://schemas.microsoft.com/office/drawing/2014/main" id="{6EC08EBB-623B-CE05-95D5-4C06172FECA5}"/>
              </a:ext>
            </a:extLst>
          </p:cNvPr>
          <p:cNvSpPr>
            <a:spLocks noGrp="1"/>
          </p:cNvSpPr>
          <p:nvPr>
            <p:ph type="sldNum" sz="quarter" idx="12"/>
          </p:nvPr>
        </p:nvSpPr>
        <p:spPr/>
        <p:txBody>
          <a:bodyPr/>
          <a:lstStyle/>
          <a:p>
            <a:fld id="{5874D6C6-B3A5-4F2C-A6BF-E3D57C3A1219}" type="slidenum">
              <a:rPr lang="en-US" smtClean="0"/>
              <a:t>14</a:t>
            </a:fld>
            <a:endParaRPr lang="en-US"/>
          </a:p>
        </p:txBody>
      </p:sp>
      <p:sp>
        <p:nvSpPr>
          <p:cNvPr id="7" name="Content Placeholder 6">
            <a:extLst>
              <a:ext uri="{FF2B5EF4-FFF2-40B4-BE49-F238E27FC236}">
                <a16:creationId xmlns:a16="http://schemas.microsoft.com/office/drawing/2014/main" id="{E9C452A9-E698-A576-7F54-FB8728CDDAE1}"/>
              </a:ext>
            </a:extLst>
          </p:cNvPr>
          <p:cNvSpPr>
            <a:spLocks noGrp="1"/>
          </p:cNvSpPr>
          <p:nvPr>
            <p:ph sz="quarter" idx="13"/>
          </p:nvPr>
        </p:nvSpPr>
        <p:spPr/>
        <p:txBody>
          <a:bodyPr/>
          <a:lstStyle/>
          <a:p>
            <a:r>
              <a:rPr lang="en-US" dirty="0"/>
              <a:t>SC Essentials</a:t>
            </a:r>
          </a:p>
        </p:txBody>
      </p:sp>
    </p:spTree>
    <p:extLst>
      <p:ext uri="{BB962C8B-B14F-4D97-AF65-F5344CB8AC3E}">
        <p14:creationId xmlns:p14="http://schemas.microsoft.com/office/powerpoint/2010/main" val="3559260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F4BA4-CBF5-F847-29CE-C5E1A4422903}"/>
              </a:ext>
            </a:extLst>
          </p:cNvPr>
          <p:cNvSpPr>
            <a:spLocks noGrp="1"/>
          </p:cNvSpPr>
          <p:nvPr>
            <p:ph type="title"/>
          </p:nvPr>
        </p:nvSpPr>
        <p:spPr/>
        <p:txBody>
          <a:bodyPr/>
          <a:lstStyle/>
          <a:p>
            <a:r>
              <a:rPr lang="en-US" b="1" dirty="0"/>
              <a:t>Additional Rights in HCBS Residential Locations:</a:t>
            </a:r>
          </a:p>
        </p:txBody>
      </p:sp>
      <p:sp>
        <p:nvSpPr>
          <p:cNvPr id="3" name="Content Placeholder 2">
            <a:extLst>
              <a:ext uri="{FF2B5EF4-FFF2-40B4-BE49-F238E27FC236}">
                <a16:creationId xmlns:a16="http://schemas.microsoft.com/office/drawing/2014/main" id="{E9912332-BC27-A8D5-F59C-45BCE3679180}"/>
              </a:ext>
            </a:extLst>
          </p:cNvPr>
          <p:cNvSpPr>
            <a:spLocks noGrp="1"/>
          </p:cNvSpPr>
          <p:nvPr>
            <p:ph idx="1"/>
          </p:nvPr>
        </p:nvSpPr>
        <p:spPr>
          <a:xfrm>
            <a:off x="457200" y="2122098"/>
            <a:ext cx="10515600" cy="3689739"/>
          </a:xfrm>
        </p:spPr>
        <p:txBody>
          <a:bodyPr/>
          <a:lstStyle/>
          <a:p>
            <a:pPr algn="l" rtl="0" fontAlgn="base">
              <a:buFont typeface="Arial" panose="020B0604020202020204" pitchFamily="34" charset="0"/>
              <a:buChar char="•"/>
            </a:pPr>
            <a:r>
              <a:rPr lang="en-US" sz="2400" b="0" i="0" u="none" strike="noStrike" dirty="0">
                <a:effectLst/>
                <a:latin typeface="Helvetica Light" panose="020B0403020202020204"/>
              </a:rPr>
              <a:t>Individuals should have a lease or other legally enforceable agreement;</a:t>
            </a:r>
            <a:r>
              <a:rPr lang="en-US" sz="2400" b="0" i="0" dirty="0">
                <a:effectLst/>
                <a:latin typeface="Helvetica Light" panose="020B0403020202020204"/>
              </a:rPr>
              <a:t>​</a:t>
            </a:r>
          </a:p>
          <a:p>
            <a:pPr algn="l" rtl="0" fontAlgn="base">
              <a:buFont typeface="Arial" panose="020B0604020202020204" pitchFamily="34" charset="0"/>
              <a:buChar char="•"/>
            </a:pPr>
            <a:r>
              <a:rPr lang="en-US" sz="2400" b="0" i="0" u="none" strike="noStrike" dirty="0">
                <a:effectLst/>
                <a:latin typeface="Helvetica Light" panose="020B0403020202020204"/>
              </a:rPr>
              <a:t>Privacy in bedroom with lockable doors;</a:t>
            </a:r>
            <a:r>
              <a:rPr lang="en-US" sz="2400" b="0" i="0" dirty="0">
                <a:effectLst/>
                <a:latin typeface="Helvetica Light" panose="020B0403020202020204"/>
              </a:rPr>
              <a:t>​</a:t>
            </a:r>
          </a:p>
          <a:p>
            <a:pPr algn="l" rtl="0" fontAlgn="base">
              <a:buFont typeface="Arial" panose="020B0604020202020204" pitchFamily="34" charset="0"/>
              <a:buChar char="•"/>
            </a:pPr>
            <a:r>
              <a:rPr lang="en-US" sz="2400" b="0" i="0" u="none" strike="noStrike" dirty="0">
                <a:effectLst/>
                <a:latin typeface="Helvetica Light" panose="020B0403020202020204"/>
              </a:rPr>
              <a:t>Choice of roommates;</a:t>
            </a:r>
            <a:r>
              <a:rPr lang="en-US" sz="2400" b="0" i="0" dirty="0">
                <a:effectLst/>
                <a:latin typeface="Helvetica Light" panose="020B0403020202020204"/>
              </a:rPr>
              <a:t>​</a:t>
            </a:r>
          </a:p>
          <a:p>
            <a:pPr algn="l" rtl="0" fontAlgn="base">
              <a:buFont typeface="Arial" panose="020B0604020202020204" pitchFamily="34" charset="0"/>
              <a:buChar char="•"/>
            </a:pPr>
            <a:r>
              <a:rPr lang="en-US" sz="2400" b="0" i="0" u="none" strike="noStrike" dirty="0">
                <a:effectLst/>
                <a:latin typeface="Helvetica Light" panose="020B0403020202020204"/>
              </a:rPr>
              <a:t>Freedom to furnish and decorate the unit;</a:t>
            </a:r>
            <a:r>
              <a:rPr lang="en-US" sz="2400" b="0" i="0" dirty="0">
                <a:effectLst/>
                <a:latin typeface="Helvetica Light" panose="020B0403020202020204"/>
              </a:rPr>
              <a:t>​</a:t>
            </a:r>
          </a:p>
          <a:p>
            <a:pPr algn="l" rtl="0" fontAlgn="base">
              <a:buFont typeface="Arial" panose="020B0604020202020204" pitchFamily="34" charset="0"/>
              <a:buChar char="•"/>
            </a:pPr>
            <a:r>
              <a:rPr lang="en-US" sz="2400" b="0" i="0" u="none" strike="noStrike" dirty="0">
                <a:effectLst/>
                <a:latin typeface="Helvetica Light" panose="020B0403020202020204"/>
              </a:rPr>
              <a:t>Freedom and support to control schedules and activities;</a:t>
            </a:r>
            <a:r>
              <a:rPr lang="en-US" sz="2400" b="0" i="0" dirty="0">
                <a:effectLst/>
                <a:latin typeface="Helvetica Light" panose="020B0403020202020204"/>
              </a:rPr>
              <a:t>​</a:t>
            </a:r>
          </a:p>
          <a:p>
            <a:pPr algn="l" rtl="0" fontAlgn="base">
              <a:buFont typeface="Arial" panose="020B0604020202020204" pitchFamily="34" charset="0"/>
              <a:buChar char="•"/>
            </a:pPr>
            <a:r>
              <a:rPr lang="en-US" sz="2400" b="0" i="0" u="none" strike="noStrike" dirty="0">
                <a:effectLst/>
                <a:latin typeface="Helvetica Light" panose="020B0403020202020204"/>
              </a:rPr>
              <a:t>Access to food any time;</a:t>
            </a:r>
            <a:r>
              <a:rPr lang="en-US" sz="2400" b="0" i="0" dirty="0">
                <a:effectLst/>
                <a:latin typeface="Helvetica Light" panose="020B0403020202020204"/>
              </a:rPr>
              <a:t>​</a:t>
            </a:r>
          </a:p>
          <a:p>
            <a:pPr algn="l" rtl="0" fontAlgn="base">
              <a:buFont typeface="Arial" panose="020B0604020202020204" pitchFamily="34" charset="0"/>
              <a:buChar char="•"/>
            </a:pPr>
            <a:r>
              <a:rPr lang="en-US" sz="2400" b="0" i="0" u="none" strike="noStrike" dirty="0">
                <a:effectLst/>
                <a:latin typeface="Helvetica Light" panose="020B0403020202020204"/>
              </a:rPr>
              <a:t>Right to have visitors at any time;</a:t>
            </a:r>
            <a:r>
              <a:rPr lang="en-US" sz="2400" b="0" i="0" dirty="0">
                <a:effectLst/>
                <a:latin typeface="Helvetica Light" panose="020B0403020202020204"/>
              </a:rPr>
              <a:t>​</a:t>
            </a:r>
          </a:p>
          <a:p>
            <a:pPr algn="l" rtl="0" fontAlgn="base">
              <a:buFont typeface="Arial" panose="020B0604020202020204" pitchFamily="34" charset="0"/>
              <a:buChar char="•"/>
            </a:pPr>
            <a:r>
              <a:rPr lang="en-US" sz="2400" b="0" i="0" u="none" strike="noStrike" dirty="0">
                <a:effectLst/>
                <a:latin typeface="Helvetica Light" panose="020B0403020202020204"/>
              </a:rPr>
              <a:t>Have an accessible environment.</a:t>
            </a:r>
            <a:r>
              <a:rPr lang="en-US" sz="2400" b="0" i="0" dirty="0">
                <a:effectLst/>
                <a:latin typeface="Helvetica Light" panose="020B0403020202020204"/>
              </a:rPr>
              <a:t>​</a:t>
            </a:r>
          </a:p>
          <a:p>
            <a:endParaRPr lang="en-US" dirty="0"/>
          </a:p>
        </p:txBody>
      </p:sp>
      <p:sp>
        <p:nvSpPr>
          <p:cNvPr id="4" name="Date Placeholder 3">
            <a:extLst>
              <a:ext uri="{FF2B5EF4-FFF2-40B4-BE49-F238E27FC236}">
                <a16:creationId xmlns:a16="http://schemas.microsoft.com/office/drawing/2014/main" id="{730A0DC1-71AB-42C9-6085-31078A8CA51D}"/>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415C83F2-D6A5-3214-E183-A2F140432903}"/>
              </a:ext>
            </a:extLst>
          </p:cNvPr>
          <p:cNvSpPr>
            <a:spLocks noGrp="1"/>
          </p:cNvSpPr>
          <p:nvPr>
            <p:ph type="ftr" sz="quarter" idx="11"/>
          </p:nvPr>
        </p:nvSpPr>
        <p:spPr/>
        <p:txBody>
          <a:bodyPr/>
          <a:lstStyle/>
          <a:p>
            <a:r>
              <a:rPr lang="en-US" dirty="0"/>
              <a:t>HCBS for Support Coordinators</a:t>
            </a:r>
          </a:p>
          <a:p>
            <a:endParaRPr lang="en-US" dirty="0"/>
          </a:p>
        </p:txBody>
      </p:sp>
      <p:sp>
        <p:nvSpPr>
          <p:cNvPr id="6" name="Slide Number Placeholder 5">
            <a:extLst>
              <a:ext uri="{FF2B5EF4-FFF2-40B4-BE49-F238E27FC236}">
                <a16:creationId xmlns:a16="http://schemas.microsoft.com/office/drawing/2014/main" id="{9DBBB0DA-9A43-CC38-9C3D-DC98BB4BFD39}"/>
              </a:ext>
            </a:extLst>
          </p:cNvPr>
          <p:cNvSpPr>
            <a:spLocks noGrp="1"/>
          </p:cNvSpPr>
          <p:nvPr>
            <p:ph type="sldNum" sz="quarter" idx="12"/>
          </p:nvPr>
        </p:nvSpPr>
        <p:spPr/>
        <p:txBody>
          <a:bodyPr/>
          <a:lstStyle/>
          <a:p>
            <a:fld id="{5874D6C6-B3A5-4F2C-A6BF-E3D57C3A1219}" type="slidenum">
              <a:rPr lang="en-US" smtClean="0"/>
              <a:t>15</a:t>
            </a:fld>
            <a:endParaRPr lang="en-US"/>
          </a:p>
        </p:txBody>
      </p:sp>
      <p:sp>
        <p:nvSpPr>
          <p:cNvPr id="7" name="Content Placeholder 6">
            <a:extLst>
              <a:ext uri="{FF2B5EF4-FFF2-40B4-BE49-F238E27FC236}">
                <a16:creationId xmlns:a16="http://schemas.microsoft.com/office/drawing/2014/main" id="{CF2D917F-06D5-02AD-7606-4C64CD1835B9}"/>
              </a:ext>
            </a:extLst>
          </p:cNvPr>
          <p:cNvSpPr>
            <a:spLocks noGrp="1"/>
          </p:cNvSpPr>
          <p:nvPr>
            <p:ph sz="quarter" idx="13"/>
          </p:nvPr>
        </p:nvSpPr>
        <p:spPr/>
        <p:txBody>
          <a:bodyPr/>
          <a:lstStyle/>
          <a:p>
            <a:r>
              <a:rPr lang="en-US" dirty="0"/>
              <a:t>Additional Rights</a:t>
            </a:r>
          </a:p>
        </p:txBody>
      </p:sp>
      <p:pic>
        <p:nvPicPr>
          <p:cNvPr id="5122" name="Picture 2" descr="Direct Marketing Food Pantry Illustration by James Viola on Dribbble">
            <a:extLst>
              <a:ext uri="{FF2B5EF4-FFF2-40B4-BE49-F238E27FC236}">
                <a16:creationId xmlns:a16="http://schemas.microsoft.com/office/drawing/2014/main" id="{448D7B33-EE27-6548-92CA-35F3A29AA8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0973" y="2799960"/>
            <a:ext cx="2866845" cy="212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893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EBC6E-07F0-349C-DD9E-8C75F00F00AA}"/>
              </a:ext>
            </a:extLst>
          </p:cNvPr>
          <p:cNvSpPr>
            <a:spLocks noGrp="1"/>
          </p:cNvSpPr>
          <p:nvPr>
            <p:ph type="title"/>
          </p:nvPr>
        </p:nvSpPr>
        <p:spPr/>
        <p:txBody>
          <a:bodyPr/>
          <a:lstStyle/>
          <a:p>
            <a:r>
              <a:rPr lang="en-US" b="1" dirty="0"/>
              <a:t>The Foundation of HCBS:  Presumed Competence</a:t>
            </a:r>
          </a:p>
        </p:txBody>
      </p:sp>
      <p:sp>
        <p:nvSpPr>
          <p:cNvPr id="3" name="Content Placeholder 2">
            <a:extLst>
              <a:ext uri="{FF2B5EF4-FFF2-40B4-BE49-F238E27FC236}">
                <a16:creationId xmlns:a16="http://schemas.microsoft.com/office/drawing/2014/main" id="{30D4B362-19F0-3C8B-0082-00CD356F0E54}"/>
              </a:ext>
            </a:extLst>
          </p:cNvPr>
          <p:cNvSpPr>
            <a:spLocks noGrp="1"/>
          </p:cNvSpPr>
          <p:nvPr>
            <p:ph idx="1"/>
          </p:nvPr>
        </p:nvSpPr>
        <p:spPr/>
        <p:txBody>
          <a:bodyPr/>
          <a:lstStyle/>
          <a:p>
            <a:pPr algn="l" rtl="0" fontAlgn="base"/>
            <a:r>
              <a:rPr lang="en-US" sz="2800" b="0" i="0" u="none" strike="noStrike" dirty="0">
                <a:effectLst/>
                <a:latin typeface="Helvetica Light" panose="020B0403020202020204"/>
              </a:rPr>
              <a:t>Presumed competence is </a:t>
            </a:r>
            <a:r>
              <a:rPr lang="en-US" sz="2800" b="1" i="0" u="none" strike="noStrike" dirty="0">
                <a:effectLst/>
                <a:latin typeface="Helvetica Light" panose="020B0403020202020204"/>
              </a:rPr>
              <a:t>a strengths-based approach that assumes people with disabilities have the ability to learn, think and understand</a:t>
            </a:r>
            <a:r>
              <a:rPr lang="en-US" sz="2800" b="0" i="0" u="none" strike="noStrike" dirty="0">
                <a:effectLst/>
                <a:latin typeface="Helvetica Light" panose="020B0403020202020204"/>
              </a:rPr>
              <a:t>. </a:t>
            </a:r>
            <a:r>
              <a:rPr lang="en-US" sz="2800" b="0" i="0" dirty="0">
                <a:effectLst/>
                <a:latin typeface="Helvetica Light" panose="020B0403020202020204"/>
              </a:rPr>
              <a:t>​</a:t>
            </a:r>
          </a:p>
          <a:p>
            <a:pPr marL="0" indent="0" algn="l" rtl="0" fontAlgn="base">
              <a:buNone/>
            </a:pPr>
            <a:endParaRPr lang="en-US" sz="2800" b="0" i="0" dirty="0">
              <a:effectLst/>
              <a:latin typeface="Helvetica Light" panose="020B0403020202020204"/>
            </a:endParaRPr>
          </a:p>
          <a:p>
            <a:pPr algn="l" rtl="0" fontAlgn="base"/>
            <a:r>
              <a:rPr lang="en-US" sz="2800" b="0" i="0" u="none" strike="noStrike" dirty="0">
                <a:effectLst/>
                <a:latin typeface="Helvetica Light" panose="020B0403020202020204"/>
              </a:rPr>
              <a:t>This includes the ability to make choices (maybe even choices that their supports, natural and paid, disagree with), determine their own goals and be the person in charge of their life path. </a:t>
            </a:r>
            <a:r>
              <a:rPr lang="en-US" sz="2800" b="0" i="0" dirty="0">
                <a:effectLst/>
                <a:latin typeface="Helvetica Light" panose="020B0403020202020204"/>
              </a:rPr>
              <a:t>​</a:t>
            </a:r>
          </a:p>
          <a:p>
            <a:endParaRPr lang="en-US" dirty="0"/>
          </a:p>
        </p:txBody>
      </p:sp>
      <p:sp>
        <p:nvSpPr>
          <p:cNvPr id="4" name="Date Placeholder 3">
            <a:extLst>
              <a:ext uri="{FF2B5EF4-FFF2-40B4-BE49-F238E27FC236}">
                <a16:creationId xmlns:a16="http://schemas.microsoft.com/office/drawing/2014/main" id="{AB739ABB-B9C8-8F6C-1E59-4906ACEB3383}"/>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74A84A58-915B-A441-C2EA-C5F36F9CA55D}"/>
              </a:ext>
            </a:extLst>
          </p:cNvPr>
          <p:cNvSpPr>
            <a:spLocks noGrp="1"/>
          </p:cNvSpPr>
          <p:nvPr>
            <p:ph type="ftr" sz="quarter" idx="11"/>
          </p:nvPr>
        </p:nvSpPr>
        <p:spPr/>
        <p:txBody>
          <a:bodyPr/>
          <a:lstStyle/>
          <a:p>
            <a:r>
              <a:rPr lang="en-US" dirty="0"/>
              <a:t>HCBS for Support Coordinators</a:t>
            </a:r>
          </a:p>
          <a:p>
            <a:endParaRPr lang="en-US" dirty="0"/>
          </a:p>
        </p:txBody>
      </p:sp>
      <p:sp>
        <p:nvSpPr>
          <p:cNvPr id="6" name="Slide Number Placeholder 5">
            <a:extLst>
              <a:ext uri="{FF2B5EF4-FFF2-40B4-BE49-F238E27FC236}">
                <a16:creationId xmlns:a16="http://schemas.microsoft.com/office/drawing/2014/main" id="{F9040B3A-0625-C48C-00AE-D735CCBD235D}"/>
              </a:ext>
            </a:extLst>
          </p:cNvPr>
          <p:cNvSpPr>
            <a:spLocks noGrp="1"/>
          </p:cNvSpPr>
          <p:nvPr>
            <p:ph type="sldNum" sz="quarter" idx="12"/>
          </p:nvPr>
        </p:nvSpPr>
        <p:spPr/>
        <p:txBody>
          <a:bodyPr/>
          <a:lstStyle/>
          <a:p>
            <a:fld id="{5874D6C6-B3A5-4F2C-A6BF-E3D57C3A1219}" type="slidenum">
              <a:rPr lang="en-US" smtClean="0"/>
              <a:t>16</a:t>
            </a:fld>
            <a:endParaRPr lang="en-US"/>
          </a:p>
        </p:txBody>
      </p:sp>
      <p:sp>
        <p:nvSpPr>
          <p:cNvPr id="7" name="Content Placeholder 6">
            <a:extLst>
              <a:ext uri="{FF2B5EF4-FFF2-40B4-BE49-F238E27FC236}">
                <a16:creationId xmlns:a16="http://schemas.microsoft.com/office/drawing/2014/main" id="{B5E1096A-66E3-ABEA-BF56-307860FFBBC0}"/>
              </a:ext>
            </a:extLst>
          </p:cNvPr>
          <p:cNvSpPr>
            <a:spLocks noGrp="1"/>
          </p:cNvSpPr>
          <p:nvPr>
            <p:ph sz="quarter" idx="13"/>
          </p:nvPr>
        </p:nvSpPr>
        <p:spPr/>
        <p:txBody>
          <a:bodyPr/>
          <a:lstStyle/>
          <a:p>
            <a:r>
              <a:rPr lang="en-US" dirty="0"/>
              <a:t>Presumed Competence</a:t>
            </a:r>
          </a:p>
        </p:txBody>
      </p:sp>
    </p:spTree>
    <p:extLst>
      <p:ext uri="{BB962C8B-B14F-4D97-AF65-F5344CB8AC3E}">
        <p14:creationId xmlns:p14="http://schemas.microsoft.com/office/powerpoint/2010/main" val="1926730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1AC19-3888-4EDC-E353-45506621AF23}"/>
              </a:ext>
            </a:extLst>
          </p:cNvPr>
          <p:cNvSpPr>
            <a:spLocks noGrp="1"/>
          </p:cNvSpPr>
          <p:nvPr>
            <p:ph type="title"/>
          </p:nvPr>
        </p:nvSpPr>
        <p:spPr/>
        <p:txBody>
          <a:bodyPr/>
          <a:lstStyle/>
          <a:p>
            <a:r>
              <a:rPr lang="en-US" b="1" dirty="0"/>
              <a:t>Lease / Residency Agreement</a:t>
            </a:r>
          </a:p>
        </p:txBody>
      </p:sp>
      <p:sp>
        <p:nvSpPr>
          <p:cNvPr id="3" name="Content Placeholder 2">
            <a:extLst>
              <a:ext uri="{FF2B5EF4-FFF2-40B4-BE49-F238E27FC236}">
                <a16:creationId xmlns:a16="http://schemas.microsoft.com/office/drawing/2014/main" id="{CB8EE107-98C5-661F-836B-742D884B614A}"/>
              </a:ext>
            </a:extLst>
          </p:cNvPr>
          <p:cNvSpPr>
            <a:spLocks noGrp="1"/>
          </p:cNvSpPr>
          <p:nvPr>
            <p:ph idx="1"/>
          </p:nvPr>
        </p:nvSpPr>
        <p:spPr>
          <a:xfrm>
            <a:off x="457200" y="2295860"/>
            <a:ext cx="10515600" cy="3515977"/>
          </a:xfrm>
        </p:spPr>
        <p:txBody>
          <a:bodyPr>
            <a:normAutofit lnSpcReduction="10000"/>
          </a:bodyPr>
          <a:lstStyle/>
          <a:p>
            <a:pPr algn="l" rtl="0" fontAlgn="base">
              <a:buFont typeface="Arial" panose="020B0604020202020204" pitchFamily="34" charset="0"/>
              <a:buChar char="•"/>
            </a:pPr>
            <a:r>
              <a:rPr lang="en-US" sz="3200" b="0" i="0" u="none" strike="noStrike" dirty="0">
                <a:effectLst/>
                <a:latin typeface="Helvetica Light" panose="020B0403020202020204"/>
              </a:rPr>
              <a:t>Individuals should have a lease or other legally enforceable agreement.</a:t>
            </a:r>
            <a:r>
              <a:rPr lang="en-US" sz="3200" b="0" i="0" dirty="0">
                <a:effectLst/>
                <a:latin typeface="Helvetica Light" panose="020B0403020202020204"/>
              </a:rPr>
              <a:t>​</a:t>
            </a:r>
          </a:p>
          <a:p>
            <a:pPr algn="l" rtl="0" fontAlgn="base">
              <a:buFont typeface="Arial" panose="020B0604020202020204" pitchFamily="34" charset="0"/>
              <a:buChar char="•"/>
            </a:pPr>
            <a:r>
              <a:rPr lang="en-US" sz="3200" b="0" i="0" u="none" strike="noStrike" dirty="0">
                <a:effectLst/>
                <a:latin typeface="Helvetica Light" panose="020B0403020202020204"/>
              </a:rPr>
              <a:t>Follow the VA Landlord Tenant Act.</a:t>
            </a:r>
            <a:r>
              <a:rPr lang="en-US" sz="3200" b="0" i="0" dirty="0">
                <a:effectLst/>
                <a:latin typeface="Helvetica Light" panose="020B0403020202020204"/>
              </a:rPr>
              <a:t>​</a:t>
            </a:r>
          </a:p>
          <a:p>
            <a:pPr algn="l" rtl="0" fontAlgn="base">
              <a:buFont typeface="Arial" panose="020B0604020202020204" pitchFamily="34" charset="0"/>
              <a:buChar char="•"/>
            </a:pPr>
            <a:r>
              <a:rPr lang="en-US" sz="3200" b="0" i="0" u="none" strike="noStrike" dirty="0">
                <a:effectLst/>
                <a:latin typeface="Helvetica Light" panose="020B0403020202020204"/>
              </a:rPr>
              <a:t>Address eviction procedures.</a:t>
            </a:r>
            <a:r>
              <a:rPr lang="en-US" sz="3200" b="0" i="0" dirty="0">
                <a:effectLst/>
                <a:latin typeface="Helvetica Light" panose="020B0403020202020204"/>
              </a:rPr>
              <a:t>​</a:t>
            </a:r>
          </a:p>
          <a:p>
            <a:pPr algn="l" rtl="0" fontAlgn="base">
              <a:buFont typeface="Arial" panose="020B0604020202020204" pitchFamily="34" charset="0"/>
              <a:buChar char="•"/>
            </a:pPr>
            <a:r>
              <a:rPr lang="en-US" sz="3200" b="0" i="0" u="none" strike="noStrike" dirty="0">
                <a:effectLst/>
                <a:latin typeface="Helvetica Light" panose="020B0403020202020204"/>
              </a:rPr>
              <a:t>Not be in conflict with HCBS agency policies.</a:t>
            </a:r>
            <a:r>
              <a:rPr lang="en-US" sz="3200" b="0" i="0" dirty="0">
                <a:effectLst/>
                <a:latin typeface="Helvetica Light" panose="020B0403020202020204"/>
              </a:rPr>
              <a:t>​</a:t>
            </a:r>
          </a:p>
          <a:p>
            <a:pPr algn="l" rtl="0" fontAlgn="base">
              <a:buFont typeface="Arial" panose="020B0604020202020204" pitchFamily="34" charset="0"/>
              <a:buChar char="•"/>
            </a:pPr>
            <a:r>
              <a:rPr lang="en-US" sz="3200" b="0" i="0" u="sng" strike="noStrike" dirty="0">
                <a:effectLst/>
                <a:latin typeface="Helvetica Light" panose="020B0403020202020204"/>
                <a:hlinkClick r:id="rId3">
                  <a:extLst>
                    <a:ext uri="{A12FA001-AC4F-418D-AE19-62706E023703}">
                      <ahyp:hlinkClr xmlns:ahyp="http://schemas.microsoft.com/office/drawing/2018/hyperlinkcolor" val="tx"/>
                    </a:ext>
                  </a:extLst>
                </a:hlinkClick>
              </a:rPr>
              <a:t>Virginia Department of Housing and Community Development </a:t>
            </a:r>
            <a:r>
              <a:rPr lang="en-US" sz="3200" b="0" i="0" dirty="0">
                <a:effectLst/>
                <a:latin typeface="Helvetica Light" panose="020B0403020202020204"/>
              </a:rPr>
              <a:t>​</a:t>
            </a:r>
          </a:p>
          <a:p>
            <a:endParaRPr lang="en-US" dirty="0"/>
          </a:p>
        </p:txBody>
      </p:sp>
      <p:sp>
        <p:nvSpPr>
          <p:cNvPr id="4" name="Date Placeholder 3">
            <a:extLst>
              <a:ext uri="{FF2B5EF4-FFF2-40B4-BE49-F238E27FC236}">
                <a16:creationId xmlns:a16="http://schemas.microsoft.com/office/drawing/2014/main" id="{770E27C6-9B4B-BC73-7FFF-D48EE07EA6C9}"/>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BFE75FB6-FE97-3B88-1497-10B5BBB5EFF7}"/>
              </a:ext>
            </a:extLst>
          </p:cNvPr>
          <p:cNvSpPr>
            <a:spLocks noGrp="1"/>
          </p:cNvSpPr>
          <p:nvPr>
            <p:ph type="ftr" sz="quarter" idx="11"/>
          </p:nvPr>
        </p:nvSpPr>
        <p:spPr/>
        <p:txBody>
          <a:bodyPr/>
          <a:lstStyle/>
          <a:p>
            <a:r>
              <a:rPr lang="en-US" dirty="0"/>
              <a:t>HCBS for Support Coordinators</a:t>
            </a:r>
          </a:p>
          <a:p>
            <a:endParaRPr lang="en-US" dirty="0"/>
          </a:p>
        </p:txBody>
      </p:sp>
      <p:sp>
        <p:nvSpPr>
          <p:cNvPr id="6" name="Slide Number Placeholder 5">
            <a:extLst>
              <a:ext uri="{FF2B5EF4-FFF2-40B4-BE49-F238E27FC236}">
                <a16:creationId xmlns:a16="http://schemas.microsoft.com/office/drawing/2014/main" id="{96235E92-35C7-93B5-7BA6-E8E46A3B7B7B}"/>
              </a:ext>
            </a:extLst>
          </p:cNvPr>
          <p:cNvSpPr>
            <a:spLocks noGrp="1"/>
          </p:cNvSpPr>
          <p:nvPr>
            <p:ph type="sldNum" sz="quarter" idx="12"/>
          </p:nvPr>
        </p:nvSpPr>
        <p:spPr/>
        <p:txBody>
          <a:bodyPr/>
          <a:lstStyle/>
          <a:p>
            <a:fld id="{5874D6C6-B3A5-4F2C-A6BF-E3D57C3A1219}" type="slidenum">
              <a:rPr lang="en-US" smtClean="0"/>
              <a:t>17</a:t>
            </a:fld>
            <a:endParaRPr lang="en-US"/>
          </a:p>
        </p:txBody>
      </p:sp>
      <p:sp>
        <p:nvSpPr>
          <p:cNvPr id="7" name="Content Placeholder 6">
            <a:extLst>
              <a:ext uri="{FF2B5EF4-FFF2-40B4-BE49-F238E27FC236}">
                <a16:creationId xmlns:a16="http://schemas.microsoft.com/office/drawing/2014/main" id="{E58A5179-F512-CB02-0C4E-AAECD2D56E32}"/>
              </a:ext>
            </a:extLst>
          </p:cNvPr>
          <p:cNvSpPr>
            <a:spLocks noGrp="1"/>
          </p:cNvSpPr>
          <p:nvPr>
            <p:ph sz="quarter" idx="13"/>
          </p:nvPr>
        </p:nvSpPr>
        <p:spPr/>
        <p:txBody>
          <a:bodyPr/>
          <a:lstStyle/>
          <a:p>
            <a:r>
              <a:rPr lang="en-US" dirty="0"/>
              <a:t>Lease</a:t>
            </a:r>
          </a:p>
        </p:txBody>
      </p:sp>
      <p:pic>
        <p:nvPicPr>
          <p:cNvPr id="6146" name="Picture 2" descr="free missouri standard residential lease agreement pdf word eforms ...">
            <a:extLst>
              <a:ext uri="{FF2B5EF4-FFF2-40B4-BE49-F238E27FC236}">
                <a16:creationId xmlns:a16="http://schemas.microsoft.com/office/drawing/2014/main" id="{B2C65B0F-B401-0DF3-7173-157C753CE9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9169" y="3027873"/>
            <a:ext cx="2112753" cy="1647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687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C4997-3EA0-3E63-E27E-459E83998111}"/>
              </a:ext>
            </a:extLst>
          </p:cNvPr>
          <p:cNvSpPr>
            <a:spLocks noGrp="1"/>
          </p:cNvSpPr>
          <p:nvPr>
            <p:ph type="title"/>
          </p:nvPr>
        </p:nvSpPr>
        <p:spPr/>
        <p:txBody>
          <a:bodyPr/>
          <a:lstStyle/>
          <a:p>
            <a:r>
              <a:rPr lang="en-US" b="1" dirty="0"/>
              <a:t>Privacy and Locks</a:t>
            </a:r>
          </a:p>
        </p:txBody>
      </p:sp>
      <p:sp>
        <p:nvSpPr>
          <p:cNvPr id="3" name="Content Placeholder 2">
            <a:extLst>
              <a:ext uri="{FF2B5EF4-FFF2-40B4-BE49-F238E27FC236}">
                <a16:creationId xmlns:a16="http://schemas.microsoft.com/office/drawing/2014/main" id="{04FD075B-AE8E-1240-8D82-39A52CEB1F53}"/>
              </a:ext>
            </a:extLst>
          </p:cNvPr>
          <p:cNvSpPr>
            <a:spLocks noGrp="1"/>
          </p:cNvSpPr>
          <p:nvPr>
            <p:ph idx="1"/>
          </p:nvPr>
        </p:nvSpPr>
        <p:spPr>
          <a:xfrm>
            <a:off x="457200" y="2320506"/>
            <a:ext cx="10515600" cy="3491331"/>
          </a:xfrm>
        </p:spPr>
        <p:txBody>
          <a:bodyPr>
            <a:normAutofit fontScale="92500" lnSpcReduction="10000"/>
          </a:bodyPr>
          <a:lstStyle/>
          <a:p>
            <a:pPr algn="l" rtl="0" fontAlgn="base">
              <a:buFont typeface="Arial" panose="020B0604020202020204" pitchFamily="34" charset="0"/>
              <a:buChar char="•"/>
            </a:pPr>
            <a:r>
              <a:rPr lang="en-US" sz="2800" b="0" i="0" u="none" strike="noStrike" dirty="0">
                <a:effectLst/>
                <a:latin typeface="Helvetica Light" panose="020B0403020202020204"/>
              </a:rPr>
              <a:t>Privacy in bedroom and bathroom and lockable doors.</a:t>
            </a:r>
            <a:r>
              <a:rPr lang="en-US" sz="2800" b="0" i="0" dirty="0">
                <a:effectLst/>
                <a:latin typeface="Helvetica Light" panose="020B0403020202020204"/>
              </a:rPr>
              <a:t>​</a:t>
            </a:r>
          </a:p>
          <a:p>
            <a:pPr algn="l" rtl="0" fontAlgn="base">
              <a:buFont typeface="Arial" panose="020B0604020202020204" pitchFamily="34" charset="0"/>
              <a:buChar char="•"/>
            </a:pPr>
            <a:r>
              <a:rPr lang="en-US" sz="2800" dirty="0">
                <a:latin typeface="Helvetica Light" panose="020B0403020202020204"/>
              </a:rPr>
              <a:t>Bedroom d</a:t>
            </a:r>
            <a:r>
              <a:rPr lang="en-US" sz="2800" b="0" i="0" u="none" strike="noStrike" dirty="0">
                <a:effectLst/>
                <a:latin typeface="Helvetica Light" panose="020B0403020202020204"/>
              </a:rPr>
              <a:t>oors should have locks with keys, but keypad locks are acceptable if an individual is able to use a keypad lock. </a:t>
            </a:r>
            <a:r>
              <a:rPr lang="en-US" sz="2800" b="0" i="0" dirty="0">
                <a:effectLst/>
                <a:latin typeface="Helvetica Light" panose="020B0403020202020204"/>
              </a:rPr>
              <a:t>​</a:t>
            </a:r>
          </a:p>
          <a:p>
            <a:pPr algn="l" rtl="0" fontAlgn="base">
              <a:buFont typeface="Arial" panose="020B0604020202020204" pitchFamily="34" charset="0"/>
              <a:buChar char="•"/>
            </a:pPr>
            <a:r>
              <a:rPr lang="en-US" sz="2800" b="0" i="0" u="none" strike="noStrike" dirty="0">
                <a:effectLst/>
                <a:latin typeface="Helvetica Light" panose="020B0403020202020204"/>
              </a:rPr>
              <a:t>Staff and other individuals knock before entering AND wait for permission to access. </a:t>
            </a:r>
            <a:r>
              <a:rPr lang="en-US" sz="2800" b="0" i="0" dirty="0">
                <a:effectLst/>
                <a:latin typeface="Helvetica Light" panose="020B0403020202020204"/>
              </a:rPr>
              <a:t>​</a:t>
            </a:r>
          </a:p>
          <a:p>
            <a:pPr algn="l" rtl="0" fontAlgn="base">
              <a:buFont typeface="Arial" panose="020B0604020202020204" pitchFamily="34" charset="0"/>
              <a:buChar char="•"/>
            </a:pPr>
            <a:r>
              <a:rPr lang="en-US" sz="2800" b="0" i="0" u="none" strike="noStrike" dirty="0">
                <a:effectLst/>
                <a:latin typeface="Helvetica Light" panose="020B0403020202020204"/>
              </a:rPr>
              <a:t>Doors can be closed when the individual is in their room. An individual can use the phone, computer, etc. in the privacy of their room with the door closed. </a:t>
            </a:r>
            <a:r>
              <a:rPr lang="en-US" sz="2800" b="0" i="0" dirty="0">
                <a:effectLst/>
                <a:latin typeface="Helvetica Light" panose="020B0403020202020204"/>
              </a:rPr>
              <a:t>​</a:t>
            </a:r>
          </a:p>
          <a:p>
            <a:pPr algn="l" rtl="0" fontAlgn="base">
              <a:buFont typeface="Arial" panose="020B0604020202020204" pitchFamily="34" charset="0"/>
              <a:buChar char="•"/>
            </a:pPr>
            <a:r>
              <a:rPr lang="en-US" sz="2800" dirty="0">
                <a:latin typeface="Helvetica Light" panose="020B0403020202020204"/>
              </a:rPr>
              <a:t>Individuals should also have keys to their residency.</a:t>
            </a:r>
            <a:endParaRPr lang="en-US" sz="2800" b="0" i="0" dirty="0">
              <a:effectLst/>
              <a:latin typeface="Helvetica Light" panose="020B0403020202020204"/>
            </a:endParaRPr>
          </a:p>
          <a:p>
            <a:endParaRPr lang="en-US" dirty="0"/>
          </a:p>
        </p:txBody>
      </p:sp>
      <p:sp>
        <p:nvSpPr>
          <p:cNvPr id="4" name="Date Placeholder 3">
            <a:extLst>
              <a:ext uri="{FF2B5EF4-FFF2-40B4-BE49-F238E27FC236}">
                <a16:creationId xmlns:a16="http://schemas.microsoft.com/office/drawing/2014/main" id="{4988E8E4-34D6-BEB7-0ECA-DDFC0D35CAB9}"/>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AF7BB583-8A70-980E-523C-24C27290C565}"/>
              </a:ext>
            </a:extLst>
          </p:cNvPr>
          <p:cNvSpPr>
            <a:spLocks noGrp="1"/>
          </p:cNvSpPr>
          <p:nvPr>
            <p:ph type="ftr" sz="quarter" idx="11"/>
          </p:nvPr>
        </p:nvSpPr>
        <p:spPr/>
        <p:txBody>
          <a:bodyPr/>
          <a:lstStyle/>
          <a:p>
            <a:r>
              <a:rPr lang="en-US" dirty="0"/>
              <a:t>HCBS for Support Coordinators</a:t>
            </a:r>
          </a:p>
          <a:p>
            <a:endParaRPr lang="en-US" dirty="0"/>
          </a:p>
        </p:txBody>
      </p:sp>
      <p:sp>
        <p:nvSpPr>
          <p:cNvPr id="6" name="Slide Number Placeholder 5">
            <a:extLst>
              <a:ext uri="{FF2B5EF4-FFF2-40B4-BE49-F238E27FC236}">
                <a16:creationId xmlns:a16="http://schemas.microsoft.com/office/drawing/2014/main" id="{7CAE760E-CFA5-F4B0-9EC9-E6DEAEA2180D}"/>
              </a:ext>
            </a:extLst>
          </p:cNvPr>
          <p:cNvSpPr>
            <a:spLocks noGrp="1"/>
          </p:cNvSpPr>
          <p:nvPr>
            <p:ph type="sldNum" sz="quarter" idx="12"/>
          </p:nvPr>
        </p:nvSpPr>
        <p:spPr/>
        <p:txBody>
          <a:bodyPr/>
          <a:lstStyle/>
          <a:p>
            <a:fld id="{5874D6C6-B3A5-4F2C-A6BF-E3D57C3A1219}" type="slidenum">
              <a:rPr lang="en-US" smtClean="0"/>
              <a:t>18</a:t>
            </a:fld>
            <a:endParaRPr lang="en-US"/>
          </a:p>
        </p:txBody>
      </p:sp>
      <p:sp>
        <p:nvSpPr>
          <p:cNvPr id="7" name="Content Placeholder 6">
            <a:extLst>
              <a:ext uri="{FF2B5EF4-FFF2-40B4-BE49-F238E27FC236}">
                <a16:creationId xmlns:a16="http://schemas.microsoft.com/office/drawing/2014/main" id="{0FC7E072-D91D-B874-78C2-053692064998}"/>
              </a:ext>
            </a:extLst>
          </p:cNvPr>
          <p:cNvSpPr>
            <a:spLocks noGrp="1"/>
          </p:cNvSpPr>
          <p:nvPr>
            <p:ph sz="quarter" idx="13"/>
          </p:nvPr>
        </p:nvSpPr>
        <p:spPr/>
        <p:txBody>
          <a:bodyPr/>
          <a:lstStyle/>
          <a:p>
            <a:r>
              <a:rPr lang="en-US" dirty="0"/>
              <a:t>Privacy and Locks</a:t>
            </a:r>
          </a:p>
        </p:txBody>
      </p:sp>
      <p:pic>
        <p:nvPicPr>
          <p:cNvPr id="7170" name="Picture 2" descr="Image result for cartoon door lock">
            <a:extLst>
              <a:ext uri="{FF2B5EF4-FFF2-40B4-BE49-F238E27FC236}">
                <a16:creationId xmlns:a16="http://schemas.microsoft.com/office/drawing/2014/main" id="{F73A42D4-AB42-3E52-E7E5-6F56B1F93A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5487" y="1432059"/>
            <a:ext cx="1809750"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333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D6A81-F2CF-0FF1-B1D6-2925543C59A4}"/>
              </a:ext>
            </a:extLst>
          </p:cNvPr>
          <p:cNvSpPr>
            <a:spLocks noGrp="1"/>
          </p:cNvSpPr>
          <p:nvPr>
            <p:ph type="title"/>
          </p:nvPr>
        </p:nvSpPr>
        <p:spPr/>
        <p:txBody>
          <a:bodyPr/>
          <a:lstStyle/>
          <a:p>
            <a:r>
              <a:rPr lang="en-US" b="1" dirty="0"/>
              <a:t>Bedrooms</a:t>
            </a:r>
          </a:p>
        </p:txBody>
      </p:sp>
      <p:sp>
        <p:nvSpPr>
          <p:cNvPr id="3" name="Content Placeholder 2">
            <a:extLst>
              <a:ext uri="{FF2B5EF4-FFF2-40B4-BE49-F238E27FC236}">
                <a16:creationId xmlns:a16="http://schemas.microsoft.com/office/drawing/2014/main" id="{78E59706-10A6-BE74-CF62-55840BE37601}"/>
              </a:ext>
            </a:extLst>
          </p:cNvPr>
          <p:cNvSpPr>
            <a:spLocks noGrp="1"/>
          </p:cNvSpPr>
          <p:nvPr>
            <p:ph idx="1"/>
          </p:nvPr>
        </p:nvSpPr>
        <p:spPr>
          <a:xfrm>
            <a:off x="457200" y="2225616"/>
            <a:ext cx="10515600" cy="3586222"/>
          </a:xfrm>
        </p:spPr>
        <p:txBody>
          <a:bodyPr>
            <a:normAutofit/>
          </a:bodyPr>
          <a:lstStyle/>
          <a:p>
            <a:pPr algn="l" rtl="0" fontAlgn="base">
              <a:buFont typeface="Arial" panose="020B0604020202020204" pitchFamily="34" charset="0"/>
              <a:buChar char="•"/>
            </a:pPr>
            <a:r>
              <a:rPr lang="en-US" sz="2400" b="0" i="0" u="none" strike="noStrike" dirty="0">
                <a:effectLst/>
                <a:latin typeface="Helvetica Light" panose="020B0403020202020204"/>
              </a:rPr>
              <a:t>If a room is shared, the individuals must choose with whom they share the room.</a:t>
            </a:r>
            <a:r>
              <a:rPr lang="en-US" sz="2400" b="0" i="0" dirty="0">
                <a:effectLst/>
                <a:latin typeface="Helvetica Light" panose="020B0403020202020204"/>
              </a:rPr>
              <a:t>​</a:t>
            </a:r>
          </a:p>
          <a:p>
            <a:pPr algn="l" rtl="0" fontAlgn="base">
              <a:buFont typeface="Arial" panose="020B0604020202020204" pitchFamily="34" charset="0"/>
              <a:buChar char="•"/>
            </a:pPr>
            <a:r>
              <a:rPr lang="en-US" sz="2400" b="0" i="0" u="none" strike="noStrike" dirty="0">
                <a:effectLst/>
                <a:latin typeface="Helvetica Light" panose="020B0403020202020204"/>
              </a:rPr>
              <a:t>Freedom to furnish and decorate the unit. Examples include: bedroom paint color, bedspreads, décor, pictures, furniture, TVs, technology, etc. </a:t>
            </a:r>
            <a:r>
              <a:rPr lang="en-US" sz="2400" b="0" i="0" dirty="0">
                <a:effectLst/>
                <a:latin typeface="Helvetica Light" panose="020B0403020202020204"/>
              </a:rPr>
              <a:t>​</a:t>
            </a:r>
          </a:p>
          <a:p>
            <a:pPr algn="l" rtl="0" fontAlgn="base">
              <a:buFont typeface="Arial" panose="020B0604020202020204" pitchFamily="34" charset="0"/>
              <a:buChar char="•"/>
            </a:pPr>
            <a:r>
              <a:rPr lang="en-US" sz="2400" b="0" i="0" u="none" strike="noStrike" dirty="0">
                <a:effectLst/>
                <a:latin typeface="Helvetica Light" panose="020B0403020202020204"/>
              </a:rPr>
              <a:t>The individual should be asked for their preference in decorating the room.</a:t>
            </a:r>
            <a:r>
              <a:rPr lang="en-US" sz="2400" b="0" i="0" dirty="0">
                <a:effectLst/>
                <a:latin typeface="Helvetica Light" panose="020B0403020202020204"/>
              </a:rPr>
              <a:t>​</a:t>
            </a:r>
          </a:p>
          <a:p>
            <a:pPr algn="l" rtl="0" fontAlgn="base">
              <a:buFont typeface="Arial" panose="020B0604020202020204" pitchFamily="34" charset="0"/>
              <a:buChar char="•"/>
            </a:pPr>
            <a:r>
              <a:rPr lang="en-US" sz="2400" b="0" i="0" u="none" strike="noStrike" dirty="0">
                <a:effectLst/>
                <a:latin typeface="Helvetica Light" panose="020B0403020202020204"/>
              </a:rPr>
              <a:t>If the individual shows no specific interest in decorations, then the residential provider should strive to decorate the individual’s room in a manner that fits the individual’s personality/interests and not only the interests or preferences of the provider, family, etc.</a:t>
            </a:r>
            <a:r>
              <a:rPr lang="en-US" sz="2400" b="0" i="0" dirty="0">
                <a:effectLst/>
                <a:latin typeface="Helvetica Light" panose="020B0403020202020204"/>
              </a:rPr>
              <a:t>​</a:t>
            </a:r>
          </a:p>
          <a:p>
            <a:endParaRPr lang="en-US" dirty="0"/>
          </a:p>
        </p:txBody>
      </p:sp>
      <p:sp>
        <p:nvSpPr>
          <p:cNvPr id="4" name="Date Placeholder 3">
            <a:extLst>
              <a:ext uri="{FF2B5EF4-FFF2-40B4-BE49-F238E27FC236}">
                <a16:creationId xmlns:a16="http://schemas.microsoft.com/office/drawing/2014/main" id="{17C2F2BC-77EE-F4B3-D79B-A739DBF7353D}"/>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71B3BA03-46EE-1EE1-3759-EA48EFD833DF}"/>
              </a:ext>
            </a:extLst>
          </p:cNvPr>
          <p:cNvSpPr>
            <a:spLocks noGrp="1"/>
          </p:cNvSpPr>
          <p:nvPr>
            <p:ph type="ftr" sz="quarter" idx="11"/>
          </p:nvPr>
        </p:nvSpPr>
        <p:spPr/>
        <p:txBody>
          <a:bodyPr/>
          <a:lstStyle/>
          <a:p>
            <a:r>
              <a:rPr lang="en-US" dirty="0"/>
              <a:t>HCBS for Support Coordinators</a:t>
            </a:r>
          </a:p>
          <a:p>
            <a:endParaRPr lang="en-US" dirty="0"/>
          </a:p>
        </p:txBody>
      </p:sp>
      <p:sp>
        <p:nvSpPr>
          <p:cNvPr id="6" name="Slide Number Placeholder 5">
            <a:extLst>
              <a:ext uri="{FF2B5EF4-FFF2-40B4-BE49-F238E27FC236}">
                <a16:creationId xmlns:a16="http://schemas.microsoft.com/office/drawing/2014/main" id="{AF978DFC-4C2C-99A9-756D-71D988443FA8}"/>
              </a:ext>
            </a:extLst>
          </p:cNvPr>
          <p:cNvSpPr>
            <a:spLocks noGrp="1"/>
          </p:cNvSpPr>
          <p:nvPr>
            <p:ph type="sldNum" sz="quarter" idx="12"/>
          </p:nvPr>
        </p:nvSpPr>
        <p:spPr/>
        <p:txBody>
          <a:bodyPr/>
          <a:lstStyle/>
          <a:p>
            <a:fld id="{5874D6C6-B3A5-4F2C-A6BF-E3D57C3A1219}" type="slidenum">
              <a:rPr lang="en-US" smtClean="0"/>
              <a:t>19</a:t>
            </a:fld>
            <a:endParaRPr lang="en-US"/>
          </a:p>
        </p:txBody>
      </p:sp>
      <p:sp>
        <p:nvSpPr>
          <p:cNvPr id="7" name="Content Placeholder 6">
            <a:extLst>
              <a:ext uri="{FF2B5EF4-FFF2-40B4-BE49-F238E27FC236}">
                <a16:creationId xmlns:a16="http://schemas.microsoft.com/office/drawing/2014/main" id="{06EB865C-7DE0-3E7B-7690-B0A3DEF53996}"/>
              </a:ext>
            </a:extLst>
          </p:cNvPr>
          <p:cNvSpPr>
            <a:spLocks noGrp="1"/>
          </p:cNvSpPr>
          <p:nvPr>
            <p:ph sz="quarter" idx="13"/>
          </p:nvPr>
        </p:nvSpPr>
        <p:spPr/>
        <p:txBody>
          <a:bodyPr/>
          <a:lstStyle/>
          <a:p>
            <a:r>
              <a:rPr lang="en-US" dirty="0"/>
              <a:t>Bedrooms</a:t>
            </a:r>
          </a:p>
        </p:txBody>
      </p:sp>
      <p:pic>
        <p:nvPicPr>
          <p:cNvPr id="8194" name="Picture 2" descr="Image result for cartoon bedroom">
            <a:extLst>
              <a:ext uri="{FF2B5EF4-FFF2-40B4-BE49-F238E27FC236}">
                <a16:creationId xmlns:a16="http://schemas.microsoft.com/office/drawing/2014/main" id="{9CBA1C17-A762-38FB-78BB-73355A5F1A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6333" y="2766218"/>
            <a:ext cx="1692934"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285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AB0E18-9AC1-93F2-D068-E72600DD572C}"/>
              </a:ext>
            </a:extLst>
          </p:cNvPr>
          <p:cNvSpPr>
            <a:spLocks noGrp="1"/>
          </p:cNvSpPr>
          <p:nvPr>
            <p:ph type="dt" sz="half" idx="10"/>
          </p:nvPr>
        </p:nvSpPr>
        <p:spPr/>
        <p:txBody>
          <a:bodyPr/>
          <a:lstStyle/>
          <a:p>
            <a:r>
              <a:rPr lang="en-US" dirty="0"/>
              <a:t>01/2024</a:t>
            </a:r>
          </a:p>
        </p:txBody>
      </p:sp>
      <p:sp>
        <p:nvSpPr>
          <p:cNvPr id="3" name="Footer Placeholder 2">
            <a:extLst>
              <a:ext uri="{FF2B5EF4-FFF2-40B4-BE49-F238E27FC236}">
                <a16:creationId xmlns:a16="http://schemas.microsoft.com/office/drawing/2014/main" id="{66AD6DF1-82B4-FD2D-8B76-CFA4071429A1}"/>
              </a:ext>
            </a:extLst>
          </p:cNvPr>
          <p:cNvSpPr>
            <a:spLocks noGrp="1"/>
          </p:cNvSpPr>
          <p:nvPr>
            <p:ph type="ftr" sz="quarter" idx="11"/>
          </p:nvPr>
        </p:nvSpPr>
        <p:spPr/>
        <p:txBody>
          <a:bodyPr/>
          <a:lstStyle/>
          <a:p>
            <a:r>
              <a:rPr lang="en-US" dirty="0"/>
              <a:t>HCBS for Support Coordinators</a:t>
            </a:r>
          </a:p>
        </p:txBody>
      </p:sp>
      <p:sp>
        <p:nvSpPr>
          <p:cNvPr id="4" name="Slide Number Placeholder 3">
            <a:extLst>
              <a:ext uri="{FF2B5EF4-FFF2-40B4-BE49-F238E27FC236}">
                <a16:creationId xmlns:a16="http://schemas.microsoft.com/office/drawing/2014/main" id="{22A02187-19F4-3844-2D2D-FC4AD91FA13A}"/>
              </a:ext>
            </a:extLst>
          </p:cNvPr>
          <p:cNvSpPr>
            <a:spLocks noGrp="1"/>
          </p:cNvSpPr>
          <p:nvPr>
            <p:ph type="sldNum" sz="quarter" idx="12"/>
          </p:nvPr>
        </p:nvSpPr>
        <p:spPr/>
        <p:txBody>
          <a:bodyPr/>
          <a:lstStyle/>
          <a:p>
            <a:fld id="{5874D6C6-B3A5-4F2C-A6BF-E3D57C3A1219}" type="slidenum">
              <a:rPr lang="en-US" smtClean="0"/>
              <a:t>2</a:t>
            </a:fld>
            <a:endParaRPr lang="en-US"/>
          </a:p>
        </p:txBody>
      </p:sp>
      <p:sp>
        <p:nvSpPr>
          <p:cNvPr id="5" name="Content Placeholder 4">
            <a:extLst>
              <a:ext uri="{FF2B5EF4-FFF2-40B4-BE49-F238E27FC236}">
                <a16:creationId xmlns:a16="http://schemas.microsoft.com/office/drawing/2014/main" id="{8F4021C7-07DE-9B39-554F-BE9E5D2D3678}"/>
              </a:ext>
            </a:extLst>
          </p:cNvPr>
          <p:cNvSpPr>
            <a:spLocks noGrp="1"/>
          </p:cNvSpPr>
          <p:nvPr>
            <p:ph sz="quarter" idx="13"/>
          </p:nvPr>
        </p:nvSpPr>
        <p:spPr/>
        <p:txBody>
          <a:bodyPr/>
          <a:lstStyle/>
          <a:p>
            <a:r>
              <a:rPr lang="en-US" dirty="0"/>
              <a:t>Housekeeping Tips</a:t>
            </a:r>
          </a:p>
        </p:txBody>
      </p:sp>
      <p:sp>
        <p:nvSpPr>
          <p:cNvPr id="6" name="TextBox 5">
            <a:extLst>
              <a:ext uri="{FF2B5EF4-FFF2-40B4-BE49-F238E27FC236}">
                <a16:creationId xmlns:a16="http://schemas.microsoft.com/office/drawing/2014/main" id="{F7BA5F87-56C3-ED9C-53E2-1C79BC4F3B04}"/>
              </a:ext>
            </a:extLst>
          </p:cNvPr>
          <p:cNvSpPr txBox="1"/>
          <p:nvPr/>
        </p:nvSpPr>
        <p:spPr>
          <a:xfrm>
            <a:off x="1268083" y="1535502"/>
            <a:ext cx="7142672" cy="3539430"/>
          </a:xfrm>
          <a:prstGeom prst="rect">
            <a:avLst/>
          </a:prstGeom>
          <a:noFill/>
        </p:spPr>
        <p:txBody>
          <a:bodyPr wrap="square" rtlCol="0">
            <a:spAutoFit/>
          </a:bodyPr>
          <a:lstStyle/>
          <a:p>
            <a:pPr algn="l" rtl="0" fontAlgn="base">
              <a:buFont typeface="Arial" panose="020B0604020202020204" pitchFamily="34" charset="0"/>
              <a:buChar char="•"/>
            </a:pPr>
            <a:r>
              <a:rPr lang="en-US" sz="3200" i="0" u="none" strike="noStrike" dirty="0">
                <a:effectLst/>
                <a:latin typeface="Helvetica Light" panose="020B0403020202020204"/>
              </a:rPr>
              <a:t>Microphones are muted because of the size of the training. </a:t>
            </a:r>
            <a:r>
              <a:rPr lang="en-US" sz="3200" i="0" dirty="0">
                <a:effectLst/>
                <a:latin typeface="Helvetica Light" panose="020B0403020202020204"/>
              </a:rPr>
              <a:t>​</a:t>
            </a:r>
          </a:p>
          <a:p>
            <a:pPr algn="l" rtl="0" fontAlgn="base">
              <a:buFont typeface="Arial" panose="020B0604020202020204" pitchFamily="34" charset="0"/>
              <a:buChar char="•"/>
            </a:pPr>
            <a:r>
              <a:rPr lang="en-US" sz="3200" i="0" u="none" strike="noStrike" dirty="0">
                <a:effectLst/>
                <a:latin typeface="Helvetica Light" panose="020B0403020202020204"/>
              </a:rPr>
              <a:t>Enter all questions into the chat.</a:t>
            </a:r>
            <a:endParaRPr lang="en-US" sz="3200" i="0" dirty="0">
              <a:effectLst/>
              <a:latin typeface="Helvetica Light" panose="020B0403020202020204"/>
            </a:endParaRPr>
          </a:p>
          <a:p>
            <a:pPr algn="l" rtl="0" fontAlgn="base">
              <a:buFont typeface="Arial" panose="020B0604020202020204" pitchFamily="34" charset="0"/>
              <a:buChar char="•"/>
            </a:pPr>
            <a:r>
              <a:rPr lang="en-US" sz="3200" i="0" u="none" strike="noStrike" dirty="0">
                <a:effectLst/>
                <a:latin typeface="Helvetica Light" panose="020B0403020202020204"/>
              </a:rPr>
              <a:t>Any questions we are unable to answer will be </a:t>
            </a:r>
            <a:r>
              <a:rPr lang="en-US" sz="3200" dirty="0">
                <a:latin typeface="Helvetica Light" panose="020B0403020202020204"/>
              </a:rPr>
              <a:t>posted in the Teams Chat after the training.</a:t>
            </a:r>
            <a:r>
              <a:rPr lang="en-US" sz="3200" i="0" u="none" strike="noStrike" dirty="0">
                <a:effectLst/>
                <a:latin typeface="Helvetica Light" panose="020B0403020202020204"/>
              </a:rPr>
              <a:t> </a:t>
            </a:r>
            <a:r>
              <a:rPr lang="en-US" sz="3200" i="0" dirty="0">
                <a:effectLst/>
                <a:latin typeface="Helvetica Light" panose="020B0403020202020204"/>
              </a:rPr>
              <a:t>​</a:t>
            </a:r>
          </a:p>
          <a:p>
            <a:pPr algn="l" rtl="0" fontAlgn="base">
              <a:buFont typeface="Arial" panose="020B0604020202020204" pitchFamily="34" charset="0"/>
              <a:buChar char="•"/>
            </a:pPr>
            <a:r>
              <a:rPr lang="en-US" sz="3200" i="0" u="none" strike="noStrike" dirty="0">
                <a:effectLst/>
                <a:latin typeface="Helvetica Light" panose="020B0403020202020204"/>
              </a:rPr>
              <a:t>This training is being recorded. </a:t>
            </a:r>
            <a:endParaRPr lang="en-US" sz="3200" i="0" dirty="0">
              <a:effectLst/>
              <a:latin typeface="Helvetica Light" panose="020B0403020202020204"/>
            </a:endParaRPr>
          </a:p>
        </p:txBody>
      </p:sp>
      <p:pic>
        <p:nvPicPr>
          <p:cNvPr id="2050" name="Picture 2" descr="Microphone Mute PNG Free Image - PNG All">
            <a:extLst>
              <a:ext uri="{FF2B5EF4-FFF2-40B4-BE49-F238E27FC236}">
                <a16:creationId xmlns:a16="http://schemas.microsoft.com/office/drawing/2014/main" id="{F65E6762-DABD-AC7E-6673-34AFE0C3C2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3116" y="1870495"/>
            <a:ext cx="2754702" cy="2736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761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CE8BF-ECFD-D50D-48B9-B4F0CB3DE9B2}"/>
              </a:ext>
            </a:extLst>
          </p:cNvPr>
          <p:cNvSpPr>
            <a:spLocks noGrp="1"/>
          </p:cNvSpPr>
          <p:nvPr>
            <p:ph type="title"/>
          </p:nvPr>
        </p:nvSpPr>
        <p:spPr/>
        <p:txBody>
          <a:bodyPr/>
          <a:lstStyle/>
          <a:p>
            <a:r>
              <a:rPr lang="en-US" b="1" dirty="0"/>
              <a:t>Schedules</a:t>
            </a:r>
          </a:p>
        </p:txBody>
      </p:sp>
      <p:sp>
        <p:nvSpPr>
          <p:cNvPr id="3" name="Content Placeholder 2">
            <a:extLst>
              <a:ext uri="{FF2B5EF4-FFF2-40B4-BE49-F238E27FC236}">
                <a16:creationId xmlns:a16="http://schemas.microsoft.com/office/drawing/2014/main" id="{FBE8A211-08B7-B120-D0F7-CCEAE53F41B9}"/>
              </a:ext>
            </a:extLst>
          </p:cNvPr>
          <p:cNvSpPr>
            <a:spLocks noGrp="1"/>
          </p:cNvSpPr>
          <p:nvPr>
            <p:ph idx="1"/>
          </p:nvPr>
        </p:nvSpPr>
        <p:spPr>
          <a:xfrm>
            <a:off x="457200" y="2242868"/>
            <a:ext cx="10515600" cy="3568969"/>
          </a:xfrm>
        </p:spPr>
        <p:txBody>
          <a:bodyPr>
            <a:normAutofit fontScale="92500"/>
          </a:bodyPr>
          <a:lstStyle/>
          <a:p>
            <a:pPr algn="l" rtl="0" fontAlgn="base">
              <a:buFont typeface="Arial" panose="020B0604020202020204" pitchFamily="34" charset="0"/>
              <a:buChar char="•"/>
            </a:pPr>
            <a:r>
              <a:rPr lang="en-US" sz="3200" b="0" i="0" u="none" strike="noStrike" dirty="0">
                <a:effectLst/>
                <a:latin typeface="Helvetica Light" panose="020B0403020202020204"/>
              </a:rPr>
              <a:t>Individuals should be able to wake up and sleep when they want. </a:t>
            </a:r>
            <a:r>
              <a:rPr lang="en-US" sz="3200" b="0" i="0" dirty="0">
                <a:effectLst/>
                <a:latin typeface="Helvetica Light" panose="020B0403020202020204"/>
              </a:rPr>
              <a:t>​</a:t>
            </a:r>
          </a:p>
          <a:p>
            <a:pPr algn="l" rtl="0" fontAlgn="base">
              <a:buFont typeface="Arial" panose="020B0604020202020204" pitchFamily="34" charset="0"/>
              <a:buChar char="•"/>
            </a:pPr>
            <a:r>
              <a:rPr lang="en-US" sz="3200" b="0" i="0" u="none" strike="noStrike" dirty="0">
                <a:effectLst/>
                <a:latin typeface="Helvetica Light" panose="020B0403020202020204"/>
              </a:rPr>
              <a:t>Choose to stay home or go on outings or program/job.</a:t>
            </a:r>
            <a:r>
              <a:rPr lang="en-US" sz="3200" b="0" i="0" dirty="0">
                <a:effectLst/>
                <a:latin typeface="Helvetica Light" panose="020B0403020202020204"/>
              </a:rPr>
              <a:t>​</a:t>
            </a:r>
          </a:p>
          <a:p>
            <a:pPr algn="l" rtl="0" fontAlgn="base">
              <a:buFont typeface="Arial" panose="020B0604020202020204" pitchFamily="34" charset="0"/>
              <a:buChar char="•"/>
            </a:pPr>
            <a:r>
              <a:rPr lang="en-US" sz="3200" b="0" i="0" u="none" strike="noStrike" dirty="0">
                <a:effectLst/>
                <a:latin typeface="Helvetica Light" panose="020B0403020202020204"/>
              </a:rPr>
              <a:t>Have the option to use public transportation instead of the van.</a:t>
            </a:r>
            <a:r>
              <a:rPr lang="en-US" sz="3200" b="0" i="0" dirty="0">
                <a:effectLst/>
                <a:latin typeface="Helvetica Light" panose="020B0403020202020204"/>
              </a:rPr>
              <a:t>​</a:t>
            </a:r>
          </a:p>
          <a:p>
            <a:pPr algn="l" rtl="0" fontAlgn="base">
              <a:buFont typeface="Arial" panose="020B0604020202020204" pitchFamily="34" charset="0"/>
              <a:buChar char="•"/>
            </a:pPr>
            <a:r>
              <a:rPr lang="en-US" sz="3200" b="0" i="0" u="none" strike="noStrike" dirty="0">
                <a:effectLst/>
                <a:latin typeface="Helvetica Light" panose="020B0403020202020204"/>
              </a:rPr>
              <a:t>Participate in preferred activities in and out of the home.</a:t>
            </a:r>
            <a:r>
              <a:rPr lang="en-US" sz="3200" b="0" i="0" dirty="0">
                <a:effectLst/>
                <a:latin typeface="Helvetica Light" panose="020B0403020202020204"/>
              </a:rPr>
              <a:t>​</a:t>
            </a:r>
          </a:p>
          <a:p>
            <a:pPr algn="l" rtl="0" fontAlgn="base">
              <a:buFont typeface="Arial" panose="020B0604020202020204" pitchFamily="34" charset="0"/>
              <a:buChar char="•"/>
            </a:pPr>
            <a:r>
              <a:rPr lang="en-US" sz="3200" b="0" i="0" u="none" strike="noStrike" dirty="0">
                <a:effectLst/>
                <a:latin typeface="Helvetica Light" panose="020B0403020202020204"/>
              </a:rPr>
              <a:t>Freedom and support to control schedules and activities – when to eat, bathe, etc.</a:t>
            </a:r>
            <a:r>
              <a:rPr lang="en-US" sz="3200" b="0" i="0" dirty="0">
                <a:solidFill>
                  <a:srgbClr val="000000"/>
                </a:solidFill>
                <a:effectLst/>
                <a:latin typeface="Corbel" panose="020B0503020204020204" pitchFamily="34" charset="0"/>
              </a:rPr>
              <a:t>​</a:t>
            </a:r>
            <a:endParaRPr lang="en-US" sz="3200" b="0" i="0" dirty="0">
              <a:solidFill>
                <a:srgbClr val="000000"/>
              </a:solidFill>
              <a:effectLst/>
              <a:latin typeface="Arial" panose="020B0604020202020204" pitchFamily="34" charset="0"/>
            </a:endParaRPr>
          </a:p>
          <a:p>
            <a:endParaRPr lang="en-US" dirty="0"/>
          </a:p>
        </p:txBody>
      </p:sp>
      <p:sp>
        <p:nvSpPr>
          <p:cNvPr id="4" name="Date Placeholder 3">
            <a:extLst>
              <a:ext uri="{FF2B5EF4-FFF2-40B4-BE49-F238E27FC236}">
                <a16:creationId xmlns:a16="http://schemas.microsoft.com/office/drawing/2014/main" id="{87A1B58D-9745-808C-0526-CA53E48F4508}"/>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6B0AD185-E0C7-7F72-5796-01CCC2E58270}"/>
              </a:ext>
            </a:extLst>
          </p:cNvPr>
          <p:cNvSpPr>
            <a:spLocks noGrp="1"/>
          </p:cNvSpPr>
          <p:nvPr>
            <p:ph type="ftr" sz="quarter" idx="11"/>
          </p:nvPr>
        </p:nvSpPr>
        <p:spPr/>
        <p:txBody>
          <a:bodyPr/>
          <a:lstStyle/>
          <a:p>
            <a:r>
              <a:rPr lang="en-US" dirty="0"/>
              <a:t>HCBS for Support Coordinators</a:t>
            </a:r>
          </a:p>
          <a:p>
            <a:endParaRPr lang="en-US" dirty="0"/>
          </a:p>
        </p:txBody>
      </p:sp>
      <p:sp>
        <p:nvSpPr>
          <p:cNvPr id="6" name="Slide Number Placeholder 5">
            <a:extLst>
              <a:ext uri="{FF2B5EF4-FFF2-40B4-BE49-F238E27FC236}">
                <a16:creationId xmlns:a16="http://schemas.microsoft.com/office/drawing/2014/main" id="{E70E7159-697B-3A34-AEE5-47B4BCEA55CF}"/>
              </a:ext>
            </a:extLst>
          </p:cNvPr>
          <p:cNvSpPr>
            <a:spLocks noGrp="1"/>
          </p:cNvSpPr>
          <p:nvPr>
            <p:ph type="sldNum" sz="quarter" idx="12"/>
          </p:nvPr>
        </p:nvSpPr>
        <p:spPr/>
        <p:txBody>
          <a:bodyPr/>
          <a:lstStyle/>
          <a:p>
            <a:fld id="{5874D6C6-B3A5-4F2C-A6BF-E3D57C3A1219}" type="slidenum">
              <a:rPr lang="en-US" smtClean="0"/>
              <a:t>20</a:t>
            </a:fld>
            <a:endParaRPr lang="en-US"/>
          </a:p>
        </p:txBody>
      </p:sp>
      <p:sp>
        <p:nvSpPr>
          <p:cNvPr id="7" name="Content Placeholder 6">
            <a:extLst>
              <a:ext uri="{FF2B5EF4-FFF2-40B4-BE49-F238E27FC236}">
                <a16:creationId xmlns:a16="http://schemas.microsoft.com/office/drawing/2014/main" id="{34BD5419-1FEB-FF47-23E2-D57DF801CB59}"/>
              </a:ext>
            </a:extLst>
          </p:cNvPr>
          <p:cNvSpPr>
            <a:spLocks noGrp="1"/>
          </p:cNvSpPr>
          <p:nvPr>
            <p:ph sz="quarter" idx="13"/>
          </p:nvPr>
        </p:nvSpPr>
        <p:spPr/>
        <p:txBody>
          <a:bodyPr/>
          <a:lstStyle/>
          <a:p>
            <a:r>
              <a:rPr lang="en-US" dirty="0"/>
              <a:t>Schedules</a:t>
            </a:r>
          </a:p>
        </p:txBody>
      </p:sp>
      <p:pic>
        <p:nvPicPr>
          <p:cNvPr id="9218" name="Picture 2" descr="Schedule clipart work schedule, Schedule work schedule Transparent FREE ...">
            <a:extLst>
              <a:ext uri="{FF2B5EF4-FFF2-40B4-BE49-F238E27FC236}">
                <a16:creationId xmlns:a16="http://schemas.microsoft.com/office/drawing/2014/main" id="{92A8B219-898E-4AC4-962F-F1C763DCDE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8234" y="2141507"/>
            <a:ext cx="2173138" cy="167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338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240B7-2125-D357-8CEA-E8BC2F51687A}"/>
              </a:ext>
            </a:extLst>
          </p:cNvPr>
          <p:cNvSpPr>
            <a:spLocks noGrp="1"/>
          </p:cNvSpPr>
          <p:nvPr>
            <p:ph type="title"/>
          </p:nvPr>
        </p:nvSpPr>
        <p:spPr/>
        <p:txBody>
          <a:bodyPr/>
          <a:lstStyle/>
          <a:p>
            <a:r>
              <a:rPr lang="en-US" b="1" dirty="0"/>
              <a:t>Access to Food</a:t>
            </a:r>
          </a:p>
        </p:txBody>
      </p:sp>
      <p:sp>
        <p:nvSpPr>
          <p:cNvPr id="3" name="Content Placeholder 2">
            <a:extLst>
              <a:ext uri="{FF2B5EF4-FFF2-40B4-BE49-F238E27FC236}">
                <a16:creationId xmlns:a16="http://schemas.microsoft.com/office/drawing/2014/main" id="{AFE37E49-6B55-F758-5F77-193651C9A786}"/>
              </a:ext>
            </a:extLst>
          </p:cNvPr>
          <p:cNvSpPr>
            <a:spLocks noGrp="1"/>
          </p:cNvSpPr>
          <p:nvPr>
            <p:ph idx="1"/>
          </p:nvPr>
        </p:nvSpPr>
        <p:spPr/>
        <p:txBody>
          <a:bodyPr/>
          <a:lstStyle/>
          <a:p>
            <a:pPr algn="l" rtl="0" fontAlgn="base">
              <a:buFont typeface="Arial" panose="020B0604020202020204" pitchFamily="34" charset="0"/>
              <a:buChar char="•"/>
            </a:pPr>
            <a:r>
              <a:rPr lang="en-US" sz="2800" b="0" i="0" u="none" strike="noStrike" dirty="0">
                <a:effectLst/>
                <a:latin typeface="Helvetica Light" panose="020B0403020202020204"/>
              </a:rPr>
              <a:t>Have access to food at any time.</a:t>
            </a:r>
            <a:r>
              <a:rPr lang="en-US" sz="2800" b="0" i="0" dirty="0">
                <a:effectLst/>
                <a:latin typeface="Helvetica Light" panose="020B0403020202020204"/>
              </a:rPr>
              <a:t>​</a:t>
            </a:r>
          </a:p>
          <a:p>
            <a:pPr algn="l" rtl="0" fontAlgn="base">
              <a:buFont typeface="Arial" panose="020B0604020202020204" pitchFamily="34" charset="0"/>
              <a:buChar char="•"/>
            </a:pPr>
            <a:r>
              <a:rPr lang="en-US" sz="2800" b="0" i="0" u="none" strike="noStrike" dirty="0">
                <a:effectLst/>
                <a:latin typeface="Helvetica Light" panose="020B0403020202020204"/>
              </a:rPr>
              <a:t>Eat what, when they want and where they want.   </a:t>
            </a:r>
            <a:r>
              <a:rPr lang="en-US" sz="2800" b="0" i="0" dirty="0">
                <a:effectLst/>
                <a:latin typeface="Helvetica Light" panose="020B0403020202020204"/>
              </a:rPr>
              <a:t>​</a:t>
            </a:r>
          </a:p>
          <a:p>
            <a:pPr algn="l" rtl="0" fontAlgn="base">
              <a:buFont typeface="Arial" panose="020B0604020202020204" pitchFamily="34" charset="0"/>
              <a:buChar char="•"/>
            </a:pPr>
            <a:r>
              <a:rPr lang="en-US" sz="2800" b="0" i="0" u="none" strike="noStrike" dirty="0">
                <a:effectLst/>
                <a:latin typeface="Helvetica Light" panose="020B0403020202020204"/>
              </a:rPr>
              <a:t>Individuals should have some input in menu choices and </a:t>
            </a:r>
            <a:r>
              <a:rPr lang="en-US" sz="2800" dirty="0">
                <a:latin typeface="Helvetica Light" panose="020B0403020202020204"/>
              </a:rPr>
              <a:t>be given </a:t>
            </a:r>
            <a:r>
              <a:rPr lang="en-US" sz="2800" b="0" i="0" u="none" strike="noStrike" dirty="0">
                <a:effectLst/>
                <a:latin typeface="Helvetica Light" panose="020B0403020202020204"/>
              </a:rPr>
              <a:t>the option to choose to eat something different than what is on the menu. </a:t>
            </a:r>
            <a:r>
              <a:rPr lang="en-US" sz="2800" b="0" i="0" dirty="0">
                <a:effectLst/>
                <a:latin typeface="Helvetica Light" panose="020B0403020202020204"/>
              </a:rPr>
              <a:t>​</a:t>
            </a:r>
          </a:p>
          <a:p>
            <a:pPr algn="l" rtl="0" fontAlgn="base">
              <a:buFont typeface="Arial" panose="020B0604020202020204" pitchFamily="34" charset="0"/>
              <a:buChar char="•"/>
            </a:pPr>
            <a:r>
              <a:rPr lang="en-US" sz="2800" b="0" i="0" u="none" strike="noStrike" dirty="0">
                <a:effectLst/>
                <a:latin typeface="Helvetica Light" panose="020B0403020202020204"/>
              </a:rPr>
              <a:t>Individuals should have the choice to eat earlier or later than established meal times, and have a snack when they want. </a:t>
            </a:r>
            <a:r>
              <a:rPr lang="en-US" sz="2800" b="0" i="0" dirty="0">
                <a:effectLst/>
                <a:latin typeface="Helvetica Light" panose="020B0403020202020204"/>
              </a:rPr>
              <a:t>​</a:t>
            </a:r>
          </a:p>
          <a:p>
            <a:endParaRPr lang="en-US" dirty="0"/>
          </a:p>
        </p:txBody>
      </p:sp>
      <p:sp>
        <p:nvSpPr>
          <p:cNvPr id="4" name="Date Placeholder 3">
            <a:extLst>
              <a:ext uri="{FF2B5EF4-FFF2-40B4-BE49-F238E27FC236}">
                <a16:creationId xmlns:a16="http://schemas.microsoft.com/office/drawing/2014/main" id="{487F227B-85D3-0DE2-86ED-29AED0305F99}"/>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E6811990-EC66-B831-9A67-70909997C2A8}"/>
              </a:ext>
            </a:extLst>
          </p:cNvPr>
          <p:cNvSpPr>
            <a:spLocks noGrp="1"/>
          </p:cNvSpPr>
          <p:nvPr>
            <p:ph type="ftr" sz="quarter" idx="11"/>
          </p:nvPr>
        </p:nvSpPr>
        <p:spPr/>
        <p:txBody>
          <a:bodyPr/>
          <a:lstStyle/>
          <a:p>
            <a:r>
              <a:rPr lang="en-US" dirty="0"/>
              <a:t>HCBS for Support Coordinators</a:t>
            </a:r>
          </a:p>
          <a:p>
            <a:endParaRPr lang="en-US" dirty="0"/>
          </a:p>
        </p:txBody>
      </p:sp>
      <p:sp>
        <p:nvSpPr>
          <p:cNvPr id="6" name="Slide Number Placeholder 5">
            <a:extLst>
              <a:ext uri="{FF2B5EF4-FFF2-40B4-BE49-F238E27FC236}">
                <a16:creationId xmlns:a16="http://schemas.microsoft.com/office/drawing/2014/main" id="{7F8DA223-D75E-4CD0-4439-C40C2D4FD64B}"/>
              </a:ext>
            </a:extLst>
          </p:cNvPr>
          <p:cNvSpPr>
            <a:spLocks noGrp="1"/>
          </p:cNvSpPr>
          <p:nvPr>
            <p:ph type="sldNum" sz="quarter" idx="12"/>
          </p:nvPr>
        </p:nvSpPr>
        <p:spPr/>
        <p:txBody>
          <a:bodyPr/>
          <a:lstStyle/>
          <a:p>
            <a:fld id="{5874D6C6-B3A5-4F2C-A6BF-E3D57C3A1219}" type="slidenum">
              <a:rPr lang="en-US" smtClean="0"/>
              <a:t>21</a:t>
            </a:fld>
            <a:endParaRPr lang="en-US"/>
          </a:p>
        </p:txBody>
      </p:sp>
      <p:sp>
        <p:nvSpPr>
          <p:cNvPr id="7" name="Content Placeholder 6">
            <a:extLst>
              <a:ext uri="{FF2B5EF4-FFF2-40B4-BE49-F238E27FC236}">
                <a16:creationId xmlns:a16="http://schemas.microsoft.com/office/drawing/2014/main" id="{CBC3EF9F-13BE-BC5E-C021-76D1CD45C98D}"/>
              </a:ext>
            </a:extLst>
          </p:cNvPr>
          <p:cNvSpPr>
            <a:spLocks noGrp="1"/>
          </p:cNvSpPr>
          <p:nvPr>
            <p:ph sz="quarter" idx="13"/>
          </p:nvPr>
        </p:nvSpPr>
        <p:spPr/>
        <p:txBody>
          <a:bodyPr/>
          <a:lstStyle/>
          <a:p>
            <a:r>
              <a:rPr lang="en-US" dirty="0"/>
              <a:t>Access to Food</a:t>
            </a:r>
          </a:p>
        </p:txBody>
      </p:sp>
      <p:pic>
        <p:nvPicPr>
          <p:cNvPr id="10242" name="Picture 2" descr="Image result for cartoon menu">
            <a:extLst>
              <a:ext uri="{FF2B5EF4-FFF2-40B4-BE49-F238E27FC236}">
                <a16:creationId xmlns:a16="http://schemas.microsoft.com/office/drawing/2014/main" id="{C95D528A-80D6-DAA2-EB60-7F531CD566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8392" y="1481137"/>
            <a:ext cx="1676131" cy="18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782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380-F74B-1C52-DAFF-FDF247CAB32B}"/>
              </a:ext>
            </a:extLst>
          </p:cNvPr>
          <p:cNvSpPr>
            <a:spLocks noGrp="1"/>
          </p:cNvSpPr>
          <p:nvPr>
            <p:ph type="title"/>
          </p:nvPr>
        </p:nvSpPr>
        <p:spPr>
          <a:xfrm>
            <a:off x="457200" y="1084262"/>
            <a:ext cx="10515600" cy="968825"/>
          </a:xfrm>
        </p:spPr>
        <p:txBody>
          <a:bodyPr/>
          <a:lstStyle/>
          <a:p>
            <a:r>
              <a:rPr lang="en-US" b="1" dirty="0"/>
              <a:t>Visitors</a:t>
            </a:r>
          </a:p>
        </p:txBody>
      </p:sp>
      <p:sp>
        <p:nvSpPr>
          <p:cNvPr id="3" name="Content Placeholder 2">
            <a:extLst>
              <a:ext uri="{FF2B5EF4-FFF2-40B4-BE49-F238E27FC236}">
                <a16:creationId xmlns:a16="http://schemas.microsoft.com/office/drawing/2014/main" id="{A80A06F1-F6EF-7CFB-6D40-763E205B60E8}"/>
              </a:ext>
            </a:extLst>
          </p:cNvPr>
          <p:cNvSpPr>
            <a:spLocks noGrp="1"/>
          </p:cNvSpPr>
          <p:nvPr>
            <p:ph idx="1"/>
          </p:nvPr>
        </p:nvSpPr>
        <p:spPr>
          <a:xfrm>
            <a:off x="457200" y="2147978"/>
            <a:ext cx="10515600" cy="3663860"/>
          </a:xfrm>
        </p:spPr>
        <p:txBody>
          <a:bodyPr>
            <a:normAutofit/>
          </a:bodyPr>
          <a:lstStyle/>
          <a:p>
            <a:pPr algn="l" rtl="0" fontAlgn="base">
              <a:buFont typeface="Arial" panose="020B0604020202020204" pitchFamily="34" charset="0"/>
              <a:buChar char="•"/>
            </a:pPr>
            <a:r>
              <a:rPr lang="en-US" sz="3200" b="0" i="0" u="none" strike="noStrike" dirty="0">
                <a:effectLst/>
                <a:latin typeface="Helvetica Light" panose="020B0403020202020204"/>
              </a:rPr>
              <a:t>Right to have visitors at any time.</a:t>
            </a:r>
            <a:r>
              <a:rPr lang="en-US" sz="3200" b="0" i="0" dirty="0">
                <a:effectLst/>
                <a:latin typeface="Helvetica Light" panose="020B0403020202020204"/>
              </a:rPr>
              <a:t>​</a:t>
            </a:r>
          </a:p>
          <a:p>
            <a:pPr algn="l" rtl="0" fontAlgn="base">
              <a:buFont typeface="Arial" panose="020B0604020202020204" pitchFamily="34" charset="0"/>
              <a:buChar char="•"/>
            </a:pPr>
            <a:r>
              <a:rPr lang="en-US" sz="3200" b="0" i="0" u="none" strike="noStrike" dirty="0">
                <a:effectLst/>
                <a:latin typeface="Helvetica Light" panose="020B0403020202020204"/>
              </a:rPr>
              <a:t>Ability to have overnight visitors. </a:t>
            </a:r>
            <a:r>
              <a:rPr lang="en-US" sz="3200" b="0" i="0" dirty="0">
                <a:effectLst/>
                <a:latin typeface="Helvetica Light" panose="020B0403020202020204"/>
              </a:rPr>
              <a:t>​</a:t>
            </a:r>
          </a:p>
          <a:p>
            <a:pPr algn="l" rtl="0" fontAlgn="base">
              <a:buFont typeface="Arial" panose="020B0604020202020204" pitchFamily="34" charset="0"/>
              <a:buChar char="•"/>
            </a:pPr>
            <a:r>
              <a:rPr lang="en-US" sz="3200" b="0" i="0" u="none" strike="noStrike" dirty="0">
                <a:effectLst/>
                <a:latin typeface="Helvetica Light" panose="020B0403020202020204"/>
              </a:rPr>
              <a:t>Visitors are not limited to family. </a:t>
            </a:r>
            <a:r>
              <a:rPr lang="en-US" sz="3200" b="0" i="0" dirty="0">
                <a:effectLst/>
                <a:latin typeface="Helvetica Light" panose="020B0403020202020204"/>
              </a:rPr>
              <a:t>​</a:t>
            </a:r>
          </a:p>
          <a:p>
            <a:pPr algn="l" rtl="0" fontAlgn="base">
              <a:buFont typeface="Arial" panose="020B0604020202020204" pitchFamily="34" charset="0"/>
              <a:buChar char="•"/>
            </a:pPr>
            <a:r>
              <a:rPr lang="en-US" sz="3200" b="0" i="0" u="none" strike="noStrike" dirty="0">
                <a:effectLst/>
                <a:latin typeface="Helvetica Light" panose="020B0403020202020204"/>
              </a:rPr>
              <a:t>Visitors can be friends, co-workers, and significant others. </a:t>
            </a:r>
            <a:r>
              <a:rPr lang="en-US" sz="3200" b="0" i="0" dirty="0">
                <a:effectLst/>
                <a:latin typeface="Helvetica Light" panose="020B0403020202020204"/>
              </a:rPr>
              <a:t>​</a:t>
            </a:r>
          </a:p>
          <a:p>
            <a:pPr algn="l" rtl="0" fontAlgn="base">
              <a:buFont typeface="Arial" panose="020B0604020202020204" pitchFamily="34" charset="0"/>
              <a:buChar char="•"/>
            </a:pPr>
            <a:r>
              <a:rPr lang="en-US" sz="3200" b="0" i="0" u="none" strike="noStrike" dirty="0">
                <a:effectLst/>
                <a:latin typeface="Helvetica Light" panose="020B0403020202020204"/>
              </a:rPr>
              <a:t>Visitors do not need to be pre-screened or have a background check.</a:t>
            </a:r>
            <a:r>
              <a:rPr lang="en-US" sz="3200" b="0" i="0" dirty="0">
                <a:effectLst/>
                <a:latin typeface="Helvetica Light" panose="020B0403020202020204"/>
              </a:rPr>
              <a:t>​</a:t>
            </a:r>
          </a:p>
          <a:p>
            <a:endParaRPr lang="en-US" dirty="0"/>
          </a:p>
        </p:txBody>
      </p:sp>
      <p:sp>
        <p:nvSpPr>
          <p:cNvPr id="4" name="Date Placeholder 3">
            <a:extLst>
              <a:ext uri="{FF2B5EF4-FFF2-40B4-BE49-F238E27FC236}">
                <a16:creationId xmlns:a16="http://schemas.microsoft.com/office/drawing/2014/main" id="{30BED120-59D2-1DC1-D0D8-73AB7898B442}"/>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0593F904-6CA5-5BAE-3288-EBE96E84EC32}"/>
              </a:ext>
            </a:extLst>
          </p:cNvPr>
          <p:cNvSpPr>
            <a:spLocks noGrp="1"/>
          </p:cNvSpPr>
          <p:nvPr>
            <p:ph type="ftr" sz="quarter" idx="11"/>
          </p:nvPr>
        </p:nvSpPr>
        <p:spPr/>
        <p:txBody>
          <a:bodyPr/>
          <a:lstStyle/>
          <a:p>
            <a:r>
              <a:rPr lang="en-US" dirty="0"/>
              <a:t>HCBS for Support Coordinators</a:t>
            </a:r>
          </a:p>
          <a:p>
            <a:endParaRPr lang="en-US" dirty="0"/>
          </a:p>
        </p:txBody>
      </p:sp>
      <p:sp>
        <p:nvSpPr>
          <p:cNvPr id="6" name="Slide Number Placeholder 5">
            <a:extLst>
              <a:ext uri="{FF2B5EF4-FFF2-40B4-BE49-F238E27FC236}">
                <a16:creationId xmlns:a16="http://schemas.microsoft.com/office/drawing/2014/main" id="{0C7BE163-8287-3CD5-93B5-486E7AF70F49}"/>
              </a:ext>
            </a:extLst>
          </p:cNvPr>
          <p:cNvSpPr>
            <a:spLocks noGrp="1"/>
          </p:cNvSpPr>
          <p:nvPr>
            <p:ph type="sldNum" sz="quarter" idx="12"/>
          </p:nvPr>
        </p:nvSpPr>
        <p:spPr/>
        <p:txBody>
          <a:bodyPr/>
          <a:lstStyle/>
          <a:p>
            <a:fld id="{5874D6C6-B3A5-4F2C-A6BF-E3D57C3A1219}" type="slidenum">
              <a:rPr lang="en-US" smtClean="0"/>
              <a:t>22</a:t>
            </a:fld>
            <a:endParaRPr lang="en-US"/>
          </a:p>
        </p:txBody>
      </p:sp>
      <p:sp>
        <p:nvSpPr>
          <p:cNvPr id="7" name="Content Placeholder 6">
            <a:extLst>
              <a:ext uri="{FF2B5EF4-FFF2-40B4-BE49-F238E27FC236}">
                <a16:creationId xmlns:a16="http://schemas.microsoft.com/office/drawing/2014/main" id="{B6536317-5E43-1C9F-5981-B6D3896BA1D6}"/>
              </a:ext>
            </a:extLst>
          </p:cNvPr>
          <p:cNvSpPr>
            <a:spLocks noGrp="1"/>
          </p:cNvSpPr>
          <p:nvPr>
            <p:ph sz="quarter" idx="13"/>
          </p:nvPr>
        </p:nvSpPr>
        <p:spPr/>
        <p:txBody>
          <a:bodyPr/>
          <a:lstStyle/>
          <a:p>
            <a:r>
              <a:rPr lang="en-US" dirty="0"/>
              <a:t>Visitors</a:t>
            </a:r>
          </a:p>
        </p:txBody>
      </p:sp>
      <p:pic>
        <p:nvPicPr>
          <p:cNvPr id="11266" name="Picture 2" descr="Image result for cartoon adult visitor">
            <a:extLst>
              <a:ext uri="{FF2B5EF4-FFF2-40B4-BE49-F238E27FC236}">
                <a16:creationId xmlns:a16="http://schemas.microsoft.com/office/drawing/2014/main" id="{C0FDAA99-DC2B-9830-0759-DA716A789E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0808" y="1502074"/>
            <a:ext cx="2173857" cy="2026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2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C9963-E900-9624-52E4-35E925CC08C8}"/>
              </a:ext>
            </a:extLst>
          </p:cNvPr>
          <p:cNvSpPr>
            <a:spLocks noGrp="1"/>
          </p:cNvSpPr>
          <p:nvPr>
            <p:ph type="title"/>
          </p:nvPr>
        </p:nvSpPr>
        <p:spPr/>
        <p:txBody>
          <a:bodyPr/>
          <a:lstStyle/>
          <a:p>
            <a:r>
              <a:rPr lang="en-US" b="1" dirty="0"/>
              <a:t>Accessibility</a:t>
            </a:r>
          </a:p>
        </p:txBody>
      </p:sp>
      <p:sp>
        <p:nvSpPr>
          <p:cNvPr id="3" name="Content Placeholder 2">
            <a:extLst>
              <a:ext uri="{FF2B5EF4-FFF2-40B4-BE49-F238E27FC236}">
                <a16:creationId xmlns:a16="http://schemas.microsoft.com/office/drawing/2014/main" id="{103471A5-6C54-0A8E-6820-5309D53A56E4}"/>
              </a:ext>
            </a:extLst>
          </p:cNvPr>
          <p:cNvSpPr>
            <a:spLocks noGrp="1"/>
          </p:cNvSpPr>
          <p:nvPr>
            <p:ph idx="1"/>
          </p:nvPr>
        </p:nvSpPr>
        <p:spPr/>
        <p:txBody>
          <a:bodyPr/>
          <a:lstStyle/>
          <a:p>
            <a:pPr algn="l" rtl="0" fontAlgn="base">
              <a:buFont typeface="Arial" panose="020B0604020202020204" pitchFamily="34" charset="0"/>
              <a:buChar char="•"/>
            </a:pPr>
            <a:r>
              <a:rPr lang="en-US" sz="3600" b="0" i="0" u="none" strike="noStrike" dirty="0">
                <a:effectLst/>
                <a:latin typeface="Helvetica Light" panose="020B0403020202020204"/>
              </a:rPr>
              <a:t>Right to an accessible home. Ability to access all common areas (office, laundry room, basement, etc.), bedroom and bathroom. Accessible entrances and exits of the home. </a:t>
            </a:r>
            <a:r>
              <a:rPr lang="en-US" sz="3600" b="0" i="0" dirty="0">
                <a:effectLst/>
                <a:latin typeface="Helvetica Light" panose="020B0403020202020204"/>
              </a:rPr>
              <a:t>​</a:t>
            </a:r>
          </a:p>
          <a:p>
            <a:pPr algn="l" rtl="0" fontAlgn="base">
              <a:buFont typeface="Arial" panose="020B0604020202020204" pitchFamily="34" charset="0"/>
              <a:buChar char="•"/>
            </a:pPr>
            <a:r>
              <a:rPr lang="en-US" sz="3600" b="0" i="0" u="none" strike="noStrike" dirty="0">
                <a:effectLst/>
                <a:latin typeface="Helvetica Light" panose="020B0403020202020204"/>
              </a:rPr>
              <a:t>As a reminder, the right to an accessible environment CAN NOT be modified! </a:t>
            </a:r>
            <a:r>
              <a:rPr lang="en-US" sz="3600" b="0" i="0" dirty="0">
                <a:effectLst/>
                <a:latin typeface="Helvetica Light" panose="020B0403020202020204"/>
              </a:rPr>
              <a:t>​</a:t>
            </a:r>
          </a:p>
          <a:p>
            <a:endParaRPr lang="en-US" dirty="0"/>
          </a:p>
        </p:txBody>
      </p:sp>
      <p:sp>
        <p:nvSpPr>
          <p:cNvPr id="4" name="Date Placeholder 3">
            <a:extLst>
              <a:ext uri="{FF2B5EF4-FFF2-40B4-BE49-F238E27FC236}">
                <a16:creationId xmlns:a16="http://schemas.microsoft.com/office/drawing/2014/main" id="{8CB2653A-AFAA-A94E-FD03-AABC0C07A2F5}"/>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D6225D23-7DAD-6E44-8892-ADE0F397DB57}"/>
              </a:ext>
            </a:extLst>
          </p:cNvPr>
          <p:cNvSpPr>
            <a:spLocks noGrp="1"/>
          </p:cNvSpPr>
          <p:nvPr>
            <p:ph type="ftr" sz="quarter" idx="11"/>
          </p:nvPr>
        </p:nvSpPr>
        <p:spPr/>
        <p:txBody>
          <a:bodyPr/>
          <a:lstStyle/>
          <a:p>
            <a:r>
              <a:rPr lang="en-US" dirty="0"/>
              <a:t>HCBS for Support Coordinators</a:t>
            </a:r>
          </a:p>
          <a:p>
            <a:endParaRPr lang="en-US" dirty="0"/>
          </a:p>
        </p:txBody>
      </p:sp>
      <p:sp>
        <p:nvSpPr>
          <p:cNvPr id="6" name="Slide Number Placeholder 5">
            <a:extLst>
              <a:ext uri="{FF2B5EF4-FFF2-40B4-BE49-F238E27FC236}">
                <a16:creationId xmlns:a16="http://schemas.microsoft.com/office/drawing/2014/main" id="{C05CBF30-60FA-9C20-34F4-60EBC4E11BB1}"/>
              </a:ext>
            </a:extLst>
          </p:cNvPr>
          <p:cNvSpPr>
            <a:spLocks noGrp="1"/>
          </p:cNvSpPr>
          <p:nvPr>
            <p:ph type="sldNum" sz="quarter" idx="12"/>
          </p:nvPr>
        </p:nvSpPr>
        <p:spPr/>
        <p:txBody>
          <a:bodyPr/>
          <a:lstStyle/>
          <a:p>
            <a:fld id="{5874D6C6-B3A5-4F2C-A6BF-E3D57C3A1219}" type="slidenum">
              <a:rPr lang="en-US" smtClean="0"/>
              <a:t>23</a:t>
            </a:fld>
            <a:endParaRPr lang="en-US"/>
          </a:p>
        </p:txBody>
      </p:sp>
      <p:sp>
        <p:nvSpPr>
          <p:cNvPr id="7" name="Content Placeholder 6">
            <a:extLst>
              <a:ext uri="{FF2B5EF4-FFF2-40B4-BE49-F238E27FC236}">
                <a16:creationId xmlns:a16="http://schemas.microsoft.com/office/drawing/2014/main" id="{A850852C-AEC6-8F15-4A16-4C4E0330C18B}"/>
              </a:ext>
            </a:extLst>
          </p:cNvPr>
          <p:cNvSpPr>
            <a:spLocks noGrp="1"/>
          </p:cNvSpPr>
          <p:nvPr>
            <p:ph sz="quarter" idx="13"/>
          </p:nvPr>
        </p:nvSpPr>
        <p:spPr/>
        <p:txBody>
          <a:bodyPr/>
          <a:lstStyle/>
          <a:p>
            <a:r>
              <a:rPr lang="en-US" dirty="0"/>
              <a:t>Accessibility</a:t>
            </a:r>
          </a:p>
        </p:txBody>
      </p:sp>
    </p:spTree>
    <p:extLst>
      <p:ext uri="{BB962C8B-B14F-4D97-AF65-F5344CB8AC3E}">
        <p14:creationId xmlns:p14="http://schemas.microsoft.com/office/powerpoint/2010/main" val="1947376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C6759-65F5-0AD2-9591-451352F35808}"/>
              </a:ext>
            </a:extLst>
          </p:cNvPr>
          <p:cNvSpPr>
            <a:spLocks noGrp="1"/>
          </p:cNvSpPr>
          <p:nvPr>
            <p:ph type="title"/>
          </p:nvPr>
        </p:nvSpPr>
        <p:spPr/>
        <p:txBody>
          <a:bodyPr/>
          <a:lstStyle/>
          <a:p>
            <a:r>
              <a:rPr lang="en-US" b="1" dirty="0"/>
              <a:t>Individuals can…..</a:t>
            </a:r>
          </a:p>
        </p:txBody>
      </p:sp>
      <p:sp>
        <p:nvSpPr>
          <p:cNvPr id="3" name="Content Placeholder 2">
            <a:extLst>
              <a:ext uri="{FF2B5EF4-FFF2-40B4-BE49-F238E27FC236}">
                <a16:creationId xmlns:a16="http://schemas.microsoft.com/office/drawing/2014/main" id="{BED79AB5-99CA-5FA7-32D5-3CD88DF47074}"/>
              </a:ext>
            </a:extLst>
          </p:cNvPr>
          <p:cNvSpPr>
            <a:spLocks noGrp="1"/>
          </p:cNvSpPr>
          <p:nvPr>
            <p:ph idx="1"/>
          </p:nvPr>
        </p:nvSpPr>
        <p:spPr>
          <a:xfrm>
            <a:off x="457200" y="2165230"/>
            <a:ext cx="10515600" cy="3786996"/>
          </a:xfrm>
        </p:spPr>
        <p:txBody>
          <a:bodyPr>
            <a:normAutofit/>
          </a:bodyPr>
          <a:lstStyle/>
          <a:p>
            <a:pPr algn="l" rtl="0" fontAlgn="base">
              <a:buFont typeface="Arial" panose="020B0604020202020204" pitchFamily="34" charset="0"/>
              <a:buChar char="•"/>
            </a:pPr>
            <a:r>
              <a:rPr lang="en-US" sz="2000" b="0" i="0" u="none" strike="noStrike" dirty="0">
                <a:effectLst/>
                <a:latin typeface="Helvetica Light" panose="020B0403020202020204"/>
              </a:rPr>
              <a:t>Access their community with the same opportunity as people without disabilities; </a:t>
            </a:r>
            <a:r>
              <a:rPr lang="en-US" sz="2000" b="0" i="0" dirty="0">
                <a:effectLst/>
                <a:latin typeface="Helvetica Light" panose="020B0403020202020204"/>
              </a:rPr>
              <a:t>​</a:t>
            </a:r>
          </a:p>
          <a:p>
            <a:pPr algn="l" rtl="0" fontAlgn="base">
              <a:buFont typeface="Arial" panose="020B0604020202020204" pitchFamily="34" charset="0"/>
              <a:buChar char="•"/>
            </a:pPr>
            <a:r>
              <a:rPr lang="en-US" sz="2000" b="0" i="0" u="none" strike="noStrike" dirty="0">
                <a:effectLst/>
                <a:latin typeface="Helvetica Light" panose="020B0403020202020204"/>
              </a:rPr>
              <a:t>Be employed, which increases integration and enables the pursuit of interests through increased income; </a:t>
            </a:r>
            <a:r>
              <a:rPr lang="en-US" sz="2000" b="0" i="0" dirty="0">
                <a:effectLst/>
                <a:latin typeface="Helvetica Light" panose="020B0403020202020204"/>
              </a:rPr>
              <a:t>​</a:t>
            </a:r>
          </a:p>
          <a:p>
            <a:pPr algn="l" rtl="0" fontAlgn="base">
              <a:buFont typeface="Arial" panose="020B0604020202020204" pitchFamily="34" charset="0"/>
              <a:buChar char="•"/>
            </a:pPr>
            <a:r>
              <a:rPr lang="en-US" sz="2000" b="0" i="0" u="none" strike="noStrike" dirty="0">
                <a:effectLst/>
                <a:latin typeface="Helvetica Light" panose="020B0403020202020204"/>
              </a:rPr>
              <a:t>Routinely spend time with friends, family, and others not paid to support them; </a:t>
            </a:r>
            <a:r>
              <a:rPr lang="en-US" sz="2000" b="0" i="0" dirty="0">
                <a:effectLst/>
                <a:latin typeface="Helvetica Light" panose="020B0403020202020204"/>
              </a:rPr>
              <a:t>​</a:t>
            </a:r>
          </a:p>
          <a:p>
            <a:pPr algn="l" rtl="0" fontAlgn="base">
              <a:buFont typeface="Arial" panose="020B0604020202020204" pitchFamily="34" charset="0"/>
              <a:buChar char="•"/>
            </a:pPr>
            <a:r>
              <a:rPr lang="en-US" sz="2000" b="0" i="0" u="none" strike="noStrike" dirty="0">
                <a:effectLst/>
                <a:latin typeface="Helvetica Light" panose="020B0403020202020204"/>
              </a:rPr>
              <a:t>And should receive support in maintaining contact with friends and family members (phone, email, snail mail, etc.)</a:t>
            </a:r>
            <a:r>
              <a:rPr lang="en-US" sz="2000" b="0" i="0" dirty="0">
                <a:effectLst/>
                <a:latin typeface="Helvetica Light" panose="020B0403020202020204"/>
              </a:rPr>
              <a:t>​</a:t>
            </a:r>
          </a:p>
          <a:p>
            <a:pPr algn="l" rtl="0" fontAlgn="base">
              <a:buFont typeface="Arial" panose="020B0604020202020204" pitchFamily="34" charset="0"/>
              <a:buChar char="•"/>
            </a:pPr>
            <a:r>
              <a:rPr lang="en-US" sz="2000" b="0" i="0" u="none" strike="noStrike" dirty="0">
                <a:effectLst/>
                <a:latin typeface="Helvetica Light" panose="020B0403020202020204"/>
              </a:rPr>
              <a:t>Be provided with transportation </a:t>
            </a:r>
            <a:r>
              <a:rPr lang="en-US" sz="2000" b="0" i="0" u="sng" dirty="0">
                <a:effectLst/>
                <a:latin typeface="Helvetica Light" panose="020B0403020202020204"/>
              </a:rPr>
              <a:t>options</a:t>
            </a:r>
            <a:r>
              <a:rPr lang="en-US" sz="2000" b="0" i="0" u="none" strike="noStrike" dirty="0">
                <a:effectLst/>
                <a:latin typeface="Helvetica Light" panose="020B0403020202020204"/>
              </a:rPr>
              <a:t> for community access when needed and desired; and</a:t>
            </a:r>
            <a:r>
              <a:rPr lang="en-US" sz="2000" b="0" i="0" dirty="0">
                <a:effectLst/>
                <a:latin typeface="Helvetica Light" panose="020B0403020202020204"/>
              </a:rPr>
              <a:t>​</a:t>
            </a:r>
          </a:p>
          <a:p>
            <a:pPr algn="l" rtl="0" fontAlgn="base">
              <a:buFont typeface="Arial" panose="020B0604020202020204" pitchFamily="34" charset="0"/>
              <a:buChar char="•"/>
            </a:pPr>
            <a:r>
              <a:rPr lang="en-US" sz="2000" b="0" i="0" u="none" strike="noStrike" dirty="0">
                <a:effectLst/>
                <a:latin typeface="Helvetica Light" panose="020B0403020202020204"/>
              </a:rPr>
              <a:t>Choice of healthcare providers and access to supports and activities that promote health, wellness, and safety.</a:t>
            </a:r>
            <a:r>
              <a:rPr lang="en-US" sz="2000" b="0" i="0" dirty="0">
                <a:effectLst/>
                <a:latin typeface="Helvetica Light" panose="020B0403020202020204"/>
              </a:rPr>
              <a:t>​</a:t>
            </a:r>
          </a:p>
          <a:p>
            <a:endParaRPr lang="en-US" dirty="0"/>
          </a:p>
        </p:txBody>
      </p:sp>
      <p:sp>
        <p:nvSpPr>
          <p:cNvPr id="4" name="Date Placeholder 3">
            <a:extLst>
              <a:ext uri="{FF2B5EF4-FFF2-40B4-BE49-F238E27FC236}">
                <a16:creationId xmlns:a16="http://schemas.microsoft.com/office/drawing/2014/main" id="{B80A3CDD-C088-4AE9-8777-BA9BE67B6662}"/>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6835C3EB-E416-43E7-9064-9ACB8B1329B2}"/>
              </a:ext>
            </a:extLst>
          </p:cNvPr>
          <p:cNvSpPr>
            <a:spLocks noGrp="1"/>
          </p:cNvSpPr>
          <p:nvPr>
            <p:ph type="ftr" sz="quarter" idx="11"/>
          </p:nvPr>
        </p:nvSpPr>
        <p:spPr/>
        <p:txBody>
          <a:bodyPr/>
          <a:lstStyle/>
          <a:p>
            <a:r>
              <a:rPr lang="en-US" dirty="0"/>
              <a:t>HCBS for Support Coordinators</a:t>
            </a:r>
          </a:p>
          <a:p>
            <a:endParaRPr lang="en-US" dirty="0"/>
          </a:p>
        </p:txBody>
      </p:sp>
      <p:sp>
        <p:nvSpPr>
          <p:cNvPr id="6" name="Slide Number Placeholder 5">
            <a:extLst>
              <a:ext uri="{FF2B5EF4-FFF2-40B4-BE49-F238E27FC236}">
                <a16:creationId xmlns:a16="http://schemas.microsoft.com/office/drawing/2014/main" id="{0C05B000-DE63-39E1-F047-24F814986D52}"/>
              </a:ext>
            </a:extLst>
          </p:cNvPr>
          <p:cNvSpPr>
            <a:spLocks noGrp="1"/>
          </p:cNvSpPr>
          <p:nvPr>
            <p:ph type="sldNum" sz="quarter" idx="12"/>
          </p:nvPr>
        </p:nvSpPr>
        <p:spPr/>
        <p:txBody>
          <a:bodyPr/>
          <a:lstStyle/>
          <a:p>
            <a:fld id="{5874D6C6-B3A5-4F2C-A6BF-E3D57C3A1219}" type="slidenum">
              <a:rPr lang="en-US" smtClean="0"/>
              <a:t>24</a:t>
            </a:fld>
            <a:endParaRPr lang="en-US"/>
          </a:p>
        </p:txBody>
      </p:sp>
      <p:sp>
        <p:nvSpPr>
          <p:cNvPr id="7" name="Content Placeholder 6">
            <a:extLst>
              <a:ext uri="{FF2B5EF4-FFF2-40B4-BE49-F238E27FC236}">
                <a16:creationId xmlns:a16="http://schemas.microsoft.com/office/drawing/2014/main" id="{85A22D92-D4E7-DD9A-847F-B8823F2A90E2}"/>
              </a:ext>
            </a:extLst>
          </p:cNvPr>
          <p:cNvSpPr>
            <a:spLocks noGrp="1"/>
          </p:cNvSpPr>
          <p:nvPr>
            <p:ph sz="quarter" idx="13"/>
          </p:nvPr>
        </p:nvSpPr>
        <p:spPr/>
        <p:txBody>
          <a:bodyPr/>
          <a:lstStyle/>
          <a:p>
            <a:r>
              <a:rPr lang="en-US" dirty="0"/>
              <a:t>Individuals can…</a:t>
            </a:r>
          </a:p>
        </p:txBody>
      </p:sp>
    </p:spTree>
    <p:extLst>
      <p:ext uri="{BB962C8B-B14F-4D97-AF65-F5344CB8AC3E}">
        <p14:creationId xmlns:p14="http://schemas.microsoft.com/office/powerpoint/2010/main" val="2402749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AD9D2-2392-F959-CF98-BC1138ABB892}"/>
              </a:ext>
            </a:extLst>
          </p:cNvPr>
          <p:cNvSpPr>
            <a:spLocks noGrp="1"/>
          </p:cNvSpPr>
          <p:nvPr>
            <p:ph type="title"/>
          </p:nvPr>
        </p:nvSpPr>
        <p:spPr/>
        <p:txBody>
          <a:bodyPr/>
          <a:lstStyle/>
          <a:p>
            <a:r>
              <a:rPr lang="en-US" b="1" dirty="0"/>
              <a:t>ISP Requirements</a:t>
            </a:r>
          </a:p>
        </p:txBody>
      </p:sp>
      <p:sp>
        <p:nvSpPr>
          <p:cNvPr id="3" name="Content Placeholder 2">
            <a:extLst>
              <a:ext uri="{FF2B5EF4-FFF2-40B4-BE49-F238E27FC236}">
                <a16:creationId xmlns:a16="http://schemas.microsoft.com/office/drawing/2014/main" id="{8E3D03C3-1573-7D1D-3187-8A47E9036419}"/>
              </a:ext>
            </a:extLst>
          </p:cNvPr>
          <p:cNvSpPr>
            <a:spLocks noGrp="1"/>
          </p:cNvSpPr>
          <p:nvPr>
            <p:ph idx="1"/>
          </p:nvPr>
        </p:nvSpPr>
        <p:spPr>
          <a:xfrm>
            <a:off x="457200" y="2165230"/>
            <a:ext cx="10515600" cy="3847381"/>
          </a:xfrm>
        </p:spPr>
        <p:txBody>
          <a:bodyPr/>
          <a:lstStyle/>
          <a:p>
            <a:pPr marL="0" indent="0">
              <a:buNone/>
            </a:pPr>
            <a:r>
              <a:rPr lang="en-US" sz="2400" b="0" i="0" u="none" strike="noStrike" dirty="0">
                <a:effectLst/>
                <a:latin typeface="Helvetica Light" panose="020B0403020202020204"/>
              </a:rPr>
              <a:t>Person Centered Individual Support Plans (PCISP) for individuals must reflect the services and supports that are important for the individuals’ identified needs and preferences. An individual’s written PCISP must:</a:t>
            </a:r>
          </a:p>
          <a:p>
            <a:pPr algn="l" rtl="0" fontAlgn="base">
              <a:buFont typeface="Arial" panose="020B0604020202020204" pitchFamily="34" charset="0"/>
              <a:buChar char="•"/>
            </a:pPr>
            <a:r>
              <a:rPr lang="en-US" sz="2400" b="0" i="0" u="none" strike="noStrike" dirty="0">
                <a:effectLst/>
                <a:latin typeface="Helvetica Light" panose="020B0403020202020204"/>
              </a:rPr>
              <a:t>Reflect that the setting was the individual’s choice and is integrated in, and supportive of full access of the individual to the greater community.</a:t>
            </a:r>
            <a:r>
              <a:rPr lang="en-US" sz="2400" b="0" i="0" dirty="0">
                <a:effectLst/>
                <a:latin typeface="Helvetica Light" panose="020B0403020202020204"/>
              </a:rPr>
              <a:t>​</a:t>
            </a:r>
          </a:p>
          <a:p>
            <a:pPr algn="l" rtl="0" fontAlgn="base">
              <a:buFont typeface="Arial" panose="020B0604020202020204" pitchFamily="34" charset="0"/>
              <a:buChar char="•"/>
            </a:pPr>
            <a:r>
              <a:rPr lang="en-US" sz="2400" b="0" i="0" u="none" strike="noStrike" dirty="0">
                <a:effectLst/>
                <a:latin typeface="Helvetica Light" panose="020B0403020202020204"/>
              </a:rPr>
              <a:t>Reflect the individual’s strengths and preferences.</a:t>
            </a:r>
            <a:r>
              <a:rPr lang="en-US" sz="2400" b="0" i="0" dirty="0">
                <a:effectLst/>
                <a:latin typeface="Helvetica Light" panose="020B0403020202020204"/>
              </a:rPr>
              <a:t>​</a:t>
            </a:r>
          </a:p>
          <a:p>
            <a:pPr algn="l" rtl="0" fontAlgn="base">
              <a:buFont typeface="Arial" panose="020B0604020202020204" pitchFamily="34" charset="0"/>
              <a:buChar char="•"/>
            </a:pPr>
            <a:r>
              <a:rPr lang="en-US" sz="2400" b="0" i="0" u="none" strike="noStrike" dirty="0">
                <a:effectLst/>
                <a:latin typeface="Helvetica Light" panose="020B0403020202020204"/>
              </a:rPr>
              <a:t>Reflect clinical and support needs that have been identified through a functional needs assessment.</a:t>
            </a:r>
            <a:r>
              <a:rPr lang="en-US" sz="2400" b="0" i="0" dirty="0">
                <a:effectLst/>
                <a:latin typeface="Helvetica Light" panose="020B0403020202020204"/>
              </a:rPr>
              <a:t>​</a:t>
            </a:r>
          </a:p>
          <a:p>
            <a:pPr algn="l" rtl="0" fontAlgn="base">
              <a:buFont typeface="Arial" panose="020B0604020202020204" pitchFamily="34" charset="0"/>
              <a:buChar char="•"/>
            </a:pPr>
            <a:r>
              <a:rPr lang="en-US" sz="2400" b="0" i="0" u="none" strike="noStrike" dirty="0">
                <a:effectLst/>
                <a:latin typeface="Helvetica Light" panose="020B0403020202020204"/>
              </a:rPr>
              <a:t>Include individually identified desired outcomes and support activities.</a:t>
            </a:r>
            <a:r>
              <a:rPr lang="en-US" sz="2400" b="0" i="0" dirty="0">
                <a:effectLst/>
                <a:latin typeface="Helvetica Light" panose="020B0403020202020204"/>
              </a:rPr>
              <a:t>​</a:t>
            </a:r>
          </a:p>
          <a:p>
            <a:pPr marL="0" indent="0">
              <a:buNone/>
            </a:pPr>
            <a:endParaRPr lang="en-US" dirty="0"/>
          </a:p>
        </p:txBody>
      </p:sp>
      <p:sp>
        <p:nvSpPr>
          <p:cNvPr id="4" name="Date Placeholder 3">
            <a:extLst>
              <a:ext uri="{FF2B5EF4-FFF2-40B4-BE49-F238E27FC236}">
                <a16:creationId xmlns:a16="http://schemas.microsoft.com/office/drawing/2014/main" id="{D2DDD4B5-9924-192F-23C4-B14968160CC4}"/>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40371C49-CD12-3752-DF88-CBA131684F20}"/>
              </a:ext>
            </a:extLst>
          </p:cNvPr>
          <p:cNvSpPr>
            <a:spLocks noGrp="1"/>
          </p:cNvSpPr>
          <p:nvPr>
            <p:ph type="ftr" sz="quarter" idx="11"/>
          </p:nvPr>
        </p:nvSpPr>
        <p:spPr/>
        <p:txBody>
          <a:bodyPr/>
          <a:lstStyle/>
          <a:p>
            <a:r>
              <a:rPr lang="en-US" dirty="0"/>
              <a:t>HCBS for Support Coordinators</a:t>
            </a:r>
          </a:p>
          <a:p>
            <a:endParaRPr lang="en-US" dirty="0"/>
          </a:p>
        </p:txBody>
      </p:sp>
      <p:sp>
        <p:nvSpPr>
          <p:cNvPr id="6" name="Slide Number Placeholder 5">
            <a:extLst>
              <a:ext uri="{FF2B5EF4-FFF2-40B4-BE49-F238E27FC236}">
                <a16:creationId xmlns:a16="http://schemas.microsoft.com/office/drawing/2014/main" id="{7035CD79-E299-D543-478B-1CB993B77636}"/>
              </a:ext>
            </a:extLst>
          </p:cNvPr>
          <p:cNvSpPr>
            <a:spLocks noGrp="1"/>
          </p:cNvSpPr>
          <p:nvPr>
            <p:ph type="sldNum" sz="quarter" idx="12"/>
          </p:nvPr>
        </p:nvSpPr>
        <p:spPr/>
        <p:txBody>
          <a:bodyPr/>
          <a:lstStyle/>
          <a:p>
            <a:fld id="{5874D6C6-B3A5-4F2C-A6BF-E3D57C3A1219}" type="slidenum">
              <a:rPr lang="en-US" smtClean="0"/>
              <a:t>25</a:t>
            </a:fld>
            <a:endParaRPr lang="en-US"/>
          </a:p>
        </p:txBody>
      </p:sp>
      <p:sp>
        <p:nvSpPr>
          <p:cNvPr id="7" name="Content Placeholder 6">
            <a:extLst>
              <a:ext uri="{FF2B5EF4-FFF2-40B4-BE49-F238E27FC236}">
                <a16:creationId xmlns:a16="http://schemas.microsoft.com/office/drawing/2014/main" id="{12B62A3E-8D67-30DD-B9C3-8CAA5087CB04}"/>
              </a:ext>
            </a:extLst>
          </p:cNvPr>
          <p:cNvSpPr>
            <a:spLocks noGrp="1"/>
          </p:cNvSpPr>
          <p:nvPr>
            <p:ph sz="quarter" idx="13"/>
          </p:nvPr>
        </p:nvSpPr>
        <p:spPr/>
        <p:txBody>
          <a:bodyPr/>
          <a:lstStyle/>
          <a:p>
            <a:r>
              <a:rPr lang="en-US" dirty="0"/>
              <a:t>ISP Requirements</a:t>
            </a:r>
          </a:p>
        </p:txBody>
      </p:sp>
    </p:spTree>
    <p:extLst>
      <p:ext uri="{BB962C8B-B14F-4D97-AF65-F5344CB8AC3E}">
        <p14:creationId xmlns:p14="http://schemas.microsoft.com/office/powerpoint/2010/main" val="1623708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EA70-1A3D-4C5D-6754-A59091B331CB}"/>
              </a:ext>
            </a:extLst>
          </p:cNvPr>
          <p:cNvSpPr>
            <a:spLocks noGrp="1"/>
          </p:cNvSpPr>
          <p:nvPr>
            <p:ph type="title"/>
          </p:nvPr>
        </p:nvSpPr>
        <p:spPr/>
        <p:txBody>
          <a:bodyPr/>
          <a:lstStyle/>
          <a:p>
            <a:r>
              <a:rPr lang="en-US" b="1" dirty="0"/>
              <a:t>ISP Requirements (2)</a:t>
            </a:r>
          </a:p>
        </p:txBody>
      </p:sp>
      <p:sp>
        <p:nvSpPr>
          <p:cNvPr id="3" name="Content Placeholder 2">
            <a:extLst>
              <a:ext uri="{FF2B5EF4-FFF2-40B4-BE49-F238E27FC236}">
                <a16:creationId xmlns:a16="http://schemas.microsoft.com/office/drawing/2014/main" id="{B218D47C-67AC-AB74-C44A-216377810901}"/>
              </a:ext>
            </a:extLst>
          </p:cNvPr>
          <p:cNvSpPr>
            <a:spLocks noGrp="1"/>
          </p:cNvSpPr>
          <p:nvPr>
            <p:ph idx="1"/>
          </p:nvPr>
        </p:nvSpPr>
        <p:spPr>
          <a:xfrm>
            <a:off x="457200" y="2130726"/>
            <a:ext cx="10515600" cy="3681112"/>
          </a:xfrm>
        </p:spPr>
        <p:txBody>
          <a:bodyPr>
            <a:normAutofit/>
          </a:bodyPr>
          <a:lstStyle/>
          <a:p>
            <a:pPr algn="l" rtl="0" fontAlgn="base">
              <a:buFont typeface="Arial" panose="020B0604020202020204" pitchFamily="34" charset="0"/>
              <a:buChar char="•"/>
            </a:pPr>
            <a:r>
              <a:rPr lang="en-US" sz="2000" b="0" i="0" u="none" strike="noStrike" dirty="0">
                <a:effectLst/>
                <a:latin typeface="Helvetica Light" panose="020B0403020202020204"/>
              </a:rPr>
              <a:t>Reflect the (paid/unpaid) services/supports, and providers of such services/supports that will assist the individual to achieve identified goals.</a:t>
            </a:r>
            <a:r>
              <a:rPr lang="en-US" sz="2000" b="0" i="0" dirty="0">
                <a:effectLst/>
                <a:latin typeface="Helvetica Light" panose="020B0403020202020204"/>
              </a:rPr>
              <a:t>​</a:t>
            </a:r>
          </a:p>
          <a:p>
            <a:pPr algn="l" rtl="0" fontAlgn="base">
              <a:buFont typeface="Arial" panose="020B0604020202020204" pitchFamily="34" charset="0"/>
              <a:buChar char="•"/>
            </a:pPr>
            <a:r>
              <a:rPr lang="en-US" sz="2000" b="0" i="0" u="none" strike="noStrike" dirty="0">
                <a:effectLst/>
                <a:latin typeface="Helvetica Light" panose="020B0403020202020204"/>
              </a:rPr>
              <a:t>Reflect risk assessment, mitigation, and backup planning.</a:t>
            </a:r>
            <a:r>
              <a:rPr lang="en-US" sz="2000" b="0" i="0" dirty="0">
                <a:effectLst/>
                <a:latin typeface="Helvetica Light" panose="020B0403020202020204"/>
              </a:rPr>
              <a:t>​</a:t>
            </a:r>
          </a:p>
          <a:p>
            <a:pPr algn="l" rtl="0" fontAlgn="base">
              <a:buFont typeface="Arial" panose="020B0604020202020204" pitchFamily="34" charset="0"/>
              <a:buChar char="•"/>
            </a:pPr>
            <a:r>
              <a:rPr lang="en-US" sz="2000" b="0" i="0" u="none" strike="noStrike" dirty="0">
                <a:effectLst/>
                <a:latin typeface="Helvetica Light" panose="020B0403020202020204"/>
              </a:rPr>
              <a:t>Be understandable (e.g. linguistically, culturally, and disability considerate) to both the individual receiving HCBS and the individual’s support system.</a:t>
            </a:r>
            <a:r>
              <a:rPr lang="en-US" sz="2000" b="0" i="0" dirty="0">
                <a:effectLst/>
                <a:latin typeface="Helvetica Light" panose="020B0403020202020204"/>
              </a:rPr>
              <a:t>​</a:t>
            </a:r>
          </a:p>
          <a:p>
            <a:pPr algn="l" rtl="0" fontAlgn="base">
              <a:buFont typeface="Arial" panose="020B0604020202020204" pitchFamily="34" charset="0"/>
              <a:buChar char="•"/>
            </a:pPr>
            <a:r>
              <a:rPr lang="en-US" sz="2000" b="0" i="0" u="none" strike="noStrike" dirty="0">
                <a:effectLst/>
                <a:latin typeface="Helvetica Light" panose="020B0403020202020204"/>
              </a:rPr>
              <a:t>Identify the individual and/or entity responsible for monitoring the PCSP.</a:t>
            </a:r>
            <a:r>
              <a:rPr lang="en-US" sz="2000" b="0" i="0" dirty="0">
                <a:effectLst/>
                <a:latin typeface="Helvetica Light" panose="020B0403020202020204"/>
              </a:rPr>
              <a:t>​</a:t>
            </a:r>
          </a:p>
          <a:p>
            <a:pPr algn="l" rtl="0" fontAlgn="base">
              <a:buFont typeface="Arial" panose="020B0604020202020204" pitchFamily="34" charset="0"/>
              <a:buChar char="•"/>
            </a:pPr>
            <a:r>
              <a:rPr lang="en-US" sz="2000" b="0" i="0" u="none" strike="noStrike" dirty="0">
                <a:effectLst/>
                <a:latin typeface="Helvetica Light" panose="020B0403020202020204"/>
              </a:rPr>
              <a:t>With the written, informed consent of the individual, be finalized, agreed to, and  signed by all individuals/providers responsible for implementation of the PCSP.</a:t>
            </a:r>
            <a:r>
              <a:rPr lang="en-US" sz="2000" b="0" i="0" dirty="0">
                <a:effectLst/>
                <a:latin typeface="Helvetica Light" panose="020B0403020202020204"/>
              </a:rPr>
              <a:t>​</a:t>
            </a:r>
          </a:p>
          <a:p>
            <a:pPr algn="l" rtl="0" fontAlgn="base">
              <a:buFont typeface="Arial" panose="020B0604020202020204" pitchFamily="34" charset="0"/>
              <a:buChar char="•"/>
            </a:pPr>
            <a:r>
              <a:rPr lang="en-US" sz="2000" b="0" i="0" u="none" strike="noStrike" dirty="0">
                <a:effectLst/>
                <a:latin typeface="Helvetica Light" panose="020B0403020202020204"/>
              </a:rPr>
              <a:t>Be distributed to the individual and others involved in the PCSP.</a:t>
            </a:r>
            <a:r>
              <a:rPr lang="en-US" sz="2000" b="0" i="0" dirty="0">
                <a:effectLst/>
                <a:latin typeface="Helvetica Light" panose="020B0403020202020204"/>
              </a:rPr>
              <a:t>​</a:t>
            </a:r>
          </a:p>
          <a:p>
            <a:pPr algn="l" rtl="0" fontAlgn="base">
              <a:buFont typeface="Arial" panose="020B0604020202020204" pitchFamily="34" charset="0"/>
              <a:buChar char="•"/>
            </a:pPr>
            <a:r>
              <a:rPr lang="en-US" sz="2000" b="0" i="0" u="none" strike="noStrike" dirty="0">
                <a:effectLst/>
                <a:latin typeface="Helvetica Light" panose="020B0403020202020204"/>
              </a:rPr>
              <a:t>Prevent service duplication and/or the provision of unnecessary services/supports </a:t>
            </a:r>
            <a:r>
              <a:rPr lang="en-US" sz="2000" b="0" i="0" dirty="0">
                <a:effectLst/>
                <a:latin typeface="Helvetica Light" panose="020B0403020202020204"/>
              </a:rPr>
              <a:t>​</a:t>
            </a:r>
          </a:p>
          <a:p>
            <a:endParaRPr lang="en-US" dirty="0"/>
          </a:p>
        </p:txBody>
      </p:sp>
      <p:sp>
        <p:nvSpPr>
          <p:cNvPr id="4" name="Date Placeholder 3">
            <a:extLst>
              <a:ext uri="{FF2B5EF4-FFF2-40B4-BE49-F238E27FC236}">
                <a16:creationId xmlns:a16="http://schemas.microsoft.com/office/drawing/2014/main" id="{B4F287AA-ED9A-7386-040D-B132D977D165}"/>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C10C4509-D564-B3DA-49D5-D7C8CFE8A23B}"/>
              </a:ext>
            </a:extLst>
          </p:cNvPr>
          <p:cNvSpPr>
            <a:spLocks noGrp="1"/>
          </p:cNvSpPr>
          <p:nvPr>
            <p:ph type="ftr" sz="quarter" idx="11"/>
          </p:nvPr>
        </p:nvSpPr>
        <p:spPr/>
        <p:txBody>
          <a:bodyPr/>
          <a:lstStyle/>
          <a:p>
            <a:r>
              <a:rPr lang="en-US" dirty="0"/>
              <a:t>HCBS for Support Coordinators</a:t>
            </a:r>
          </a:p>
          <a:p>
            <a:endParaRPr lang="en-US" dirty="0"/>
          </a:p>
        </p:txBody>
      </p:sp>
      <p:sp>
        <p:nvSpPr>
          <p:cNvPr id="6" name="Slide Number Placeholder 5">
            <a:extLst>
              <a:ext uri="{FF2B5EF4-FFF2-40B4-BE49-F238E27FC236}">
                <a16:creationId xmlns:a16="http://schemas.microsoft.com/office/drawing/2014/main" id="{AE169BBE-F82E-CDF6-F53F-731369017D43}"/>
              </a:ext>
            </a:extLst>
          </p:cNvPr>
          <p:cNvSpPr>
            <a:spLocks noGrp="1"/>
          </p:cNvSpPr>
          <p:nvPr>
            <p:ph type="sldNum" sz="quarter" idx="12"/>
          </p:nvPr>
        </p:nvSpPr>
        <p:spPr/>
        <p:txBody>
          <a:bodyPr/>
          <a:lstStyle/>
          <a:p>
            <a:fld id="{5874D6C6-B3A5-4F2C-A6BF-E3D57C3A1219}" type="slidenum">
              <a:rPr lang="en-US" smtClean="0"/>
              <a:t>26</a:t>
            </a:fld>
            <a:endParaRPr lang="en-US"/>
          </a:p>
        </p:txBody>
      </p:sp>
      <p:sp>
        <p:nvSpPr>
          <p:cNvPr id="7" name="Content Placeholder 6">
            <a:extLst>
              <a:ext uri="{FF2B5EF4-FFF2-40B4-BE49-F238E27FC236}">
                <a16:creationId xmlns:a16="http://schemas.microsoft.com/office/drawing/2014/main" id="{4C2C5BBE-0BA0-35F1-4DE6-44DB55980EA5}"/>
              </a:ext>
            </a:extLst>
          </p:cNvPr>
          <p:cNvSpPr>
            <a:spLocks noGrp="1"/>
          </p:cNvSpPr>
          <p:nvPr>
            <p:ph sz="quarter" idx="13"/>
          </p:nvPr>
        </p:nvSpPr>
        <p:spPr/>
        <p:txBody>
          <a:bodyPr/>
          <a:lstStyle/>
          <a:p>
            <a:r>
              <a:rPr lang="en-US" dirty="0"/>
              <a:t>ISP Requirements (2)</a:t>
            </a:r>
          </a:p>
        </p:txBody>
      </p:sp>
    </p:spTree>
    <p:extLst>
      <p:ext uri="{BB962C8B-B14F-4D97-AF65-F5344CB8AC3E}">
        <p14:creationId xmlns:p14="http://schemas.microsoft.com/office/powerpoint/2010/main" val="3278288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E4A49-C7CB-0074-5104-F9BCAC2B8F6C}"/>
              </a:ext>
            </a:extLst>
          </p:cNvPr>
          <p:cNvSpPr>
            <a:spLocks noGrp="1"/>
          </p:cNvSpPr>
          <p:nvPr>
            <p:ph type="title"/>
          </p:nvPr>
        </p:nvSpPr>
        <p:spPr>
          <a:xfrm>
            <a:off x="457200" y="1084262"/>
            <a:ext cx="10515600" cy="701767"/>
          </a:xfrm>
        </p:spPr>
        <p:txBody>
          <a:bodyPr/>
          <a:lstStyle/>
          <a:p>
            <a:r>
              <a:rPr lang="en-US" b="1" dirty="0"/>
              <a:t>Modifications</a:t>
            </a:r>
          </a:p>
        </p:txBody>
      </p:sp>
      <p:sp>
        <p:nvSpPr>
          <p:cNvPr id="3" name="Content Placeholder 2">
            <a:extLst>
              <a:ext uri="{FF2B5EF4-FFF2-40B4-BE49-F238E27FC236}">
                <a16:creationId xmlns:a16="http://schemas.microsoft.com/office/drawing/2014/main" id="{4795065D-595B-5651-9717-2A82AA139B38}"/>
              </a:ext>
            </a:extLst>
          </p:cNvPr>
          <p:cNvSpPr>
            <a:spLocks noGrp="1"/>
          </p:cNvSpPr>
          <p:nvPr>
            <p:ph idx="1"/>
          </p:nvPr>
        </p:nvSpPr>
        <p:spPr>
          <a:xfrm>
            <a:off x="457200" y="1786029"/>
            <a:ext cx="10515600" cy="4025809"/>
          </a:xfrm>
        </p:spPr>
        <p:txBody>
          <a:bodyPr>
            <a:normAutofit/>
          </a:bodyPr>
          <a:lstStyle/>
          <a:p>
            <a:r>
              <a:rPr lang="en-US" sz="1800" dirty="0">
                <a:latin typeface="Helvetica Light" panose="020B0403020202020204"/>
              </a:rPr>
              <a:t>When all options for less restrictive interventions have been tried without success to support an individual’s health and safety needs, a provider can implement a modification of a residential specific right. </a:t>
            </a:r>
          </a:p>
          <a:p>
            <a:r>
              <a:rPr lang="en-US" sz="1800" dirty="0">
                <a:latin typeface="Helvetica Light" panose="020B0403020202020204"/>
              </a:rPr>
              <a:t>The process for implementing rights modifications is person-centered. It ensures that the individual fully understands and agrees to the modifications.</a:t>
            </a:r>
          </a:p>
          <a:p>
            <a:r>
              <a:rPr lang="en-US" sz="1800" dirty="0">
                <a:latin typeface="Helvetica Light" panose="020B0403020202020204"/>
              </a:rPr>
              <a:t>If a modification is required, it is not expected to remain in place forever. </a:t>
            </a:r>
          </a:p>
          <a:p>
            <a:r>
              <a:rPr lang="en-US" sz="1800" dirty="0">
                <a:latin typeface="Helvetica Light" panose="020B0403020202020204"/>
              </a:rPr>
              <a:t>A provider is required to collect data on the intervention and review the modification on an ongoing basis. </a:t>
            </a:r>
          </a:p>
          <a:p>
            <a:r>
              <a:rPr lang="en-US" sz="1800" dirty="0">
                <a:latin typeface="Helvetica Light" panose="020B0403020202020204"/>
              </a:rPr>
              <a:t>Data collection and review must measure the ongoing effectiveness of a modification. </a:t>
            </a:r>
          </a:p>
          <a:p>
            <a:r>
              <a:rPr lang="en-US" sz="1800" dirty="0">
                <a:latin typeface="Helvetica Light" panose="020B0403020202020204"/>
              </a:rPr>
              <a:t>Modifications must be reviewed at time limits that are established by the provider (ex- monthly, quarterly, etc.). At this review, the ability to terminate the modification must be discussed. </a:t>
            </a:r>
          </a:p>
          <a:p>
            <a:pPr>
              <a:spcBef>
                <a:spcPts val="0"/>
              </a:spcBef>
            </a:pPr>
            <a:r>
              <a:rPr lang="en-US" sz="1800" dirty="0">
                <a:latin typeface="Helvetica Light" panose="020B0403020202020204"/>
              </a:rPr>
              <a:t>The modification must be documented in the Safety Restriction Form located in </a:t>
            </a:r>
            <a:r>
              <a:rPr lang="en-US" sz="1800" dirty="0" err="1">
                <a:latin typeface="Helvetica Light" panose="020B0403020202020204"/>
              </a:rPr>
              <a:t>WaMS</a:t>
            </a:r>
            <a:r>
              <a:rPr lang="en-US" sz="1800" dirty="0">
                <a:latin typeface="Helvetica Light" panose="020B0403020202020204"/>
              </a:rPr>
              <a:t>. This is included in the provider ISP section. </a:t>
            </a:r>
          </a:p>
          <a:p>
            <a:pPr>
              <a:spcBef>
                <a:spcPts val="0"/>
              </a:spcBef>
            </a:pPr>
            <a:r>
              <a:rPr lang="en-US" sz="1800" dirty="0">
                <a:latin typeface="Helvetica Light" panose="020B0403020202020204"/>
              </a:rPr>
              <a:t>The modification process does not negate any required Human Rights process. Please reach out to your local Human Rights advocate if you have questions regarding the Human Rights regulations. </a:t>
            </a:r>
          </a:p>
          <a:p>
            <a:endParaRPr lang="en-US" sz="1600" dirty="0">
              <a:latin typeface="Helvetica Light" panose="020B0403020202020204"/>
            </a:endParaRPr>
          </a:p>
          <a:p>
            <a:endParaRPr lang="en-US" sz="1600" dirty="0">
              <a:latin typeface="+mj-lt"/>
            </a:endParaRPr>
          </a:p>
          <a:p>
            <a:endParaRPr lang="en-US" dirty="0"/>
          </a:p>
        </p:txBody>
      </p:sp>
      <p:sp>
        <p:nvSpPr>
          <p:cNvPr id="4" name="Date Placeholder 3">
            <a:extLst>
              <a:ext uri="{FF2B5EF4-FFF2-40B4-BE49-F238E27FC236}">
                <a16:creationId xmlns:a16="http://schemas.microsoft.com/office/drawing/2014/main" id="{FE8673A8-540C-9493-D92C-53B1D0243C70}"/>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E13B245E-486B-9F06-B287-C7CF28732120}"/>
              </a:ext>
            </a:extLst>
          </p:cNvPr>
          <p:cNvSpPr>
            <a:spLocks noGrp="1"/>
          </p:cNvSpPr>
          <p:nvPr>
            <p:ph type="ftr" sz="quarter" idx="11"/>
          </p:nvPr>
        </p:nvSpPr>
        <p:spPr/>
        <p:txBody>
          <a:bodyPr/>
          <a:lstStyle/>
          <a:p>
            <a:r>
              <a:rPr lang="en-US" dirty="0"/>
              <a:t>HCBS for Support Coordinators</a:t>
            </a:r>
          </a:p>
          <a:p>
            <a:endParaRPr lang="en-US" dirty="0"/>
          </a:p>
        </p:txBody>
      </p:sp>
      <p:sp>
        <p:nvSpPr>
          <p:cNvPr id="6" name="Slide Number Placeholder 5">
            <a:extLst>
              <a:ext uri="{FF2B5EF4-FFF2-40B4-BE49-F238E27FC236}">
                <a16:creationId xmlns:a16="http://schemas.microsoft.com/office/drawing/2014/main" id="{A58762FB-51CC-9670-C316-7708BFA2E6BB}"/>
              </a:ext>
            </a:extLst>
          </p:cNvPr>
          <p:cNvSpPr>
            <a:spLocks noGrp="1"/>
          </p:cNvSpPr>
          <p:nvPr>
            <p:ph type="sldNum" sz="quarter" idx="12"/>
          </p:nvPr>
        </p:nvSpPr>
        <p:spPr/>
        <p:txBody>
          <a:bodyPr/>
          <a:lstStyle/>
          <a:p>
            <a:fld id="{5874D6C6-B3A5-4F2C-A6BF-E3D57C3A1219}" type="slidenum">
              <a:rPr lang="en-US" smtClean="0"/>
              <a:t>27</a:t>
            </a:fld>
            <a:endParaRPr lang="en-US"/>
          </a:p>
        </p:txBody>
      </p:sp>
      <p:sp>
        <p:nvSpPr>
          <p:cNvPr id="7" name="Content Placeholder 6">
            <a:extLst>
              <a:ext uri="{FF2B5EF4-FFF2-40B4-BE49-F238E27FC236}">
                <a16:creationId xmlns:a16="http://schemas.microsoft.com/office/drawing/2014/main" id="{A39B6C5F-042F-4EB6-9B85-66408BB3D8B8}"/>
              </a:ext>
            </a:extLst>
          </p:cNvPr>
          <p:cNvSpPr>
            <a:spLocks noGrp="1"/>
          </p:cNvSpPr>
          <p:nvPr>
            <p:ph sz="quarter" idx="13"/>
          </p:nvPr>
        </p:nvSpPr>
        <p:spPr/>
        <p:txBody>
          <a:bodyPr/>
          <a:lstStyle/>
          <a:p>
            <a:r>
              <a:rPr lang="en-US" dirty="0"/>
              <a:t>Modifications</a:t>
            </a:r>
          </a:p>
        </p:txBody>
      </p:sp>
    </p:spTree>
    <p:extLst>
      <p:ext uri="{BB962C8B-B14F-4D97-AF65-F5344CB8AC3E}">
        <p14:creationId xmlns:p14="http://schemas.microsoft.com/office/powerpoint/2010/main" val="2056839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25367-18DC-9687-9614-66D4ED375549}"/>
              </a:ext>
            </a:extLst>
          </p:cNvPr>
          <p:cNvSpPr>
            <a:spLocks noGrp="1"/>
          </p:cNvSpPr>
          <p:nvPr>
            <p:ph type="title"/>
          </p:nvPr>
        </p:nvSpPr>
        <p:spPr/>
        <p:txBody>
          <a:bodyPr/>
          <a:lstStyle/>
          <a:p>
            <a:r>
              <a:rPr lang="en-US" b="1" dirty="0"/>
              <a:t>Status of HCBS Validations</a:t>
            </a:r>
          </a:p>
        </p:txBody>
      </p:sp>
      <p:sp>
        <p:nvSpPr>
          <p:cNvPr id="3" name="Content Placeholder 2">
            <a:extLst>
              <a:ext uri="{FF2B5EF4-FFF2-40B4-BE49-F238E27FC236}">
                <a16:creationId xmlns:a16="http://schemas.microsoft.com/office/drawing/2014/main" id="{C7603555-EFD1-E34D-47B8-43876EFB1EB4}"/>
              </a:ext>
            </a:extLst>
          </p:cNvPr>
          <p:cNvSpPr>
            <a:spLocks noGrp="1"/>
          </p:cNvSpPr>
          <p:nvPr>
            <p:ph idx="1"/>
          </p:nvPr>
        </p:nvSpPr>
        <p:spPr/>
        <p:txBody>
          <a:bodyPr/>
          <a:lstStyle/>
          <a:p>
            <a:pPr algn="l" rtl="0" fontAlgn="base">
              <a:buFont typeface="Arial" panose="020B0604020202020204" pitchFamily="34" charset="0"/>
              <a:buChar char="•"/>
            </a:pPr>
            <a:r>
              <a:rPr lang="en-US" sz="3200" b="0" i="0" u="none" strike="noStrike" dirty="0">
                <a:effectLst/>
                <a:latin typeface="Helvetica Light" panose="020B0403020202020204"/>
              </a:rPr>
              <a:t>The state has a total of </a:t>
            </a:r>
            <a:r>
              <a:rPr lang="en-US" sz="3200" b="0" i="0" u="sng" strike="noStrike" dirty="0">
                <a:effectLst/>
                <a:latin typeface="Helvetica Light" panose="020B0403020202020204"/>
              </a:rPr>
              <a:t>4356</a:t>
            </a:r>
            <a:r>
              <a:rPr lang="en-US" sz="3200" b="0" i="0" strike="noStrike" dirty="0">
                <a:effectLst/>
                <a:latin typeface="Helvetica Light" panose="020B0403020202020204"/>
              </a:rPr>
              <a:t> settings</a:t>
            </a:r>
            <a:r>
              <a:rPr lang="en-US" sz="3200" b="0" i="0" u="none" strike="noStrike" dirty="0">
                <a:effectLst/>
                <a:latin typeface="Helvetica Light" panose="020B0403020202020204"/>
              </a:rPr>
              <a:t> to review. </a:t>
            </a:r>
            <a:r>
              <a:rPr lang="en-US" sz="3200" b="0" i="0" dirty="0">
                <a:effectLst/>
                <a:latin typeface="Helvetica Light" panose="020B0403020202020204"/>
              </a:rPr>
              <a:t>​</a:t>
            </a:r>
          </a:p>
          <a:p>
            <a:pPr algn="l" rtl="0" fontAlgn="base">
              <a:buFont typeface="Arial" panose="020B0604020202020204" pitchFamily="34" charset="0"/>
              <a:buChar char="•"/>
            </a:pPr>
            <a:r>
              <a:rPr lang="en-US" sz="3200" b="0" i="0" u="none" strike="noStrike" dirty="0">
                <a:effectLst/>
                <a:latin typeface="Helvetica Light" panose="020B0403020202020204"/>
              </a:rPr>
              <a:t>As of January 2024, </a:t>
            </a:r>
            <a:r>
              <a:rPr lang="en-US" sz="3200" b="0" i="0" u="sng" strike="noStrike" dirty="0">
                <a:effectLst/>
                <a:latin typeface="Helvetica Light" panose="020B0403020202020204"/>
              </a:rPr>
              <a:t>2967</a:t>
            </a:r>
            <a:r>
              <a:rPr lang="en-US" sz="3200" b="0" i="0" u="none" strike="noStrike" dirty="0">
                <a:effectLst/>
                <a:latin typeface="Helvetica Light" panose="020B0403020202020204"/>
              </a:rPr>
              <a:t> reviews have been completed.  </a:t>
            </a:r>
            <a:r>
              <a:rPr lang="en-US" sz="3200" u="sng" dirty="0">
                <a:latin typeface="Helvetica Light" panose="020B0403020202020204"/>
              </a:rPr>
              <a:t>777</a:t>
            </a:r>
            <a:r>
              <a:rPr lang="en-US" sz="3200" b="0" i="0" u="none" strike="noStrike" dirty="0">
                <a:effectLst/>
                <a:latin typeface="Helvetica Light" panose="020B0403020202020204"/>
              </a:rPr>
              <a:t> reviews are in progress / remediation.  </a:t>
            </a:r>
          </a:p>
          <a:p>
            <a:pPr algn="l" rtl="0" fontAlgn="base">
              <a:buFont typeface="Arial" panose="020B0604020202020204" pitchFamily="34" charset="0"/>
              <a:buChar char="•"/>
            </a:pPr>
            <a:r>
              <a:rPr lang="en-US" sz="3200" b="0" i="0" u="none" strike="noStrike" dirty="0">
                <a:effectLst/>
                <a:latin typeface="Helvetica Light" panose="020B0403020202020204"/>
              </a:rPr>
              <a:t>Total progress: </a:t>
            </a:r>
            <a:r>
              <a:rPr lang="en-US" sz="3200" b="0" i="0" u="sng" strike="noStrike" dirty="0">
                <a:effectLst/>
                <a:latin typeface="Helvetica Light" panose="020B0403020202020204"/>
              </a:rPr>
              <a:t>68%</a:t>
            </a:r>
            <a:r>
              <a:rPr lang="en-US" sz="3200" b="0" i="0" u="none" strike="noStrike" dirty="0">
                <a:effectLst/>
                <a:latin typeface="Helvetica Light" panose="020B0403020202020204"/>
              </a:rPr>
              <a:t> </a:t>
            </a:r>
            <a:r>
              <a:rPr lang="en-US" sz="3200" b="0" i="0" dirty="0">
                <a:effectLst/>
                <a:latin typeface="Helvetica Light" panose="020B0403020202020204"/>
              </a:rPr>
              <a:t>​</a:t>
            </a:r>
          </a:p>
          <a:p>
            <a:endParaRPr lang="en-US" dirty="0"/>
          </a:p>
        </p:txBody>
      </p:sp>
      <p:sp>
        <p:nvSpPr>
          <p:cNvPr id="4" name="Date Placeholder 3">
            <a:extLst>
              <a:ext uri="{FF2B5EF4-FFF2-40B4-BE49-F238E27FC236}">
                <a16:creationId xmlns:a16="http://schemas.microsoft.com/office/drawing/2014/main" id="{C94F7C93-43DB-746C-2E83-E85121680F10}"/>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659688C3-CBBE-62DE-5001-ED4A45FC3D14}"/>
              </a:ext>
            </a:extLst>
          </p:cNvPr>
          <p:cNvSpPr>
            <a:spLocks noGrp="1"/>
          </p:cNvSpPr>
          <p:nvPr>
            <p:ph type="ftr" sz="quarter" idx="11"/>
          </p:nvPr>
        </p:nvSpPr>
        <p:spPr/>
        <p:txBody>
          <a:bodyPr/>
          <a:lstStyle/>
          <a:p>
            <a:r>
              <a:rPr lang="en-US" dirty="0"/>
              <a:t>HCBS for Support Coordinators</a:t>
            </a:r>
          </a:p>
          <a:p>
            <a:endParaRPr lang="en-US" dirty="0"/>
          </a:p>
        </p:txBody>
      </p:sp>
      <p:sp>
        <p:nvSpPr>
          <p:cNvPr id="6" name="Slide Number Placeholder 5">
            <a:extLst>
              <a:ext uri="{FF2B5EF4-FFF2-40B4-BE49-F238E27FC236}">
                <a16:creationId xmlns:a16="http://schemas.microsoft.com/office/drawing/2014/main" id="{484192FE-9491-04D9-49FC-CAD0F1D24226}"/>
              </a:ext>
            </a:extLst>
          </p:cNvPr>
          <p:cNvSpPr>
            <a:spLocks noGrp="1"/>
          </p:cNvSpPr>
          <p:nvPr>
            <p:ph type="sldNum" sz="quarter" idx="12"/>
          </p:nvPr>
        </p:nvSpPr>
        <p:spPr/>
        <p:txBody>
          <a:bodyPr/>
          <a:lstStyle/>
          <a:p>
            <a:fld id="{5874D6C6-B3A5-4F2C-A6BF-E3D57C3A1219}" type="slidenum">
              <a:rPr lang="en-US" smtClean="0"/>
              <a:t>28</a:t>
            </a:fld>
            <a:endParaRPr lang="en-US"/>
          </a:p>
        </p:txBody>
      </p:sp>
      <p:sp>
        <p:nvSpPr>
          <p:cNvPr id="7" name="Content Placeholder 6">
            <a:extLst>
              <a:ext uri="{FF2B5EF4-FFF2-40B4-BE49-F238E27FC236}">
                <a16:creationId xmlns:a16="http://schemas.microsoft.com/office/drawing/2014/main" id="{B997FBB1-5486-FF00-C61A-C74E2095F3A3}"/>
              </a:ext>
            </a:extLst>
          </p:cNvPr>
          <p:cNvSpPr>
            <a:spLocks noGrp="1"/>
          </p:cNvSpPr>
          <p:nvPr>
            <p:ph sz="quarter" idx="13"/>
          </p:nvPr>
        </p:nvSpPr>
        <p:spPr/>
        <p:txBody>
          <a:bodyPr/>
          <a:lstStyle/>
          <a:p>
            <a:r>
              <a:rPr lang="en-US" dirty="0"/>
              <a:t>Status of HCBS Validations</a:t>
            </a:r>
          </a:p>
        </p:txBody>
      </p:sp>
      <p:pic>
        <p:nvPicPr>
          <p:cNvPr id="8" name="Picture 7" descr="A picture containing icon">
            <a:extLst>
              <a:ext uri="{FF2B5EF4-FFF2-40B4-BE49-F238E27FC236}">
                <a16:creationId xmlns:a16="http://schemas.microsoft.com/office/drawing/2014/main" id="{3F254989-E7C9-3C55-CEFE-93258D29365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30479" y="4190205"/>
            <a:ext cx="3048000" cy="1458442"/>
          </a:xfrm>
          <a:prstGeom prst="rect">
            <a:avLst/>
          </a:prstGeom>
        </p:spPr>
      </p:pic>
    </p:spTree>
    <p:extLst>
      <p:ext uri="{BB962C8B-B14F-4D97-AF65-F5344CB8AC3E}">
        <p14:creationId xmlns:p14="http://schemas.microsoft.com/office/powerpoint/2010/main" val="137410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09FF7-833A-297A-042F-5B992D563A16}"/>
              </a:ext>
            </a:extLst>
          </p:cNvPr>
          <p:cNvSpPr>
            <a:spLocks noGrp="1"/>
          </p:cNvSpPr>
          <p:nvPr>
            <p:ph type="title"/>
          </p:nvPr>
        </p:nvSpPr>
        <p:spPr/>
        <p:txBody>
          <a:bodyPr/>
          <a:lstStyle/>
          <a:p>
            <a:r>
              <a:rPr lang="en-US" b="1" dirty="0"/>
              <a:t>Common Remediation Areas for Providers</a:t>
            </a:r>
          </a:p>
        </p:txBody>
      </p:sp>
      <p:sp>
        <p:nvSpPr>
          <p:cNvPr id="3" name="Content Placeholder 2">
            <a:extLst>
              <a:ext uri="{FF2B5EF4-FFF2-40B4-BE49-F238E27FC236}">
                <a16:creationId xmlns:a16="http://schemas.microsoft.com/office/drawing/2014/main" id="{55D81292-3000-184C-BF74-CDE4B2BDC232}"/>
              </a:ext>
            </a:extLst>
          </p:cNvPr>
          <p:cNvSpPr>
            <a:spLocks noGrp="1"/>
          </p:cNvSpPr>
          <p:nvPr>
            <p:ph sz="half" idx="1"/>
          </p:nvPr>
        </p:nvSpPr>
        <p:spPr/>
        <p:txBody>
          <a:bodyPr>
            <a:normAutofit fontScale="92500" lnSpcReduction="10000"/>
          </a:bodyPr>
          <a:lstStyle/>
          <a:p>
            <a:pPr lvl="0">
              <a:lnSpc>
                <a:spcPct val="80000"/>
              </a:lnSpc>
              <a:spcBef>
                <a:spcPts val="2200"/>
              </a:spcBef>
              <a:buChar char="-"/>
            </a:pPr>
            <a:r>
              <a:rPr lang="en-US" sz="1600" dirty="0">
                <a:latin typeface="Helvetica Light" panose="020B0403020202020204"/>
              </a:rPr>
              <a:t>HCBS rights not being understood or distinguished from Human Rights</a:t>
            </a:r>
          </a:p>
          <a:p>
            <a:pPr lvl="0">
              <a:lnSpc>
                <a:spcPct val="80000"/>
              </a:lnSpc>
              <a:spcBef>
                <a:spcPts val="2200"/>
              </a:spcBef>
              <a:buChar char="-"/>
            </a:pPr>
            <a:r>
              <a:rPr lang="en-US" sz="1600" dirty="0">
                <a:latin typeface="Helvetica Light" panose="020B0403020202020204"/>
              </a:rPr>
              <a:t>Documentation not showing community involvement, choice, autonomy and independence</a:t>
            </a:r>
          </a:p>
          <a:p>
            <a:pPr lvl="0">
              <a:lnSpc>
                <a:spcPct val="80000"/>
              </a:lnSpc>
              <a:spcBef>
                <a:spcPts val="2200"/>
              </a:spcBef>
              <a:buChar char="-"/>
            </a:pPr>
            <a:r>
              <a:rPr lang="en-US" sz="1600" dirty="0">
                <a:latin typeface="Helvetica Light" panose="020B0403020202020204"/>
              </a:rPr>
              <a:t>Documents not using person-centered language – don’t use client, resident, participant, consumer</a:t>
            </a:r>
          </a:p>
          <a:p>
            <a:pPr lvl="0">
              <a:lnSpc>
                <a:spcPct val="80000"/>
              </a:lnSpc>
              <a:spcBef>
                <a:spcPts val="2200"/>
              </a:spcBef>
              <a:buChar char="-"/>
            </a:pPr>
            <a:r>
              <a:rPr lang="en-US" sz="1600" dirty="0">
                <a:latin typeface="Helvetica Light" panose="020B0403020202020204"/>
              </a:rPr>
              <a:t>Individuals not having keys to bedroom doors and front door of home</a:t>
            </a:r>
          </a:p>
          <a:p>
            <a:pPr lvl="0">
              <a:lnSpc>
                <a:spcPct val="80000"/>
              </a:lnSpc>
              <a:spcBef>
                <a:spcPts val="2200"/>
              </a:spcBef>
              <a:buChar char="-"/>
            </a:pPr>
            <a:r>
              <a:rPr lang="en-US" sz="1600" dirty="0">
                <a:latin typeface="Helvetica Light" panose="020B0403020202020204"/>
              </a:rPr>
              <a:t>Modifications to HCBS rights not being documented in Part V</a:t>
            </a:r>
          </a:p>
          <a:p>
            <a:pPr lvl="0">
              <a:lnSpc>
                <a:spcPct val="80000"/>
              </a:lnSpc>
              <a:spcBef>
                <a:spcPts val="2200"/>
              </a:spcBef>
              <a:buChar char="-"/>
            </a:pPr>
            <a:r>
              <a:rPr lang="en-US" sz="1600" dirty="0">
                <a:latin typeface="Helvetica Light" panose="020B0403020202020204"/>
              </a:rPr>
              <a:t>Provider lease agreements/residential agreements not addressing reason for eviction and giving proper notice</a:t>
            </a:r>
          </a:p>
          <a:p>
            <a:endParaRPr lang="en-US" dirty="0"/>
          </a:p>
        </p:txBody>
      </p:sp>
      <p:sp>
        <p:nvSpPr>
          <p:cNvPr id="4" name="Content Placeholder 3">
            <a:extLst>
              <a:ext uri="{FF2B5EF4-FFF2-40B4-BE49-F238E27FC236}">
                <a16:creationId xmlns:a16="http://schemas.microsoft.com/office/drawing/2014/main" id="{84528EC2-3F8E-69CC-1C78-4C72D019DC28}"/>
              </a:ext>
            </a:extLst>
          </p:cNvPr>
          <p:cNvSpPr>
            <a:spLocks noGrp="1"/>
          </p:cNvSpPr>
          <p:nvPr>
            <p:ph sz="half" idx="2"/>
          </p:nvPr>
        </p:nvSpPr>
        <p:spPr/>
        <p:txBody>
          <a:bodyPr/>
          <a:lstStyle/>
          <a:p>
            <a:pPr lvl="0">
              <a:lnSpc>
                <a:spcPct val="80000"/>
              </a:lnSpc>
              <a:spcBef>
                <a:spcPts val="2200"/>
              </a:spcBef>
              <a:buChar char="-"/>
            </a:pPr>
            <a:r>
              <a:rPr lang="en-US" sz="1600" dirty="0">
                <a:latin typeface="Helvetica Light" panose="020B0403020202020204"/>
                <a:cs typeface="Helvetica" panose="020B0604020202020204" pitchFamily="34" charset="0"/>
              </a:rPr>
              <a:t>Individual inability to access or spend own money</a:t>
            </a:r>
          </a:p>
          <a:p>
            <a:pPr lvl="0">
              <a:lnSpc>
                <a:spcPct val="80000"/>
              </a:lnSpc>
              <a:spcBef>
                <a:spcPts val="2200"/>
              </a:spcBef>
              <a:buChar char="-"/>
            </a:pPr>
            <a:r>
              <a:rPr lang="en-US" sz="1600" dirty="0">
                <a:latin typeface="Helvetica Light" panose="020B0403020202020204"/>
                <a:cs typeface="Helvetica" panose="020B0604020202020204" pitchFamily="34" charset="0"/>
              </a:rPr>
              <a:t>Providers not understanding TRUE Community engagement</a:t>
            </a:r>
          </a:p>
          <a:p>
            <a:pPr lvl="0">
              <a:lnSpc>
                <a:spcPct val="80000"/>
              </a:lnSpc>
              <a:spcBef>
                <a:spcPts val="2200"/>
              </a:spcBef>
              <a:buChar char="-"/>
            </a:pPr>
            <a:r>
              <a:rPr lang="en-US" sz="1600" dirty="0">
                <a:latin typeface="Helvetica Light" panose="020B0403020202020204"/>
                <a:cs typeface="Helvetica" panose="020B0604020202020204" pitchFamily="34" charset="0"/>
              </a:rPr>
              <a:t>Activities not individualized, supports happening in large groups – no individual outings</a:t>
            </a:r>
          </a:p>
          <a:p>
            <a:pPr>
              <a:lnSpc>
                <a:spcPct val="80000"/>
              </a:lnSpc>
              <a:spcBef>
                <a:spcPts val="2200"/>
              </a:spcBef>
            </a:pPr>
            <a:r>
              <a:rPr lang="en-US" sz="1600" dirty="0">
                <a:latin typeface="Helvetica Light" panose="020B0403020202020204"/>
                <a:cs typeface="Helvetica" panose="020B0604020202020204" pitchFamily="34" charset="0"/>
              </a:rPr>
              <a:t>-Excessive signage in the person’s home</a:t>
            </a:r>
          </a:p>
          <a:p>
            <a:pPr lvl="0">
              <a:lnSpc>
                <a:spcPct val="80000"/>
              </a:lnSpc>
              <a:spcBef>
                <a:spcPts val="2200"/>
              </a:spcBef>
              <a:buChar char="-"/>
            </a:pPr>
            <a:r>
              <a:rPr lang="en-US" sz="1600" dirty="0">
                <a:latin typeface="Helvetica Light" panose="020B0403020202020204"/>
                <a:cs typeface="Helvetica" panose="020B0604020202020204" pitchFamily="34" charset="0"/>
              </a:rPr>
              <a:t>No evidence of transportation options</a:t>
            </a:r>
          </a:p>
          <a:p>
            <a:pPr lvl="0">
              <a:lnSpc>
                <a:spcPct val="80000"/>
              </a:lnSpc>
              <a:spcBef>
                <a:spcPts val="2200"/>
              </a:spcBef>
              <a:buChar char="-"/>
            </a:pPr>
            <a:r>
              <a:rPr lang="en-US" sz="1600" dirty="0">
                <a:latin typeface="Helvetica Light" panose="020B0403020202020204"/>
                <a:cs typeface="Helvetica" panose="020B0604020202020204" pitchFamily="34" charset="0"/>
              </a:rPr>
              <a:t>Accessibility – individuals need access to all common areas of the home (basement, lofts, office, laundry room)</a:t>
            </a:r>
          </a:p>
          <a:p>
            <a:endParaRPr lang="en-US" dirty="0"/>
          </a:p>
        </p:txBody>
      </p:sp>
      <p:sp>
        <p:nvSpPr>
          <p:cNvPr id="5" name="Date Placeholder 4">
            <a:extLst>
              <a:ext uri="{FF2B5EF4-FFF2-40B4-BE49-F238E27FC236}">
                <a16:creationId xmlns:a16="http://schemas.microsoft.com/office/drawing/2014/main" id="{0EF125DC-85AA-16D6-19F1-593979D9A394}"/>
              </a:ext>
            </a:extLst>
          </p:cNvPr>
          <p:cNvSpPr>
            <a:spLocks noGrp="1"/>
          </p:cNvSpPr>
          <p:nvPr>
            <p:ph type="dt" sz="half" idx="10"/>
          </p:nvPr>
        </p:nvSpPr>
        <p:spPr/>
        <p:txBody>
          <a:bodyPr/>
          <a:lstStyle/>
          <a:p>
            <a:r>
              <a:rPr lang="en-US" dirty="0"/>
              <a:t>01/2024</a:t>
            </a:r>
          </a:p>
        </p:txBody>
      </p:sp>
      <p:sp>
        <p:nvSpPr>
          <p:cNvPr id="6" name="Footer Placeholder 5">
            <a:extLst>
              <a:ext uri="{FF2B5EF4-FFF2-40B4-BE49-F238E27FC236}">
                <a16:creationId xmlns:a16="http://schemas.microsoft.com/office/drawing/2014/main" id="{92110CDA-5E83-D694-73CE-1049B685B591}"/>
              </a:ext>
            </a:extLst>
          </p:cNvPr>
          <p:cNvSpPr>
            <a:spLocks noGrp="1"/>
          </p:cNvSpPr>
          <p:nvPr>
            <p:ph type="ftr" sz="quarter" idx="11"/>
          </p:nvPr>
        </p:nvSpPr>
        <p:spPr/>
        <p:txBody>
          <a:bodyPr/>
          <a:lstStyle/>
          <a:p>
            <a:r>
              <a:rPr lang="en-US" dirty="0"/>
              <a:t>HCBS for Support Coordinators</a:t>
            </a:r>
          </a:p>
          <a:p>
            <a:endParaRPr lang="en-US" dirty="0"/>
          </a:p>
        </p:txBody>
      </p:sp>
      <p:sp>
        <p:nvSpPr>
          <p:cNvPr id="7" name="Slide Number Placeholder 6">
            <a:extLst>
              <a:ext uri="{FF2B5EF4-FFF2-40B4-BE49-F238E27FC236}">
                <a16:creationId xmlns:a16="http://schemas.microsoft.com/office/drawing/2014/main" id="{5F58CDED-4D9E-7D49-4C97-D4B4F4E8C24E}"/>
              </a:ext>
            </a:extLst>
          </p:cNvPr>
          <p:cNvSpPr>
            <a:spLocks noGrp="1"/>
          </p:cNvSpPr>
          <p:nvPr>
            <p:ph type="sldNum" sz="quarter" idx="12"/>
          </p:nvPr>
        </p:nvSpPr>
        <p:spPr/>
        <p:txBody>
          <a:bodyPr/>
          <a:lstStyle/>
          <a:p>
            <a:fld id="{5874D6C6-B3A5-4F2C-A6BF-E3D57C3A1219}" type="slidenum">
              <a:rPr lang="en-US" smtClean="0"/>
              <a:t>29</a:t>
            </a:fld>
            <a:endParaRPr lang="en-US"/>
          </a:p>
        </p:txBody>
      </p:sp>
      <p:sp>
        <p:nvSpPr>
          <p:cNvPr id="8" name="Content Placeholder 7">
            <a:extLst>
              <a:ext uri="{FF2B5EF4-FFF2-40B4-BE49-F238E27FC236}">
                <a16:creationId xmlns:a16="http://schemas.microsoft.com/office/drawing/2014/main" id="{91BE82A7-554C-2C5F-2C5C-C671D8831C08}"/>
              </a:ext>
            </a:extLst>
          </p:cNvPr>
          <p:cNvSpPr>
            <a:spLocks noGrp="1"/>
          </p:cNvSpPr>
          <p:nvPr>
            <p:ph sz="quarter" idx="13"/>
          </p:nvPr>
        </p:nvSpPr>
        <p:spPr/>
        <p:txBody>
          <a:bodyPr/>
          <a:lstStyle/>
          <a:p>
            <a:r>
              <a:rPr lang="en-US" dirty="0"/>
              <a:t>Common Areas Needing Improvement</a:t>
            </a:r>
          </a:p>
        </p:txBody>
      </p:sp>
    </p:spTree>
    <p:extLst>
      <p:ext uri="{BB962C8B-B14F-4D97-AF65-F5344CB8AC3E}">
        <p14:creationId xmlns:p14="http://schemas.microsoft.com/office/powerpoint/2010/main" val="2426906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933F6-948C-6D78-707E-3BE7011483CC}"/>
              </a:ext>
            </a:extLst>
          </p:cNvPr>
          <p:cNvSpPr>
            <a:spLocks noGrp="1"/>
          </p:cNvSpPr>
          <p:nvPr>
            <p:ph type="title"/>
          </p:nvPr>
        </p:nvSpPr>
        <p:spPr/>
        <p:txBody>
          <a:bodyPr/>
          <a:lstStyle/>
          <a:p>
            <a:r>
              <a:rPr lang="en-US" b="1" dirty="0"/>
              <a:t>Purpose of Training</a:t>
            </a:r>
          </a:p>
        </p:txBody>
      </p:sp>
      <p:sp>
        <p:nvSpPr>
          <p:cNvPr id="3" name="Content Placeholder 2">
            <a:extLst>
              <a:ext uri="{FF2B5EF4-FFF2-40B4-BE49-F238E27FC236}">
                <a16:creationId xmlns:a16="http://schemas.microsoft.com/office/drawing/2014/main" id="{D91BF5B3-1150-06A3-EFB4-134EE4E3F5F3}"/>
              </a:ext>
            </a:extLst>
          </p:cNvPr>
          <p:cNvSpPr>
            <a:spLocks noGrp="1"/>
          </p:cNvSpPr>
          <p:nvPr>
            <p:ph idx="1"/>
          </p:nvPr>
        </p:nvSpPr>
        <p:spPr/>
        <p:txBody>
          <a:bodyPr/>
          <a:lstStyle/>
          <a:p>
            <a:r>
              <a:rPr lang="en-US" sz="3200" dirty="0">
                <a:latin typeface="Helvetica Light" panose="020B0403020202020204"/>
              </a:rPr>
              <a:t>The purpose of this training is to discuss the specific role of support coordination as Virginia works towards full compliance with the HCBS Final Rule. </a:t>
            </a:r>
          </a:p>
          <a:p>
            <a:r>
              <a:rPr lang="en-US" sz="3200" dirty="0">
                <a:latin typeface="Helvetica Light" panose="020B0403020202020204"/>
              </a:rPr>
              <a:t>The training will also provide support coordinators with an understanding of how critical your role is with achieving HCBS compliance.</a:t>
            </a:r>
            <a:endParaRPr lang="en-US" dirty="0">
              <a:latin typeface="Helvetica Light" panose="020B0403020202020204"/>
            </a:endParaRPr>
          </a:p>
        </p:txBody>
      </p:sp>
      <p:sp>
        <p:nvSpPr>
          <p:cNvPr id="4" name="Date Placeholder 3">
            <a:extLst>
              <a:ext uri="{FF2B5EF4-FFF2-40B4-BE49-F238E27FC236}">
                <a16:creationId xmlns:a16="http://schemas.microsoft.com/office/drawing/2014/main" id="{D5D72FB7-0D0A-63B6-26E4-2BFC862F066F}"/>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BEDB018A-A0F1-4EB2-5B4A-4A5471DD73E3}"/>
              </a:ext>
            </a:extLst>
          </p:cNvPr>
          <p:cNvSpPr>
            <a:spLocks noGrp="1"/>
          </p:cNvSpPr>
          <p:nvPr>
            <p:ph type="ftr" sz="quarter" idx="11"/>
          </p:nvPr>
        </p:nvSpPr>
        <p:spPr/>
        <p:txBody>
          <a:bodyPr/>
          <a:lstStyle/>
          <a:p>
            <a:r>
              <a:rPr lang="en-US" dirty="0"/>
              <a:t>HCBS for Support Coordinators</a:t>
            </a:r>
          </a:p>
          <a:p>
            <a:endParaRPr lang="en-US" dirty="0"/>
          </a:p>
        </p:txBody>
      </p:sp>
      <p:sp>
        <p:nvSpPr>
          <p:cNvPr id="6" name="Slide Number Placeholder 5">
            <a:extLst>
              <a:ext uri="{FF2B5EF4-FFF2-40B4-BE49-F238E27FC236}">
                <a16:creationId xmlns:a16="http://schemas.microsoft.com/office/drawing/2014/main" id="{5A5949E2-B31B-FDEA-1395-1B88A14743BA}"/>
              </a:ext>
            </a:extLst>
          </p:cNvPr>
          <p:cNvSpPr>
            <a:spLocks noGrp="1"/>
          </p:cNvSpPr>
          <p:nvPr>
            <p:ph type="sldNum" sz="quarter" idx="12"/>
          </p:nvPr>
        </p:nvSpPr>
        <p:spPr/>
        <p:txBody>
          <a:bodyPr/>
          <a:lstStyle/>
          <a:p>
            <a:fld id="{5874D6C6-B3A5-4F2C-A6BF-E3D57C3A1219}" type="slidenum">
              <a:rPr lang="en-US" smtClean="0"/>
              <a:t>3</a:t>
            </a:fld>
            <a:endParaRPr lang="en-US"/>
          </a:p>
        </p:txBody>
      </p:sp>
      <p:sp>
        <p:nvSpPr>
          <p:cNvPr id="7" name="Content Placeholder 6">
            <a:extLst>
              <a:ext uri="{FF2B5EF4-FFF2-40B4-BE49-F238E27FC236}">
                <a16:creationId xmlns:a16="http://schemas.microsoft.com/office/drawing/2014/main" id="{F8A7B3B8-165C-1D46-3DEA-5F931EB48AA4}"/>
              </a:ext>
            </a:extLst>
          </p:cNvPr>
          <p:cNvSpPr>
            <a:spLocks noGrp="1"/>
          </p:cNvSpPr>
          <p:nvPr>
            <p:ph sz="quarter" idx="13"/>
          </p:nvPr>
        </p:nvSpPr>
        <p:spPr/>
        <p:txBody>
          <a:bodyPr/>
          <a:lstStyle/>
          <a:p>
            <a:r>
              <a:rPr lang="en-US" dirty="0"/>
              <a:t>Purpose of Training</a:t>
            </a:r>
          </a:p>
        </p:txBody>
      </p:sp>
    </p:spTree>
    <p:extLst>
      <p:ext uri="{BB962C8B-B14F-4D97-AF65-F5344CB8AC3E}">
        <p14:creationId xmlns:p14="http://schemas.microsoft.com/office/powerpoint/2010/main" val="4218179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166C9-278B-5D1A-2371-FDC651A6265F}"/>
              </a:ext>
            </a:extLst>
          </p:cNvPr>
          <p:cNvSpPr>
            <a:spLocks noGrp="1"/>
          </p:cNvSpPr>
          <p:nvPr>
            <p:ph type="title"/>
          </p:nvPr>
        </p:nvSpPr>
        <p:spPr/>
        <p:txBody>
          <a:bodyPr/>
          <a:lstStyle/>
          <a:p>
            <a:r>
              <a:rPr lang="en-US" b="1" dirty="0"/>
              <a:t>CMS Findings During Site Visits</a:t>
            </a:r>
          </a:p>
        </p:txBody>
      </p:sp>
      <p:sp>
        <p:nvSpPr>
          <p:cNvPr id="3" name="Content Placeholder 2">
            <a:extLst>
              <a:ext uri="{FF2B5EF4-FFF2-40B4-BE49-F238E27FC236}">
                <a16:creationId xmlns:a16="http://schemas.microsoft.com/office/drawing/2014/main" id="{170C8111-21D5-6252-FDF9-719594A8C2A7}"/>
              </a:ext>
            </a:extLst>
          </p:cNvPr>
          <p:cNvSpPr>
            <a:spLocks noGrp="1"/>
          </p:cNvSpPr>
          <p:nvPr>
            <p:ph sz="half" idx="1"/>
          </p:nvPr>
        </p:nvSpPr>
        <p:spPr/>
        <p:txBody>
          <a:bodyPr>
            <a:normAutofit fontScale="92500" lnSpcReduction="10000"/>
          </a:bodyPr>
          <a:lstStyle/>
          <a:p>
            <a:pPr lvl="0">
              <a:lnSpc>
                <a:spcPct val="80000"/>
              </a:lnSpc>
              <a:spcBef>
                <a:spcPts val="2200"/>
              </a:spcBef>
              <a:buChar char="-"/>
            </a:pPr>
            <a:r>
              <a:rPr lang="en-US" sz="1600" dirty="0">
                <a:latin typeface="Helvetica Light" panose="020B0403020202020204"/>
              </a:rPr>
              <a:t>All outings planned as a group – activities not individualized.</a:t>
            </a:r>
          </a:p>
          <a:p>
            <a:pPr lvl="0">
              <a:lnSpc>
                <a:spcPct val="80000"/>
              </a:lnSpc>
              <a:spcBef>
                <a:spcPts val="2200"/>
              </a:spcBef>
              <a:buChar char="-"/>
            </a:pPr>
            <a:r>
              <a:rPr lang="en-US" sz="1600" dirty="0">
                <a:latin typeface="Helvetica Light" panose="020B0403020202020204"/>
              </a:rPr>
              <a:t>Individuals get a weekly allowance and have little control over finances.</a:t>
            </a:r>
          </a:p>
          <a:p>
            <a:pPr lvl="0">
              <a:lnSpc>
                <a:spcPct val="80000"/>
              </a:lnSpc>
              <a:spcBef>
                <a:spcPts val="2200"/>
              </a:spcBef>
              <a:buChar char="-"/>
            </a:pPr>
            <a:r>
              <a:rPr lang="en-US" sz="1600" dirty="0">
                <a:latin typeface="Helvetica Light" panose="020B0403020202020204"/>
              </a:rPr>
              <a:t>Token system where individuals get to do things for good behavior.</a:t>
            </a:r>
          </a:p>
          <a:p>
            <a:pPr lvl="0">
              <a:lnSpc>
                <a:spcPct val="80000"/>
              </a:lnSpc>
              <a:spcBef>
                <a:spcPts val="2200"/>
              </a:spcBef>
              <a:buChar char="-"/>
            </a:pPr>
            <a:r>
              <a:rPr lang="en-US" sz="1600" dirty="0">
                <a:latin typeface="Helvetica Light" panose="020B0403020202020204"/>
              </a:rPr>
              <a:t>Lease in place but vague on eviction protections and appeal rights for the individuals.</a:t>
            </a:r>
          </a:p>
          <a:p>
            <a:pPr lvl="0">
              <a:lnSpc>
                <a:spcPct val="80000"/>
              </a:lnSpc>
              <a:spcBef>
                <a:spcPts val="2200"/>
              </a:spcBef>
              <a:buChar char="-"/>
            </a:pPr>
            <a:r>
              <a:rPr lang="en-US" sz="1600" dirty="0">
                <a:latin typeface="Helvetica Light" panose="020B0403020202020204"/>
              </a:rPr>
              <a:t>Individuals did not have control over their schedules or activities</a:t>
            </a:r>
          </a:p>
          <a:p>
            <a:pPr lvl="0">
              <a:lnSpc>
                <a:spcPct val="80000"/>
              </a:lnSpc>
              <a:spcBef>
                <a:spcPts val="2200"/>
              </a:spcBef>
              <a:buChar char="-"/>
            </a:pPr>
            <a:r>
              <a:rPr lang="en-US" sz="1600" dirty="0">
                <a:latin typeface="Helvetica Light" panose="020B0403020202020204"/>
              </a:rPr>
              <a:t>Plans indicate many modifications and restrictions without any supporting documentation.</a:t>
            </a:r>
          </a:p>
          <a:p>
            <a:endParaRPr lang="en-US" dirty="0"/>
          </a:p>
        </p:txBody>
      </p:sp>
      <p:sp>
        <p:nvSpPr>
          <p:cNvPr id="4" name="Content Placeholder 3">
            <a:extLst>
              <a:ext uri="{FF2B5EF4-FFF2-40B4-BE49-F238E27FC236}">
                <a16:creationId xmlns:a16="http://schemas.microsoft.com/office/drawing/2014/main" id="{D493E30C-F78C-DA5C-CA5C-DDC0ED56921F}"/>
              </a:ext>
            </a:extLst>
          </p:cNvPr>
          <p:cNvSpPr>
            <a:spLocks noGrp="1"/>
          </p:cNvSpPr>
          <p:nvPr>
            <p:ph sz="half" idx="2"/>
          </p:nvPr>
        </p:nvSpPr>
        <p:spPr/>
        <p:txBody>
          <a:bodyPr/>
          <a:lstStyle/>
          <a:p>
            <a:pPr lvl="0">
              <a:lnSpc>
                <a:spcPct val="80000"/>
              </a:lnSpc>
              <a:spcBef>
                <a:spcPts val="2200"/>
              </a:spcBef>
              <a:buChar char="-"/>
            </a:pPr>
            <a:r>
              <a:rPr lang="en-US" sz="1600" dirty="0">
                <a:latin typeface="Helvetica Light" panose="020B0403020202020204"/>
                <a:cs typeface="Helvetica" panose="020B0604020202020204" pitchFamily="34" charset="0"/>
              </a:rPr>
              <a:t>Medication schedules/Individual information posted in home – excessive signage and does not consider dignity of individuals in the home.  </a:t>
            </a:r>
          </a:p>
          <a:p>
            <a:pPr lvl="0">
              <a:lnSpc>
                <a:spcPct val="80000"/>
              </a:lnSpc>
              <a:spcBef>
                <a:spcPts val="2200"/>
              </a:spcBef>
              <a:buChar char="-"/>
            </a:pPr>
            <a:r>
              <a:rPr lang="en-US" sz="1600" dirty="0">
                <a:latin typeface="Helvetica Light" panose="020B0403020202020204"/>
                <a:cs typeface="Helvetica" panose="020B0604020202020204" pitchFamily="34" charset="0"/>
              </a:rPr>
              <a:t>Staff unaware of HCBS regulations</a:t>
            </a:r>
          </a:p>
          <a:p>
            <a:pPr lvl="0">
              <a:lnSpc>
                <a:spcPct val="80000"/>
              </a:lnSpc>
              <a:spcBef>
                <a:spcPts val="2200"/>
              </a:spcBef>
              <a:buChar char="-"/>
            </a:pPr>
            <a:r>
              <a:rPr lang="en-US" sz="1600" dirty="0">
                <a:latin typeface="Helvetica Light" panose="020B0403020202020204"/>
                <a:cs typeface="Helvetica" panose="020B0604020202020204" pitchFamily="34" charset="0"/>
              </a:rPr>
              <a:t>Staff wear uniforms – institutional/lacks dignity</a:t>
            </a:r>
          </a:p>
          <a:p>
            <a:pPr lvl="0">
              <a:lnSpc>
                <a:spcPct val="80000"/>
              </a:lnSpc>
              <a:spcBef>
                <a:spcPts val="2200"/>
              </a:spcBef>
              <a:buChar char="-"/>
            </a:pPr>
            <a:r>
              <a:rPr lang="en-US" sz="1600" dirty="0">
                <a:latin typeface="Helvetica Light" panose="020B0403020202020204"/>
                <a:cs typeface="Helvetica" panose="020B0604020202020204" pitchFamily="34" charset="0"/>
              </a:rPr>
              <a:t>Setting has visiting hours</a:t>
            </a:r>
          </a:p>
          <a:p>
            <a:pPr lvl="0">
              <a:lnSpc>
                <a:spcPct val="80000"/>
              </a:lnSpc>
              <a:spcBef>
                <a:spcPts val="2200"/>
              </a:spcBef>
              <a:buChar char="-"/>
            </a:pPr>
            <a:r>
              <a:rPr lang="en-US" sz="1600" dirty="0">
                <a:latin typeface="Helvetica Light" panose="020B0403020202020204"/>
                <a:cs typeface="Helvetica" panose="020B0604020202020204" pitchFamily="34" charset="0"/>
              </a:rPr>
              <a:t>Staff walking in individuals’ rooms without asking permission or knocking.</a:t>
            </a:r>
          </a:p>
          <a:p>
            <a:pPr lvl="0">
              <a:lnSpc>
                <a:spcPct val="80000"/>
              </a:lnSpc>
              <a:spcBef>
                <a:spcPts val="2200"/>
              </a:spcBef>
              <a:buChar char="-"/>
            </a:pPr>
            <a:r>
              <a:rPr lang="en-US" sz="1600" dirty="0">
                <a:latin typeface="Helvetica Light" panose="020B0403020202020204"/>
                <a:cs typeface="Helvetica" panose="020B0604020202020204" pitchFamily="34" charset="0"/>
              </a:rPr>
              <a:t>Indoor cameras without consent and policy reviewed by Human Rights.</a:t>
            </a:r>
          </a:p>
          <a:p>
            <a:endParaRPr lang="en-US" dirty="0"/>
          </a:p>
        </p:txBody>
      </p:sp>
      <p:sp>
        <p:nvSpPr>
          <p:cNvPr id="5" name="Date Placeholder 4">
            <a:extLst>
              <a:ext uri="{FF2B5EF4-FFF2-40B4-BE49-F238E27FC236}">
                <a16:creationId xmlns:a16="http://schemas.microsoft.com/office/drawing/2014/main" id="{9FC158AC-E79C-6B37-EE60-1DBB0059D7A1}"/>
              </a:ext>
            </a:extLst>
          </p:cNvPr>
          <p:cNvSpPr>
            <a:spLocks noGrp="1"/>
          </p:cNvSpPr>
          <p:nvPr>
            <p:ph type="dt" sz="half" idx="10"/>
          </p:nvPr>
        </p:nvSpPr>
        <p:spPr/>
        <p:txBody>
          <a:bodyPr/>
          <a:lstStyle/>
          <a:p>
            <a:r>
              <a:rPr lang="en-US" dirty="0"/>
              <a:t>01/2024</a:t>
            </a:r>
          </a:p>
        </p:txBody>
      </p:sp>
      <p:sp>
        <p:nvSpPr>
          <p:cNvPr id="6" name="Footer Placeholder 5">
            <a:extLst>
              <a:ext uri="{FF2B5EF4-FFF2-40B4-BE49-F238E27FC236}">
                <a16:creationId xmlns:a16="http://schemas.microsoft.com/office/drawing/2014/main" id="{6EE4DA5E-501E-8F58-2D64-0DF03AAD7D02}"/>
              </a:ext>
            </a:extLst>
          </p:cNvPr>
          <p:cNvSpPr>
            <a:spLocks noGrp="1"/>
          </p:cNvSpPr>
          <p:nvPr>
            <p:ph type="ftr" sz="quarter" idx="11"/>
          </p:nvPr>
        </p:nvSpPr>
        <p:spPr/>
        <p:txBody>
          <a:bodyPr/>
          <a:lstStyle/>
          <a:p>
            <a:r>
              <a:rPr lang="en-US" dirty="0"/>
              <a:t>HCBS for Support Coordinators</a:t>
            </a:r>
          </a:p>
          <a:p>
            <a:endParaRPr lang="en-US" dirty="0"/>
          </a:p>
        </p:txBody>
      </p:sp>
      <p:sp>
        <p:nvSpPr>
          <p:cNvPr id="7" name="Slide Number Placeholder 6">
            <a:extLst>
              <a:ext uri="{FF2B5EF4-FFF2-40B4-BE49-F238E27FC236}">
                <a16:creationId xmlns:a16="http://schemas.microsoft.com/office/drawing/2014/main" id="{876D3FEC-BCDA-8621-B31E-86A93C63FC90}"/>
              </a:ext>
            </a:extLst>
          </p:cNvPr>
          <p:cNvSpPr>
            <a:spLocks noGrp="1"/>
          </p:cNvSpPr>
          <p:nvPr>
            <p:ph type="sldNum" sz="quarter" idx="12"/>
          </p:nvPr>
        </p:nvSpPr>
        <p:spPr/>
        <p:txBody>
          <a:bodyPr/>
          <a:lstStyle/>
          <a:p>
            <a:fld id="{5874D6C6-B3A5-4F2C-A6BF-E3D57C3A1219}" type="slidenum">
              <a:rPr lang="en-US" smtClean="0"/>
              <a:t>30</a:t>
            </a:fld>
            <a:endParaRPr lang="en-US"/>
          </a:p>
        </p:txBody>
      </p:sp>
      <p:sp>
        <p:nvSpPr>
          <p:cNvPr id="8" name="Content Placeholder 7">
            <a:extLst>
              <a:ext uri="{FF2B5EF4-FFF2-40B4-BE49-F238E27FC236}">
                <a16:creationId xmlns:a16="http://schemas.microsoft.com/office/drawing/2014/main" id="{374EA149-85B5-1475-5391-51C05E15CCBF}"/>
              </a:ext>
            </a:extLst>
          </p:cNvPr>
          <p:cNvSpPr>
            <a:spLocks noGrp="1"/>
          </p:cNvSpPr>
          <p:nvPr>
            <p:ph sz="quarter" idx="13"/>
          </p:nvPr>
        </p:nvSpPr>
        <p:spPr/>
        <p:txBody>
          <a:bodyPr/>
          <a:lstStyle/>
          <a:p>
            <a:r>
              <a:rPr lang="en-US" dirty="0"/>
              <a:t>CMS Findings</a:t>
            </a:r>
          </a:p>
        </p:txBody>
      </p:sp>
    </p:spTree>
    <p:extLst>
      <p:ext uri="{BB962C8B-B14F-4D97-AF65-F5344CB8AC3E}">
        <p14:creationId xmlns:p14="http://schemas.microsoft.com/office/powerpoint/2010/main" val="2467767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46EE9-F59F-C137-D7EA-3C7EB242D54C}"/>
              </a:ext>
            </a:extLst>
          </p:cNvPr>
          <p:cNvSpPr>
            <a:spLocks noGrp="1"/>
          </p:cNvSpPr>
          <p:nvPr>
            <p:ph type="title"/>
          </p:nvPr>
        </p:nvSpPr>
        <p:spPr/>
        <p:txBody>
          <a:bodyPr/>
          <a:lstStyle/>
          <a:p>
            <a:r>
              <a:rPr lang="en-US" b="1" dirty="0"/>
              <a:t>SC Role in Provider Validation Process:  How You Can Help</a:t>
            </a:r>
          </a:p>
        </p:txBody>
      </p:sp>
      <p:sp>
        <p:nvSpPr>
          <p:cNvPr id="3" name="Content Placeholder 2">
            <a:extLst>
              <a:ext uri="{FF2B5EF4-FFF2-40B4-BE49-F238E27FC236}">
                <a16:creationId xmlns:a16="http://schemas.microsoft.com/office/drawing/2014/main" id="{6F05FBD7-167D-AD6A-F53D-B85D6E9B91C5}"/>
              </a:ext>
            </a:extLst>
          </p:cNvPr>
          <p:cNvSpPr>
            <a:spLocks noGrp="1"/>
          </p:cNvSpPr>
          <p:nvPr>
            <p:ph idx="1"/>
          </p:nvPr>
        </p:nvSpPr>
        <p:spPr/>
        <p:txBody>
          <a:bodyPr/>
          <a:lstStyle/>
          <a:p>
            <a:pPr algn="l" rtl="0" fontAlgn="base">
              <a:buFont typeface="Arial" panose="020B0604020202020204" pitchFamily="34" charset="0"/>
              <a:buChar char="•"/>
            </a:pPr>
            <a:r>
              <a:rPr lang="en-US" sz="2800" b="0" i="0" u="none" strike="noStrike" dirty="0">
                <a:effectLst/>
                <a:latin typeface="Helvetica Light" panose="020B0403020202020204"/>
              </a:rPr>
              <a:t>If you are contacted by a member of the state team, you can answer questions about the individual’s experience in the setting.</a:t>
            </a:r>
            <a:r>
              <a:rPr lang="en-US" sz="2800" b="0" i="0" dirty="0">
                <a:effectLst/>
                <a:latin typeface="Helvetica Light" panose="020B0403020202020204"/>
              </a:rPr>
              <a:t>​</a:t>
            </a:r>
          </a:p>
          <a:p>
            <a:pPr algn="l" rtl="0" fontAlgn="base">
              <a:buFont typeface="Arial" panose="020B0604020202020204" pitchFamily="34" charset="0"/>
              <a:buChar char="•"/>
            </a:pPr>
            <a:r>
              <a:rPr lang="en-US" sz="2800" b="0" i="0" u="none" strike="noStrike" dirty="0">
                <a:effectLst/>
                <a:latin typeface="Helvetica Light" panose="020B0403020202020204"/>
              </a:rPr>
              <a:t>You can provide helpful information about important changes in the setting following FTF visits.</a:t>
            </a:r>
            <a:r>
              <a:rPr lang="en-US" sz="2800" b="0" i="0" dirty="0">
                <a:effectLst/>
                <a:latin typeface="Helvetica Light" panose="020B0403020202020204"/>
              </a:rPr>
              <a:t>​</a:t>
            </a:r>
          </a:p>
          <a:p>
            <a:pPr algn="l" rtl="0" fontAlgn="base">
              <a:buFont typeface="Arial" panose="020B0604020202020204" pitchFamily="34" charset="0"/>
              <a:buChar char="•"/>
            </a:pPr>
            <a:r>
              <a:rPr lang="en-US" sz="2800" b="0" i="0" u="none" strike="noStrike" dirty="0">
                <a:effectLst/>
                <a:latin typeface="Helvetica Light" panose="020B0403020202020204"/>
              </a:rPr>
              <a:t>You can refer questions about the setting validations from providers or family members to the statewide team contact.</a:t>
            </a:r>
            <a:r>
              <a:rPr lang="en-US" sz="2800" b="0" i="0" dirty="0">
                <a:effectLst/>
                <a:latin typeface="Helvetica Light" panose="020B0403020202020204"/>
              </a:rPr>
              <a:t>​</a:t>
            </a:r>
          </a:p>
          <a:p>
            <a:endParaRPr lang="en-US" dirty="0"/>
          </a:p>
        </p:txBody>
      </p:sp>
      <p:sp>
        <p:nvSpPr>
          <p:cNvPr id="4" name="Date Placeholder 3">
            <a:extLst>
              <a:ext uri="{FF2B5EF4-FFF2-40B4-BE49-F238E27FC236}">
                <a16:creationId xmlns:a16="http://schemas.microsoft.com/office/drawing/2014/main" id="{00E711E9-ED80-92AD-80DF-88014C7332D5}"/>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01C65995-DB49-F86C-10A6-4F40D002AC09}"/>
              </a:ext>
            </a:extLst>
          </p:cNvPr>
          <p:cNvSpPr>
            <a:spLocks noGrp="1"/>
          </p:cNvSpPr>
          <p:nvPr>
            <p:ph type="ftr" sz="quarter" idx="11"/>
          </p:nvPr>
        </p:nvSpPr>
        <p:spPr/>
        <p:txBody>
          <a:bodyPr/>
          <a:lstStyle/>
          <a:p>
            <a:r>
              <a:rPr lang="en-US" dirty="0"/>
              <a:t>HCBS for Support Coordinators</a:t>
            </a:r>
          </a:p>
          <a:p>
            <a:endParaRPr lang="en-US" dirty="0"/>
          </a:p>
        </p:txBody>
      </p:sp>
      <p:sp>
        <p:nvSpPr>
          <p:cNvPr id="6" name="Slide Number Placeholder 5">
            <a:extLst>
              <a:ext uri="{FF2B5EF4-FFF2-40B4-BE49-F238E27FC236}">
                <a16:creationId xmlns:a16="http://schemas.microsoft.com/office/drawing/2014/main" id="{D624A1C1-E0D1-E7FE-078F-8526850B775F}"/>
              </a:ext>
            </a:extLst>
          </p:cNvPr>
          <p:cNvSpPr>
            <a:spLocks noGrp="1"/>
          </p:cNvSpPr>
          <p:nvPr>
            <p:ph type="sldNum" sz="quarter" idx="12"/>
          </p:nvPr>
        </p:nvSpPr>
        <p:spPr/>
        <p:txBody>
          <a:bodyPr/>
          <a:lstStyle/>
          <a:p>
            <a:fld id="{5874D6C6-B3A5-4F2C-A6BF-E3D57C3A1219}" type="slidenum">
              <a:rPr lang="en-US" smtClean="0"/>
              <a:t>31</a:t>
            </a:fld>
            <a:endParaRPr lang="en-US"/>
          </a:p>
        </p:txBody>
      </p:sp>
      <p:sp>
        <p:nvSpPr>
          <p:cNvPr id="7" name="Content Placeholder 6">
            <a:extLst>
              <a:ext uri="{FF2B5EF4-FFF2-40B4-BE49-F238E27FC236}">
                <a16:creationId xmlns:a16="http://schemas.microsoft.com/office/drawing/2014/main" id="{28CC442F-5EDE-D68A-BC28-4AE9259EF500}"/>
              </a:ext>
            </a:extLst>
          </p:cNvPr>
          <p:cNvSpPr>
            <a:spLocks noGrp="1"/>
          </p:cNvSpPr>
          <p:nvPr>
            <p:ph sz="quarter" idx="13"/>
          </p:nvPr>
        </p:nvSpPr>
        <p:spPr/>
        <p:txBody>
          <a:bodyPr/>
          <a:lstStyle/>
          <a:p>
            <a:r>
              <a:rPr lang="en-US" dirty="0"/>
              <a:t>SC Role</a:t>
            </a:r>
          </a:p>
        </p:txBody>
      </p:sp>
    </p:spTree>
    <p:extLst>
      <p:ext uri="{BB962C8B-B14F-4D97-AF65-F5344CB8AC3E}">
        <p14:creationId xmlns:p14="http://schemas.microsoft.com/office/powerpoint/2010/main" val="2169214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42D10-3EFC-4940-D328-CBB8F40C83AA}"/>
              </a:ext>
            </a:extLst>
          </p:cNvPr>
          <p:cNvSpPr>
            <a:spLocks noGrp="1"/>
          </p:cNvSpPr>
          <p:nvPr>
            <p:ph type="title"/>
          </p:nvPr>
        </p:nvSpPr>
        <p:spPr/>
        <p:txBody>
          <a:bodyPr/>
          <a:lstStyle/>
          <a:p>
            <a:r>
              <a:rPr lang="en-US" b="1" dirty="0"/>
              <a:t>Non-Compliance</a:t>
            </a:r>
          </a:p>
        </p:txBody>
      </p:sp>
      <p:sp>
        <p:nvSpPr>
          <p:cNvPr id="3" name="Content Placeholder 2">
            <a:extLst>
              <a:ext uri="{FF2B5EF4-FFF2-40B4-BE49-F238E27FC236}">
                <a16:creationId xmlns:a16="http://schemas.microsoft.com/office/drawing/2014/main" id="{347B6CC9-0DE4-3B2E-C599-756C1DF71A59}"/>
              </a:ext>
            </a:extLst>
          </p:cNvPr>
          <p:cNvSpPr>
            <a:spLocks noGrp="1"/>
          </p:cNvSpPr>
          <p:nvPr>
            <p:ph idx="1"/>
          </p:nvPr>
        </p:nvSpPr>
        <p:spPr>
          <a:xfrm>
            <a:off x="457200" y="2061714"/>
            <a:ext cx="10515600" cy="3750124"/>
          </a:xfrm>
        </p:spPr>
        <p:txBody>
          <a:bodyPr>
            <a:normAutofit lnSpcReduction="10000"/>
          </a:bodyPr>
          <a:lstStyle/>
          <a:p>
            <a:pPr algn="l" rtl="0" fontAlgn="base"/>
            <a:r>
              <a:rPr lang="en-US" sz="2000" b="0" i="0" u="none" strike="noStrike" dirty="0">
                <a:effectLst/>
                <a:latin typeface="Helvetica Light" panose="020B0403020202020204"/>
              </a:rPr>
              <a:t>If a provider is unable to reach full compliance, their provider participation agreement will be removed.* This will directly impact the individuals receiving services.  As a Support Coordinator you must:</a:t>
            </a:r>
            <a:r>
              <a:rPr lang="en-US" sz="2000" b="0" i="0" dirty="0">
                <a:effectLst/>
                <a:latin typeface="Helvetica Light" panose="020B0403020202020204"/>
              </a:rPr>
              <a:t>​</a:t>
            </a:r>
          </a:p>
          <a:p>
            <a:pPr algn="l" rtl="0" fontAlgn="base">
              <a:buFont typeface="Arial" panose="020B0604020202020204" pitchFamily="34" charset="0"/>
              <a:buChar char="•"/>
            </a:pPr>
            <a:r>
              <a:rPr lang="en-US" sz="2000" b="0" i="0" u="none" strike="noStrike" dirty="0">
                <a:effectLst/>
                <a:latin typeface="Helvetica Light" panose="020B0403020202020204"/>
              </a:rPr>
              <a:t>Contact the individual within 10 days of receiving notification of provider non-compliance. The CSB Executive Director will receive a letter from DMAS when a provider is deemed non-compliant. </a:t>
            </a:r>
            <a:r>
              <a:rPr lang="en-US" sz="2000" b="0" i="0" dirty="0">
                <a:effectLst/>
                <a:latin typeface="Helvetica Light" panose="020B0403020202020204"/>
              </a:rPr>
              <a:t>​</a:t>
            </a:r>
          </a:p>
          <a:p>
            <a:pPr algn="l" rtl="0" fontAlgn="base">
              <a:buFont typeface="Arial" panose="020B0604020202020204" pitchFamily="34" charset="0"/>
              <a:buChar char="•"/>
            </a:pPr>
            <a:r>
              <a:rPr lang="en-US" sz="2000" b="0" i="0" u="none" strike="noStrike" dirty="0">
                <a:effectLst/>
                <a:latin typeface="Helvetica Light" panose="020B0403020202020204"/>
              </a:rPr>
              <a:t>Support the individual in finding alternate services and providers. Remember, this includes non-disability specific settings! </a:t>
            </a:r>
            <a:r>
              <a:rPr lang="en-US" sz="2000" b="0" i="0" dirty="0">
                <a:effectLst/>
                <a:latin typeface="Helvetica Light" panose="020B0403020202020204"/>
              </a:rPr>
              <a:t>​</a:t>
            </a:r>
          </a:p>
          <a:p>
            <a:pPr algn="l" rtl="0" fontAlgn="base">
              <a:buFont typeface="Arial" panose="020B0604020202020204" pitchFamily="34" charset="0"/>
              <a:buChar char="•"/>
            </a:pPr>
            <a:r>
              <a:rPr lang="en-US" sz="2000" b="0" i="0" u="none" strike="noStrike" dirty="0">
                <a:effectLst/>
                <a:latin typeface="Helvetica Light" panose="020B0403020202020204"/>
              </a:rPr>
              <a:t>Support ISP revisions, service authorization and RST submissions, and all other documentation associated with ending services  or moving providers. </a:t>
            </a:r>
            <a:r>
              <a:rPr lang="en-US" sz="2000" b="0" i="0" dirty="0">
                <a:effectLst/>
                <a:latin typeface="Helvetica Light" panose="020B0403020202020204"/>
              </a:rPr>
              <a:t>​</a:t>
            </a:r>
          </a:p>
          <a:p>
            <a:pPr marL="0" indent="0" algn="l" rtl="0" fontAlgn="base">
              <a:buNone/>
            </a:pPr>
            <a:endParaRPr lang="en-US" sz="2000" b="0" i="0" dirty="0">
              <a:effectLst/>
              <a:latin typeface="Helvetica Light" panose="020B0403020202020204"/>
            </a:endParaRPr>
          </a:p>
          <a:p>
            <a:pPr marL="0" indent="0">
              <a:buNone/>
            </a:pPr>
            <a:r>
              <a:rPr lang="en-US" b="1" i="1" u="none" strike="noStrike" dirty="0">
                <a:solidFill>
                  <a:srgbClr val="000000"/>
                </a:solidFill>
                <a:effectLst/>
                <a:latin typeface="Helvetica Light" panose="020B0403020202020204"/>
              </a:rPr>
              <a:t>*Please refer to pages 42-44 of the Statewide Transition Plan for more details! </a:t>
            </a:r>
            <a:r>
              <a:rPr lang="en-US" b="0" i="0" dirty="0">
                <a:solidFill>
                  <a:srgbClr val="000000"/>
                </a:solidFill>
                <a:effectLst/>
                <a:latin typeface="Helvetica Light" panose="020B0403020202020204"/>
              </a:rPr>
              <a:t>​</a:t>
            </a:r>
            <a:endParaRPr lang="en-US" dirty="0">
              <a:latin typeface="Helvetica Light" panose="020B0403020202020204"/>
            </a:endParaRPr>
          </a:p>
        </p:txBody>
      </p:sp>
      <p:sp>
        <p:nvSpPr>
          <p:cNvPr id="4" name="Date Placeholder 3">
            <a:extLst>
              <a:ext uri="{FF2B5EF4-FFF2-40B4-BE49-F238E27FC236}">
                <a16:creationId xmlns:a16="http://schemas.microsoft.com/office/drawing/2014/main" id="{5EA5EC6F-3D77-D23C-591D-BD6FCB9B1290}"/>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BBC55980-2540-C23A-1FC9-A60246D6084D}"/>
              </a:ext>
            </a:extLst>
          </p:cNvPr>
          <p:cNvSpPr>
            <a:spLocks noGrp="1"/>
          </p:cNvSpPr>
          <p:nvPr>
            <p:ph type="ftr" sz="quarter" idx="11"/>
          </p:nvPr>
        </p:nvSpPr>
        <p:spPr/>
        <p:txBody>
          <a:bodyPr/>
          <a:lstStyle/>
          <a:p>
            <a:r>
              <a:rPr lang="en-US" dirty="0"/>
              <a:t>HCBS for Support Coordinators</a:t>
            </a:r>
          </a:p>
          <a:p>
            <a:endParaRPr lang="en-US" dirty="0"/>
          </a:p>
        </p:txBody>
      </p:sp>
      <p:sp>
        <p:nvSpPr>
          <p:cNvPr id="6" name="Slide Number Placeholder 5">
            <a:extLst>
              <a:ext uri="{FF2B5EF4-FFF2-40B4-BE49-F238E27FC236}">
                <a16:creationId xmlns:a16="http://schemas.microsoft.com/office/drawing/2014/main" id="{B73B7B31-E305-2958-4E48-44AEDDEE0984}"/>
              </a:ext>
            </a:extLst>
          </p:cNvPr>
          <p:cNvSpPr>
            <a:spLocks noGrp="1"/>
          </p:cNvSpPr>
          <p:nvPr>
            <p:ph type="sldNum" sz="quarter" idx="12"/>
          </p:nvPr>
        </p:nvSpPr>
        <p:spPr/>
        <p:txBody>
          <a:bodyPr/>
          <a:lstStyle/>
          <a:p>
            <a:fld id="{5874D6C6-B3A5-4F2C-A6BF-E3D57C3A1219}" type="slidenum">
              <a:rPr lang="en-US" smtClean="0"/>
              <a:t>32</a:t>
            </a:fld>
            <a:endParaRPr lang="en-US"/>
          </a:p>
        </p:txBody>
      </p:sp>
      <p:sp>
        <p:nvSpPr>
          <p:cNvPr id="7" name="Content Placeholder 6">
            <a:extLst>
              <a:ext uri="{FF2B5EF4-FFF2-40B4-BE49-F238E27FC236}">
                <a16:creationId xmlns:a16="http://schemas.microsoft.com/office/drawing/2014/main" id="{22D7FD62-99D4-4748-93CB-CDF8020F3C94}"/>
              </a:ext>
            </a:extLst>
          </p:cNvPr>
          <p:cNvSpPr>
            <a:spLocks noGrp="1"/>
          </p:cNvSpPr>
          <p:nvPr>
            <p:ph sz="quarter" idx="13"/>
          </p:nvPr>
        </p:nvSpPr>
        <p:spPr/>
        <p:txBody>
          <a:bodyPr/>
          <a:lstStyle/>
          <a:p>
            <a:r>
              <a:rPr lang="en-US" dirty="0"/>
              <a:t>Non=Compliance</a:t>
            </a:r>
          </a:p>
        </p:txBody>
      </p:sp>
    </p:spTree>
    <p:extLst>
      <p:ext uri="{BB962C8B-B14F-4D97-AF65-F5344CB8AC3E}">
        <p14:creationId xmlns:p14="http://schemas.microsoft.com/office/powerpoint/2010/main" val="3647235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14FC-75F6-9E3F-91DE-530E6CB3AA49}"/>
              </a:ext>
            </a:extLst>
          </p:cNvPr>
          <p:cNvSpPr>
            <a:spLocks noGrp="1"/>
          </p:cNvSpPr>
          <p:nvPr>
            <p:ph type="title"/>
          </p:nvPr>
        </p:nvSpPr>
        <p:spPr/>
        <p:txBody>
          <a:bodyPr/>
          <a:lstStyle/>
          <a:p>
            <a:r>
              <a:rPr lang="en-US" b="1" dirty="0"/>
              <a:t>Full Compliance</a:t>
            </a:r>
          </a:p>
        </p:txBody>
      </p:sp>
      <p:sp>
        <p:nvSpPr>
          <p:cNvPr id="3" name="Content Placeholder 2">
            <a:extLst>
              <a:ext uri="{FF2B5EF4-FFF2-40B4-BE49-F238E27FC236}">
                <a16:creationId xmlns:a16="http://schemas.microsoft.com/office/drawing/2014/main" id="{4A7B8CF7-9A1A-51CD-90CA-DEE0E75A18EA}"/>
              </a:ext>
            </a:extLst>
          </p:cNvPr>
          <p:cNvSpPr>
            <a:spLocks noGrp="1"/>
          </p:cNvSpPr>
          <p:nvPr>
            <p:ph idx="1"/>
          </p:nvPr>
        </p:nvSpPr>
        <p:spPr>
          <a:xfrm>
            <a:off x="457200" y="2139352"/>
            <a:ext cx="10515600" cy="3672486"/>
          </a:xfrm>
        </p:spPr>
        <p:txBody>
          <a:bodyPr>
            <a:normAutofit lnSpcReduction="10000"/>
          </a:bodyPr>
          <a:lstStyle/>
          <a:p>
            <a:pPr algn="l" rtl="0" fontAlgn="base">
              <a:buFont typeface="Arial" panose="020B0604020202020204" pitchFamily="34" charset="0"/>
              <a:buChar char="•"/>
            </a:pPr>
            <a:r>
              <a:rPr lang="en-US" sz="2000" b="0" i="0" u="none" strike="noStrike" dirty="0">
                <a:effectLst/>
                <a:latin typeface="Helvetica Light" panose="020B0403020202020204"/>
              </a:rPr>
              <a:t>Once a setting has achieved full compliance, a letter will be sent to the provider. </a:t>
            </a:r>
            <a:r>
              <a:rPr lang="en-US" sz="2000" b="0" i="0" dirty="0">
                <a:effectLst/>
                <a:latin typeface="Helvetica Light" panose="020B0403020202020204"/>
              </a:rPr>
              <a:t>​</a:t>
            </a:r>
          </a:p>
          <a:p>
            <a:pPr algn="l" rtl="0" fontAlgn="base">
              <a:buFont typeface="Arial" panose="020B0604020202020204" pitchFamily="34" charset="0"/>
              <a:buChar char="•"/>
            </a:pPr>
            <a:r>
              <a:rPr lang="en-US" sz="2000" b="1" i="0" u="none" strike="noStrike" dirty="0">
                <a:effectLst/>
                <a:latin typeface="Helvetica Light" panose="020B0403020202020204"/>
              </a:rPr>
              <a:t>Reaching HCBS compliance is not a one-time achievement</a:t>
            </a:r>
            <a:r>
              <a:rPr lang="en-US" sz="2000" b="0" i="0" u="none" strike="noStrike" dirty="0">
                <a:effectLst/>
                <a:latin typeface="Helvetica Light" panose="020B0403020202020204"/>
              </a:rPr>
              <a:t>.  A provider must maintain their compliance status which will be monitored on an ongoing basis through: </a:t>
            </a:r>
            <a:r>
              <a:rPr lang="en-US" sz="2000" b="0" i="0" dirty="0">
                <a:effectLst/>
                <a:latin typeface="Helvetica Light" panose="020B0403020202020204"/>
              </a:rPr>
              <a:t>​</a:t>
            </a:r>
          </a:p>
          <a:p>
            <a:pPr lvl="1" fontAlgn="base"/>
            <a:r>
              <a:rPr lang="en-US" sz="2000" b="0" i="0" u="none" strike="noStrike" dirty="0">
                <a:effectLst/>
                <a:latin typeface="Helvetica Light" panose="020B0403020202020204"/>
              </a:rPr>
              <a:t>The DBHDS Office of Licensing</a:t>
            </a:r>
            <a:r>
              <a:rPr lang="en-US" sz="2000" b="0" i="0" dirty="0">
                <a:effectLst/>
                <a:latin typeface="Helvetica Light" panose="020B0403020202020204"/>
              </a:rPr>
              <a:t>​</a:t>
            </a:r>
          </a:p>
          <a:p>
            <a:pPr lvl="1" fontAlgn="base"/>
            <a:r>
              <a:rPr lang="en-US" sz="2000" b="0" i="0" u="none" strike="noStrike" dirty="0">
                <a:effectLst/>
                <a:latin typeface="Helvetica Light" panose="020B0403020202020204"/>
              </a:rPr>
              <a:t>The Office of Human Rights</a:t>
            </a:r>
            <a:r>
              <a:rPr lang="en-US" sz="2000" b="0" i="0" dirty="0">
                <a:effectLst/>
                <a:latin typeface="Helvetica Light" panose="020B0403020202020204"/>
              </a:rPr>
              <a:t>​</a:t>
            </a:r>
          </a:p>
          <a:p>
            <a:pPr lvl="1" fontAlgn="base"/>
            <a:r>
              <a:rPr lang="en-US" sz="2000" b="0" i="0" u="none" strike="noStrike" dirty="0">
                <a:effectLst/>
                <a:latin typeface="Helvetica Light" panose="020B0403020202020204"/>
              </a:rPr>
              <a:t>DMAS QMR</a:t>
            </a:r>
            <a:r>
              <a:rPr lang="en-US" sz="2000" b="0" i="0" dirty="0">
                <a:effectLst/>
                <a:latin typeface="Helvetica Light" panose="020B0403020202020204"/>
              </a:rPr>
              <a:t>​</a:t>
            </a:r>
          </a:p>
          <a:p>
            <a:pPr lvl="1" fontAlgn="base"/>
            <a:r>
              <a:rPr lang="en-US" sz="2000" b="0" i="0" u="none" strike="noStrike" dirty="0">
                <a:effectLst/>
                <a:latin typeface="Helvetica Light" panose="020B0403020202020204"/>
              </a:rPr>
              <a:t>Support Coordination  and other quality monitoring reviews. </a:t>
            </a:r>
            <a:r>
              <a:rPr lang="en-US" sz="2000" b="0" i="0" dirty="0">
                <a:effectLst/>
                <a:latin typeface="Helvetica Light" panose="020B0403020202020204"/>
              </a:rPr>
              <a:t>​</a:t>
            </a:r>
          </a:p>
          <a:p>
            <a:pPr algn="l" rtl="0" fontAlgn="base">
              <a:buFont typeface="Arial" panose="020B0604020202020204" pitchFamily="34" charset="0"/>
              <a:buChar char="•"/>
            </a:pPr>
            <a:r>
              <a:rPr lang="en-US" sz="2000" b="1" i="0" u="none" strike="noStrike" dirty="0">
                <a:effectLst/>
                <a:latin typeface="Helvetica Light" panose="020B0403020202020204"/>
              </a:rPr>
              <a:t>If a setting can’t reach full compliance, the provider participation agreement will be reviewed</a:t>
            </a:r>
            <a:r>
              <a:rPr lang="en-US" sz="2000" b="0" i="0" u="none" strike="noStrike" dirty="0">
                <a:effectLst/>
                <a:latin typeface="Helvetica Light" panose="020B0403020202020204"/>
              </a:rPr>
              <a:t>. Possible consequences include:</a:t>
            </a:r>
            <a:r>
              <a:rPr lang="en-US" sz="2000" b="0" i="0" dirty="0">
                <a:effectLst/>
                <a:latin typeface="Helvetica Light" panose="020B0403020202020204"/>
              </a:rPr>
              <a:t>​</a:t>
            </a:r>
          </a:p>
          <a:p>
            <a:pPr lvl="1" fontAlgn="base"/>
            <a:r>
              <a:rPr lang="en-US" sz="2000" b="0" i="0" u="none" strike="noStrike" dirty="0">
                <a:effectLst/>
                <a:latin typeface="Helvetica Light" panose="020B0403020202020204"/>
              </a:rPr>
              <a:t>suspension of billing, and </a:t>
            </a:r>
            <a:r>
              <a:rPr lang="en-US" sz="2000" b="0" i="0" dirty="0">
                <a:effectLst/>
                <a:latin typeface="Helvetica Light" panose="020B0403020202020204"/>
              </a:rPr>
              <a:t>​</a:t>
            </a:r>
          </a:p>
          <a:p>
            <a:pPr lvl="1" fontAlgn="base"/>
            <a:r>
              <a:rPr lang="en-US" sz="2000" b="0" i="0" u="none" strike="noStrike" dirty="0">
                <a:effectLst/>
                <a:latin typeface="Helvetica Light" panose="020B0403020202020204"/>
              </a:rPr>
              <a:t>removal of the agreement. </a:t>
            </a:r>
            <a:r>
              <a:rPr lang="en-US" sz="2000" b="0" i="0" dirty="0">
                <a:effectLst/>
                <a:latin typeface="Helvetica Light" panose="020B0403020202020204"/>
              </a:rPr>
              <a:t>​</a:t>
            </a:r>
          </a:p>
          <a:p>
            <a:endParaRPr lang="en-US" dirty="0"/>
          </a:p>
        </p:txBody>
      </p:sp>
      <p:sp>
        <p:nvSpPr>
          <p:cNvPr id="4" name="Date Placeholder 3">
            <a:extLst>
              <a:ext uri="{FF2B5EF4-FFF2-40B4-BE49-F238E27FC236}">
                <a16:creationId xmlns:a16="http://schemas.microsoft.com/office/drawing/2014/main" id="{49AFA685-7F1F-AB88-423D-D33C8D8E05F1}"/>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4B8A0813-4564-44BE-0FCB-7C0E020328C6}"/>
              </a:ext>
            </a:extLst>
          </p:cNvPr>
          <p:cNvSpPr>
            <a:spLocks noGrp="1"/>
          </p:cNvSpPr>
          <p:nvPr>
            <p:ph type="ftr" sz="quarter" idx="11"/>
          </p:nvPr>
        </p:nvSpPr>
        <p:spPr/>
        <p:txBody>
          <a:bodyPr/>
          <a:lstStyle/>
          <a:p>
            <a:r>
              <a:rPr lang="en-US" dirty="0"/>
              <a:t>HCBS for Support Coordinators</a:t>
            </a:r>
          </a:p>
          <a:p>
            <a:endParaRPr lang="en-US" dirty="0"/>
          </a:p>
        </p:txBody>
      </p:sp>
      <p:sp>
        <p:nvSpPr>
          <p:cNvPr id="6" name="Slide Number Placeholder 5">
            <a:extLst>
              <a:ext uri="{FF2B5EF4-FFF2-40B4-BE49-F238E27FC236}">
                <a16:creationId xmlns:a16="http://schemas.microsoft.com/office/drawing/2014/main" id="{AF5D7BD3-DA51-8982-750A-46315A8EAD6A}"/>
              </a:ext>
            </a:extLst>
          </p:cNvPr>
          <p:cNvSpPr>
            <a:spLocks noGrp="1"/>
          </p:cNvSpPr>
          <p:nvPr>
            <p:ph type="sldNum" sz="quarter" idx="12"/>
          </p:nvPr>
        </p:nvSpPr>
        <p:spPr/>
        <p:txBody>
          <a:bodyPr/>
          <a:lstStyle/>
          <a:p>
            <a:fld id="{5874D6C6-B3A5-4F2C-A6BF-E3D57C3A1219}" type="slidenum">
              <a:rPr lang="en-US" smtClean="0"/>
              <a:t>33</a:t>
            </a:fld>
            <a:endParaRPr lang="en-US"/>
          </a:p>
        </p:txBody>
      </p:sp>
      <p:sp>
        <p:nvSpPr>
          <p:cNvPr id="7" name="Content Placeholder 6">
            <a:extLst>
              <a:ext uri="{FF2B5EF4-FFF2-40B4-BE49-F238E27FC236}">
                <a16:creationId xmlns:a16="http://schemas.microsoft.com/office/drawing/2014/main" id="{6516D42F-A124-2D0B-E84E-CEC5EBD8DAD7}"/>
              </a:ext>
            </a:extLst>
          </p:cNvPr>
          <p:cNvSpPr>
            <a:spLocks noGrp="1"/>
          </p:cNvSpPr>
          <p:nvPr>
            <p:ph sz="quarter" idx="13"/>
          </p:nvPr>
        </p:nvSpPr>
        <p:spPr/>
        <p:txBody>
          <a:bodyPr/>
          <a:lstStyle/>
          <a:p>
            <a:r>
              <a:rPr lang="en-US" dirty="0"/>
              <a:t>Full Compliance</a:t>
            </a:r>
          </a:p>
        </p:txBody>
      </p:sp>
    </p:spTree>
    <p:extLst>
      <p:ext uri="{BB962C8B-B14F-4D97-AF65-F5344CB8AC3E}">
        <p14:creationId xmlns:p14="http://schemas.microsoft.com/office/powerpoint/2010/main" val="2441267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4BCA5-C53F-A1AE-3898-854D1392CC3F}"/>
              </a:ext>
            </a:extLst>
          </p:cNvPr>
          <p:cNvSpPr>
            <a:spLocks noGrp="1"/>
          </p:cNvSpPr>
          <p:nvPr>
            <p:ph type="title"/>
          </p:nvPr>
        </p:nvSpPr>
        <p:spPr/>
        <p:txBody>
          <a:bodyPr/>
          <a:lstStyle/>
          <a:p>
            <a:r>
              <a:rPr lang="en-US" b="1" dirty="0"/>
              <a:t>HCBS Resources</a:t>
            </a:r>
          </a:p>
        </p:txBody>
      </p:sp>
      <p:sp>
        <p:nvSpPr>
          <p:cNvPr id="3" name="Content Placeholder 2">
            <a:extLst>
              <a:ext uri="{FF2B5EF4-FFF2-40B4-BE49-F238E27FC236}">
                <a16:creationId xmlns:a16="http://schemas.microsoft.com/office/drawing/2014/main" id="{D11699E9-3CFA-5CC1-EA51-D01A8087B20D}"/>
              </a:ext>
            </a:extLst>
          </p:cNvPr>
          <p:cNvSpPr>
            <a:spLocks noGrp="1"/>
          </p:cNvSpPr>
          <p:nvPr>
            <p:ph idx="1"/>
          </p:nvPr>
        </p:nvSpPr>
        <p:spPr>
          <a:xfrm>
            <a:off x="526211" y="2156604"/>
            <a:ext cx="10515600" cy="3617133"/>
          </a:xfrm>
        </p:spPr>
        <p:txBody>
          <a:bodyPr/>
          <a:lstStyle/>
          <a:p>
            <a:pPr marL="0" indent="0" rtl="0" fontAlgn="base">
              <a:buNone/>
            </a:pPr>
            <a:r>
              <a:rPr lang="en-US" sz="2000" b="1" i="0" u="none" strike="noStrike" dirty="0">
                <a:effectLst/>
                <a:latin typeface="Helvetica Light" panose="020B0403020202020204"/>
              </a:rPr>
              <a:t>Statewide Waiver Transition Plan for review: </a:t>
            </a:r>
            <a:r>
              <a:rPr lang="en-US" sz="2000" b="1" i="0" dirty="0">
                <a:effectLst/>
                <a:latin typeface="Helvetica Light" panose="020B0403020202020204"/>
              </a:rPr>
              <a:t>​</a:t>
            </a:r>
          </a:p>
          <a:p>
            <a:pPr rtl="0" fontAlgn="base"/>
            <a:r>
              <a:rPr lang="en-US" sz="2000" b="0" i="0" u="sng" strike="noStrike" dirty="0">
                <a:solidFill>
                  <a:schemeClr val="accent4"/>
                </a:solidFill>
                <a:effectLst/>
                <a:latin typeface="Helvetica Light" panose="020B0403020202020204"/>
                <a:hlinkClick r:id="rId2">
                  <a:extLst>
                    <a:ext uri="{A12FA001-AC4F-418D-AE19-62706E023703}">
                      <ahyp:hlinkClr xmlns:ahyp="http://schemas.microsoft.com/office/drawing/2018/hyperlinkcolor" val="tx"/>
                    </a:ext>
                  </a:extLst>
                </a:hlinkClick>
              </a:rPr>
              <a:t>http://www.dmas.virginia.gov/Content_pgs/HCBS.aspx</a:t>
            </a:r>
            <a:r>
              <a:rPr lang="en-US" sz="2000" b="0" i="0" u="none" strike="noStrike" dirty="0">
                <a:solidFill>
                  <a:schemeClr val="accent4"/>
                </a:solidFill>
                <a:effectLst/>
                <a:latin typeface="Helvetica Light" panose="020B0403020202020204"/>
              </a:rPr>
              <a:t>  </a:t>
            </a:r>
            <a:r>
              <a:rPr lang="en-US" sz="2000" b="0" i="0" dirty="0">
                <a:solidFill>
                  <a:schemeClr val="accent4"/>
                </a:solidFill>
                <a:effectLst/>
                <a:latin typeface="Helvetica Light" panose="020B0403020202020204"/>
              </a:rPr>
              <a:t>​</a:t>
            </a:r>
          </a:p>
          <a:p>
            <a:pPr rtl="0" fontAlgn="base"/>
            <a:endParaRPr lang="en-US" sz="2000" dirty="0">
              <a:solidFill>
                <a:schemeClr val="accent4"/>
              </a:solidFill>
              <a:latin typeface="Helvetica Light" panose="020B0403020202020204"/>
            </a:endParaRPr>
          </a:p>
          <a:p>
            <a:pPr marL="0" indent="0" rtl="0" fontAlgn="base">
              <a:buNone/>
            </a:pPr>
            <a:r>
              <a:rPr lang="en-US" sz="2000" b="1" i="0" dirty="0">
                <a:effectLst/>
                <a:latin typeface="Helvetica Light" panose="020B0403020202020204"/>
              </a:rPr>
              <a:t>HCBS Toolkit</a:t>
            </a:r>
          </a:p>
          <a:p>
            <a:pPr algn="l" rtl="0" fontAlgn="base"/>
            <a:r>
              <a:rPr lang="en-US" sz="2000" b="0" i="0" dirty="0">
                <a:effectLst/>
                <a:latin typeface="Corbel" panose="020B0503020204020204" pitchFamily="34" charset="0"/>
              </a:rPr>
              <a:t>​</a:t>
            </a:r>
            <a:r>
              <a:rPr lang="en-US" sz="2000" b="0" i="0" u="none" strike="noStrike" dirty="0">
                <a:effectLst/>
                <a:latin typeface="Helvetica Light" panose="020B0403020202020204"/>
              </a:rPr>
              <a:t>The Toolkit can be located on the DMAS Website:</a:t>
            </a:r>
            <a:r>
              <a:rPr lang="en-US" sz="2000" b="0" i="0" dirty="0">
                <a:effectLst/>
                <a:latin typeface="Helvetica Light" panose="020B0403020202020204"/>
              </a:rPr>
              <a:t>​</a:t>
            </a:r>
          </a:p>
          <a:p>
            <a:pPr algn="l" rtl="0" fontAlgn="base"/>
            <a:r>
              <a:rPr lang="en-US" sz="2000" b="0" i="0" u="sng" strike="noStrike" dirty="0">
                <a:solidFill>
                  <a:schemeClr val="accent4"/>
                </a:solidFill>
                <a:effectLst/>
                <a:latin typeface="Helvetica Light" panose="020B0403020202020204"/>
                <a:hlinkClick r:id="rId3">
                  <a:extLst>
                    <a:ext uri="{A12FA001-AC4F-418D-AE19-62706E023703}">
                      <ahyp:hlinkClr xmlns:ahyp="http://schemas.microsoft.com/office/drawing/2018/hyperlinkcolor" val="tx"/>
                    </a:ext>
                  </a:extLst>
                </a:hlinkClick>
              </a:rPr>
              <a:t>https://www.dmas.virginia.gov/for-providers/long-term-care/waivers/home-and-community-based-services-toolkit/</a:t>
            </a:r>
            <a:r>
              <a:rPr lang="en-US" sz="2000" b="0" i="0" dirty="0">
                <a:solidFill>
                  <a:schemeClr val="accent4"/>
                </a:solidFill>
                <a:effectLst/>
                <a:latin typeface="Helvetica Light" panose="020B0403020202020204"/>
              </a:rPr>
              <a:t>​</a:t>
            </a:r>
            <a:endParaRPr lang="en-US" sz="2000" b="0" i="0" dirty="0">
              <a:effectLst/>
              <a:latin typeface="Helvetica Light" panose="020B0403020202020204"/>
            </a:endParaRPr>
          </a:p>
          <a:p>
            <a:pPr algn="l" rtl="0" fontAlgn="base"/>
            <a:r>
              <a:rPr lang="en-US" sz="2000" b="0" i="0" u="none" strike="noStrike" dirty="0">
                <a:effectLst/>
                <a:latin typeface="Helvetica Light" panose="020B0403020202020204"/>
              </a:rPr>
              <a:t>You may also reach out directly to DMAS</a:t>
            </a:r>
            <a:r>
              <a:rPr lang="en-US" sz="2000" b="0" i="0" dirty="0">
                <a:effectLst/>
                <a:latin typeface="Helvetica Light" panose="020B0403020202020204"/>
              </a:rPr>
              <a:t>​</a:t>
            </a:r>
          </a:p>
          <a:p>
            <a:pPr algn="l" rtl="0" fontAlgn="base"/>
            <a:r>
              <a:rPr lang="en-US" sz="2000" b="0" i="0" u="sng" strike="noStrike" dirty="0">
                <a:solidFill>
                  <a:schemeClr val="accent4"/>
                </a:solidFill>
                <a:effectLst/>
                <a:latin typeface="Helvetica Light" panose="020B0403020202020204"/>
                <a:hlinkClick r:id="rId4">
                  <a:extLst>
                    <a:ext uri="{A12FA001-AC4F-418D-AE19-62706E023703}">
                      <ahyp:hlinkClr xmlns:ahyp="http://schemas.microsoft.com/office/drawing/2018/hyperlinkcolor" val="tx"/>
                    </a:ext>
                  </a:extLst>
                </a:hlinkClick>
              </a:rPr>
              <a:t>hcbscomments@dmas.virginia.gov</a:t>
            </a:r>
            <a:r>
              <a:rPr lang="en-US" sz="2000" b="0" i="0" dirty="0">
                <a:solidFill>
                  <a:schemeClr val="accent4"/>
                </a:solidFill>
                <a:effectLst/>
                <a:latin typeface="Helvetica Light" panose="020B0403020202020204"/>
              </a:rPr>
              <a:t>​</a:t>
            </a:r>
          </a:p>
          <a:p>
            <a:pPr rtl="0" fontAlgn="base"/>
            <a:endParaRPr lang="en-US" b="0" i="0" dirty="0">
              <a:effectLst/>
              <a:latin typeface="Helvetica Light" panose="020B0403020202020204"/>
            </a:endParaRPr>
          </a:p>
          <a:p>
            <a:endParaRPr lang="en-US" dirty="0"/>
          </a:p>
        </p:txBody>
      </p:sp>
      <p:sp>
        <p:nvSpPr>
          <p:cNvPr id="4" name="Date Placeholder 3">
            <a:extLst>
              <a:ext uri="{FF2B5EF4-FFF2-40B4-BE49-F238E27FC236}">
                <a16:creationId xmlns:a16="http://schemas.microsoft.com/office/drawing/2014/main" id="{93B624CA-7B42-5033-E744-32116DDBD4F5}"/>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920F392C-B555-8866-F9D6-FEDF253B3584}"/>
              </a:ext>
            </a:extLst>
          </p:cNvPr>
          <p:cNvSpPr>
            <a:spLocks noGrp="1"/>
          </p:cNvSpPr>
          <p:nvPr>
            <p:ph type="ftr" sz="quarter" idx="11"/>
          </p:nvPr>
        </p:nvSpPr>
        <p:spPr/>
        <p:txBody>
          <a:bodyPr/>
          <a:lstStyle/>
          <a:p>
            <a:r>
              <a:rPr lang="en-US" dirty="0"/>
              <a:t>HCBS for Support Coordinators</a:t>
            </a:r>
          </a:p>
          <a:p>
            <a:endParaRPr lang="en-US" dirty="0"/>
          </a:p>
        </p:txBody>
      </p:sp>
      <p:sp>
        <p:nvSpPr>
          <p:cNvPr id="6" name="Slide Number Placeholder 5">
            <a:extLst>
              <a:ext uri="{FF2B5EF4-FFF2-40B4-BE49-F238E27FC236}">
                <a16:creationId xmlns:a16="http://schemas.microsoft.com/office/drawing/2014/main" id="{E0323616-0256-E2BF-3689-19ECCC038B15}"/>
              </a:ext>
            </a:extLst>
          </p:cNvPr>
          <p:cNvSpPr>
            <a:spLocks noGrp="1"/>
          </p:cNvSpPr>
          <p:nvPr>
            <p:ph type="sldNum" sz="quarter" idx="12"/>
          </p:nvPr>
        </p:nvSpPr>
        <p:spPr/>
        <p:txBody>
          <a:bodyPr/>
          <a:lstStyle/>
          <a:p>
            <a:fld id="{5874D6C6-B3A5-4F2C-A6BF-E3D57C3A1219}" type="slidenum">
              <a:rPr lang="en-US" smtClean="0"/>
              <a:t>34</a:t>
            </a:fld>
            <a:endParaRPr lang="en-US"/>
          </a:p>
        </p:txBody>
      </p:sp>
      <p:sp>
        <p:nvSpPr>
          <p:cNvPr id="7" name="Content Placeholder 6">
            <a:extLst>
              <a:ext uri="{FF2B5EF4-FFF2-40B4-BE49-F238E27FC236}">
                <a16:creationId xmlns:a16="http://schemas.microsoft.com/office/drawing/2014/main" id="{044D4E68-84CF-1685-FBC7-3C4C4D5C000B}"/>
              </a:ext>
            </a:extLst>
          </p:cNvPr>
          <p:cNvSpPr>
            <a:spLocks noGrp="1"/>
          </p:cNvSpPr>
          <p:nvPr>
            <p:ph sz="quarter" idx="13"/>
          </p:nvPr>
        </p:nvSpPr>
        <p:spPr/>
        <p:txBody>
          <a:bodyPr/>
          <a:lstStyle/>
          <a:p>
            <a:r>
              <a:rPr lang="en-US" dirty="0"/>
              <a:t>Resources</a:t>
            </a:r>
          </a:p>
        </p:txBody>
      </p:sp>
      <p:pic>
        <p:nvPicPr>
          <p:cNvPr id="1026" name="Picture 2">
            <a:extLst>
              <a:ext uri="{FF2B5EF4-FFF2-40B4-BE49-F238E27FC236}">
                <a16:creationId xmlns:a16="http://schemas.microsoft.com/office/drawing/2014/main" id="{5B33E35A-F7E3-D0DD-344C-9E31A44CBB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0536" y="2367755"/>
            <a:ext cx="14763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069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1D7CD-48CE-C5E5-132B-099CAC04C5AB}"/>
              </a:ext>
            </a:extLst>
          </p:cNvPr>
          <p:cNvSpPr>
            <a:spLocks noGrp="1"/>
          </p:cNvSpPr>
          <p:nvPr>
            <p:ph type="title"/>
          </p:nvPr>
        </p:nvSpPr>
        <p:spPr/>
        <p:txBody>
          <a:bodyPr/>
          <a:lstStyle/>
          <a:p>
            <a:r>
              <a:rPr lang="en-US" b="1" dirty="0"/>
              <a:t>HCBS Resources</a:t>
            </a:r>
          </a:p>
        </p:txBody>
      </p:sp>
      <p:sp>
        <p:nvSpPr>
          <p:cNvPr id="3" name="Content Placeholder 2">
            <a:extLst>
              <a:ext uri="{FF2B5EF4-FFF2-40B4-BE49-F238E27FC236}">
                <a16:creationId xmlns:a16="http://schemas.microsoft.com/office/drawing/2014/main" id="{44763E68-4DA6-C8B0-1715-1D62111FCFA5}"/>
              </a:ext>
            </a:extLst>
          </p:cNvPr>
          <p:cNvSpPr>
            <a:spLocks noGrp="1"/>
          </p:cNvSpPr>
          <p:nvPr>
            <p:ph idx="1"/>
          </p:nvPr>
        </p:nvSpPr>
        <p:spPr>
          <a:xfrm>
            <a:off x="457200" y="2061714"/>
            <a:ext cx="10515600" cy="3750124"/>
          </a:xfrm>
        </p:spPr>
        <p:txBody>
          <a:bodyPr>
            <a:normAutofit lnSpcReduction="10000"/>
          </a:bodyPr>
          <a:lstStyle/>
          <a:p>
            <a:pPr marL="0" indent="0">
              <a:buNone/>
            </a:pPr>
            <a:r>
              <a:rPr lang="en-US" b="1" dirty="0">
                <a:latin typeface="Helvetica Light" panose="020B0403020202020204"/>
              </a:rPr>
              <a:t>	</a:t>
            </a:r>
            <a:r>
              <a:rPr lang="en-US" sz="2000" b="1" dirty="0">
                <a:latin typeface="Helvetica Light" panose="020B0403020202020204"/>
              </a:rPr>
              <a:t>DMAS </a:t>
            </a:r>
          </a:p>
          <a:p>
            <a:pPr marL="0" indent="0">
              <a:buNone/>
            </a:pPr>
            <a:r>
              <a:rPr lang="en-US" sz="2000" dirty="0">
                <a:latin typeface="Helvetica Light" panose="020B0403020202020204"/>
              </a:rPr>
              <a:t>	Katie Morris, Quality and Service Integrity Manager</a:t>
            </a:r>
          </a:p>
          <a:p>
            <a:pPr marL="914400" lvl="2" indent="0">
              <a:buNone/>
            </a:pPr>
            <a:r>
              <a:rPr lang="en-US" sz="2000" dirty="0">
                <a:solidFill>
                  <a:schemeClr val="accent4"/>
                </a:solidFill>
                <a:latin typeface="Helvetica Light" panose="020B0403020202020204"/>
                <a:hlinkClick r:id="rId2">
                  <a:extLst>
                    <a:ext uri="{A12FA001-AC4F-418D-AE19-62706E023703}">
                      <ahyp:hlinkClr xmlns:ahyp="http://schemas.microsoft.com/office/drawing/2018/hyperlinkcolor" val="tx"/>
                    </a:ext>
                  </a:extLst>
                </a:hlinkClick>
              </a:rPr>
              <a:t>Katie.morris@dmas.virginia.gov</a:t>
            </a:r>
            <a:endParaRPr lang="en-US" sz="2000" dirty="0">
              <a:solidFill>
                <a:schemeClr val="accent4"/>
              </a:solidFill>
              <a:latin typeface="Helvetica Light" panose="020B0403020202020204"/>
            </a:endParaRPr>
          </a:p>
          <a:p>
            <a:pPr marL="914400" lvl="2" indent="0">
              <a:buNone/>
            </a:pPr>
            <a:endParaRPr lang="en-US" sz="2000" dirty="0">
              <a:solidFill>
                <a:schemeClr val="accent4"/>
              </a:solidFill>
              <a:latin typeface="Helvetica Light" panose="020B0403020202020204"/>
            </a:endParaRPr>
          </a:p>
          <a:p>
            <a:pPr marL="914400" lvl="2" indent="0">
              <a:buNone/>
            </a:pPr>
            <a:r>
              <a:rPr lang="en-US" sz="2000" b="1" dirty="0">
                <a:latin typeface="Helvetica Light" panose="020B0403020202020204"/>
              </a:rPr>
              <a:t>DBHDS</a:t>
            </a:r>
          </a:p>
          <a:p>
            <a:pPr marL="914400" lvl="2" indent="0">
              <a:buNone/>
            </a:pPr>
            <a:r>
              <a:rPr lang="en-US" sz="2000" dirty="0">
                <a:latin typeface="Helvetica Light" panose="020B0403020202020204"/>
              </a:rPr>
              <a:t>Amie Brittain, Policy and Compliance Manager</a:t>
            </a:r>
          </a:p>
          <a:p>
            <a:pPr marL="914400" lvl="2" indent="0">
              <a:buNone/>
            </a:pPr>
            <a:r>
              <a:rPr lang="en-US" sz="2000" dirty="0">
                <a:solidFill>
                  <a:schemeClr val="accent4"/>
                </a:solidFill>
                <a:latin typeface="Helvetica Light" panose="020B0403020202020204"/>
                <a:hlinkClick r:id="rId3">
                  <a:extLst>
                    <a:ext uri="{A12FA001-AC4F-418D-AE19-62706E023703}">
                      <ahyp:hlinkClr xmlns:ahyp="http://schemas.microsoft.com/office/drawing/2018/hyperlinkcolor" val="tx"/>
                    </a:ext>
                  </a:extLst>
                </a:hlinkClick>
              </a:rPr>
              <a:t>Amie.brittain@dbhds.virginia.gov</a:t>
            </a:r>
            <a:endParaRPr lang="en-US" sz="2000" dirty="0">
              <a:solidFill>
                <a:schemeClr val="accent4"/>
              </a:solidFill>
              <a:latin typeface="Helvetica Light" panose="020B0403020202020204"/>
            </a:endParaRPr>
          </a:p>
          <a:p>
            <a:pPr marL="914400" lvl="2" indent="0">
              <a:buNone/>
            </a:pPr>
            <a:endParaRPr lang="en-US" sz="2000" dirty="0">
              <a:solidFill>
                <a:schemeClr val="accent4"/>
              </a:solidFill>
              <a:latin typeface="Helvetica Light" panose="020B0403020202020204"/>
            </a:endParaRPr>
          </a:p>
          <a:p>
            <a:pPr marL="914400" lvl="2" indent="0">
              <a:buNone/>
            </a:pPr>
            <a:r>
              <a:rPr lang="en-US" sz="2000" b="1" dirty="0">
                <a:latin typeface="Helvetica Light" panose="020B0403020202020204"/>
              </a:rPr>
              <a:t>CRC – All Regions</a:t>
            </a:r>
          </a:p>
          <a:p>
            <a:pPr marL="914400" lvl="2" indent="0">
              <a:buNone/>
            </a:pPr>
            <a:r>
              <a:rPr lang="en-US" sz="2000" dirty="0" err="1">
                <a:latin typeface="Helvetica Light" panose="020B0403020202020204"/>
              </a:rPr>
              <a:t>Ronnitta</a:t>
            </a:r>
            <a:r>
              <a:rPr lang="en-US" sz="2000" dirty="0">
                <a:latin typeface="Helvetica Light" panose="020B0403020202020204"/>
              </a:rPr>
              <a:t> Clements</a:t>
            </a:r>
          </a:p>
          <a:p>
            <a:pPr marL="914400" lvl="2" indent="0">
              <a:buNone/>
            </a:pPr>
            <a:r>
              <a:rPr lang="en-US" sz="2000" dirty="0">
                <a:solidFill>
                  <a:schemeClr val="accent4"/>
                </a:solidFill>
                <a:latin typeface="Helvetica Light" panose="020B0403020202020204"/>
                <a:hlinkClick r:id="rId4">
                  <a:extLst>
                    <a:ext uri="{A12FA001-AC4F-418D-AE19-62706E023703}">
                      <ahyp:hlinkClr xmlns:ahyp="http://schemas.microsoft.com/office/drawing/2018/hyperlinkcolor" val="tx"/>
                    </a:ext>
                  </a:extLst>
                </a:hlinkClick>
              </a:rPr>
              <a:t>Ronnitta.clements@dbhds.virginia.gov</a:t>
            </a:r>
            <a:endParaRPr lang="en-US" sz="2000" dirty="0">
              <a:solidFill>
                <a:schemeClr val="accent4"/>
              </a:solidFill>
              <a:latin typeface="Helvetica Light" panose="020B0403020202020204"/>
            </a:endParaRPr>
          </a:p>
          <a:p>
            <a:pPr marL="914400" lvl="2" indent="0">
              <a:buNone/>
            </a:pPr>
            <a:endParaRPr lang="en-US" dirty="0"/>
          </a:p>
        </p:txBody>
      </p:sp>
      <p:sp>
        <p:nvSpPr>
          <p:cNvPr id="4" name="Date Placeholder 3">
            <a:extLst>
              <a:ext uri="{FF2B5EF4-FFF2-40B4-BE49-F238E27FC236}">
                <a16:creationId xmlns:a16="http://schemas.microsoft.com/office/drawing/2014/main" id="{7A54DDA3-D4ED-6242-1457-3B9A674E409E}"/>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B5393572-52CA-485A-E4DD-A881FFDFD245}"/>
              </a:ext>
            </a:extLst>
          </p:cNvPr>
          <p:cNvSpPr>
            <a:spLocks noGrp="1"/>
          </p:cNvSpPr>
          <p:nvPr>
            <p:ph type="ftr" sz="quarter" idx="11"/>
          </p:nvPr>
        </p:nvSpPr>
        <p:spPr/>
        <p:txBody>
          <a:bodyPr/>
          <a:lstStyle/>
          <a:p>
            <a:r>
              <a:rPr lang="en-US" dirty="0"/>
              <a:t>HCBS for Support Coordinators</a:t>
            </a:r>
          </a:p>
          <a:p>
            <a:endParaRPr lang="en-US" dirty="0"/>
          </a:p>
        </p:txBody>
      </p:sp>
      <p:sp>
        <p:nvSpPr>
          <p:cNvPr id="6" name="Slide Number Placeholder 5">
            <a:extLst>
              <a:ext uri="{FF2B5EF4-FFF2-40B4-BE49-F238E27FC236}">
                <a16:creationId xmlns:a16="http://schemas.microsoft.com/office/drawing/2014/main" id="{7E04EA1B-7E97-5296-BABA-36091E8D85EF}"/>
              </a:ext>
            </a:extLst>
          </p:cNvPr>
          <p:cNvSpPr>
            <a:spLocks noGrp="1"/>
          </p:cNvSpPr>
          <p:nvPr>
            <p:ph type="sldNum" sz="quarter" idx="12"/>
          </p:nvPr>
        </p:nvSpPr>
        <p:spPr/>
        <p:txBody>
          <a:bodyPr/>
          <a:lstStyle/>
          <a:p>
            <a:fld id="{5874D6C6-B3A5-4F2C-A6BF-E3D57C3A1219}" type="slidenum">
              <a:rPr lang="en-US" smtClean="0"/>
              <a:t>35</a:t>
            </a:fld>
            <a:endParaRPr lang="en-US"/>
          </a:p>
        </p:txBody>
      </p:sp>
      <p:sp>
        <p:nvSpPr>
          <p:cNvPr id="7" name="Content Placeholder 6">
            <a:extLst>
              <a:ext uri="{FF2B5EF4-FFF2-40B4-BE49-F238E27FC236}">
                <a16:creationId xmlns:a16="http://schemas.microsoft.com/office/drawing/2014/main" id="{4535DB9D-4CCC-C8D5-B97A-9F48FE0544FF}"/>
              </a:ext>
            </a:extLst>
          </p:cNvPr>
          <p:cNvSpPr>
            <a:spLocks noGrp="1"/>
          </p:cNvSpPr>
          <p:nvPr>
            <p:ph sz="quarter" idx="13"/>
          </p:nvPr>
        </p:nvSpPr>
        <p:spPr/>
        <p:txBody>
          <a:bodyPr/>
          <a:lstStyle/>
          <a:p>
            <a:r>
              <a:rPr lang="en-US" dirty="0"/>
              <a:t>Resources</a:t>
            </a:r>
          </a:p>
        </p:txBody>
      </p:sp>
      <p:pic>
        <p:nvPicPr>
          <p:cNvPr id="12290" name="Picture 2" descr="Contact Us - DP Coaching Centre">
            <a:extLst>
              <a:ext uri="{FF2B5EF4-FFF2-40B4-BE49-F238E27FC236}">
                <a16:creationId xmlns:a16="http://schemas.microsoft.com/office/drawing/2014/main" id="{45F1B28E-672A-6068-3FB8-A33032FA86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6030" y="1792344"/>
            <a:ext cx="3506770" cy="2918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889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176CF-ED02-2F45-78CB-1AFF0DE8A7ED}"/>
              </a:ext>
            </a:extLst>
          </p:cNvPr>
          <p:cNvSpPr>
            <a:spLocks noGrp="1"/>
          </p:cNvSpPr>
          <p:nvPr>
            <p:ph type="title"/>
          </p:nvPr>
        </p:nvSpPr>
        <p:spPr/>
        <p:txBody>
          <a:bodyPr/>
          <a:lstStyle/>
          <a:p>
            <a:r>
              <a:rPr lang="en-US" b="1" dirty="0"/>
              <a:t>“The Goal”</a:t>
            </a:r>
          </a:p>
        </p:txBody>
      </p:sp>
      <p:sp>
        <p:nvSpPr>
          <p:cNvPr id="3" name="Content Placeholder 2">
            <a:extLst>
              <a:ext uri="{FF2B5EF4-FFF2-40B4-BE49-F238E27FC236}">
                <a16:creationId xmlns:a16="http://schemas.microsoft.com/office/drawing/2014/main" id="{CA51734D-50B2-B9F9-62E2-31F67AEE66D2}"/>
              </a:ext>
            </a:extLst>
          </p:cNvPr>
          <p:cNvSpPr>
            <a:spLocks noGrp="1"/>
          </p:cNvSpPr>
          <p:nvPr>
            <p:ph idx="1"/>
          </p:nvPr>
        </p:nvSpPr>
        <p:spPr/>
        <p:txBody>
          <a:bodyPr/>
          <a:lstStyle/>
          <a:p>
            <a:pPr marL="0" indent="0">
              <a:buNone/>
            </a:pPr>
            <a:r>
              <a:rPr lang="en-US" sz="2800" dirty="0">
                <a:latin typeface="Helvetica Light" panose="020B0403020202020204"/>
              </a:rPr>
              <a:t>Individuals receiving Medicaid Home and Community-Based Services (HCBS) must have every opportunity to live with the same rights, freedoms, and degree of self-determination, and have the opportunity to integrate within their community, as anyone not receiving Medicaid Home and Community-Based services. Individuals receiving Waiver funding must have the same opportunity to live as freely and independently as you and me.</a:t>
            </a:r>
          </a:p>
          <a:p>
            <a:endParaRPr lang="en-US" dirty="0"/>
          </a:p>
        </p:txBody>
      </p:sp>
      <p:sp>
        <p:nvSpPr>
          <p:cNvPr id="4" name="Date Placeholder 3">
            <a:extLst>
              <a:ext uri="{FF2B5EF4-FFF2-40B4-BE49-F238E27FC236}">
                <a16:creationId xmlns:a16="http://schemas.microsoft.com/office/drawing/2014/main" id="{08DA1E30-2727-A060-CB54-60D80C1804B9}"/>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3BFC0DA5-6ADE-EB47-111B-04C458808AFF}"/>
              </a:ext>
            </a:extLst>
          </p:cNvPr>
          <p:cNvSpPr>
            <a:spLocks noGrp="1"/>
          </p:cNvSpPr>
          <p:nvPr>
            <p:ph type="ftr" sz="quarter" idx="11"/>
          </p:nvPr>
        </p:nvSpPr>
        <p:spPr/>
        <p:txBody>
          <a:bodyPr/>
          <a:lstStyle/>
          <a:p>
            <a:r>
              <a:rPr lang="en-US" dirty="0"/>
              <a:t>HCBS for Support Coordinators</a:t>
            </a:r>
          </a:p>
          <a:p>
            <a:endParaRPr lang="en-US" dirty="0"/>
          </a:p>
        </p:txBody>
      </p:sp>
      <p:sp>
        <p:nvSpPr>
          <p:cNvPr id="6" name="Slide Number Placeholder 5">
            <a:extLst>
              <a:ext uri="{FF2B5EF4-FFF2-40B4-BE49-F238E27FC236}">
                <a16:creationId xmlns:a16="http://schemas.microsoft.com/office/drawing/2014/main" id="{B412BFAB-6CC0-6DEA-CBC1-F694DF059587}"/>
              </a:ext>
            </a:extLst>
          </p:cNvPr>
          <p:cNvSpPr>
            <a:spLocks noGrp="1"/>
          </p:cNvSpPr>
          <p:nvPr>
            <p:ph type="sldNum" sz="quarter" idx="12"/>
          </p:nvPr>
        </p:nvSpPr>
        <p:spPr/>
        <p:txBody>
          <a:bodyPr/>
          <a:lstStyle/>
          <a:p>
            <a:fld id="{5874D6C6-B3A5-4F2C-A6BF-E3D57C3A1219}" type="slidenum">
              <a:rPr lang="en-US" smtClean="0"/>
              <a:t>4</a:t>
            </a:fld>
            <a:endParaRPr lang="en-US"/>
          </a:p>
        </p:txBody>
      </p:sp>
      <p:sp>
        <p:nvSpPr>
          <p:cNvPr id="7" name="Content Placeholder 6">
            <a:extLst>
              <a:ext uri="{FF2B5EF4-FFF2-40B4-BE49-F238E27FC236}">
                <a16:creationId xmlns:a16="http://schemas.microsoft.com/office/drawing/2014/main" id="{F6CA3B25-481A-DF95-080C-1BE12BAED8E4}"/>
              </a:ext>
            </a:extLst>
          </p:cNvPr>
          <p:cNvSpPr>
            <a:spLocks noGrp="1"/>
          </p:cNvSpPr>
          <p:nvPr>
            <p:ph sz="quarter" idx="13"/>
          </p:nvPr>
        </p:nvSpPr>
        <p:spPr/>
        <p:txBody>
          <a:bodyPr/>
          <a:lstStyle/>
          <a:p>
            <a:r>
              <a:rPr lang="en-US" dirty="0"/>
              <a:t>HCBS Goal</a:t>
            </a:r>
          </a:p>
        </p:txBody>
      </p:sp>
    </p:spTree>
    <p:extLst>
      <p:ext uri="{BB962C8B-B14F-4D97-AF65-F5344CB8AC3E}">
        <p14:creationId xmlns:p14="http://schemas.microsoft.com/office/powerpoint/2010/main" val="3955663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EE873-E447-1E59-6879-195A0FFF30A2}"/>
              </a:ext>
            </a:extLst>
          </p:cNvPr>
          <p:cNvSpPr>
            <a:spLocks noGrp="1"/>
          </p:cNvSpPr>
          <p:nvPr>
            <p:ph type="title"/>
          </p:nvPr>
        </p:nvSpPr>
        <p:spPr/>
        <p:txBody>
          <a:bodyPr/>
          <a:lstStyle/>
          <a:p>
            <a:r>
              <a:rPr lang="en-US" b="1" dirty="0"/>
              <a:t>Home and Community Based Services</a:t>
            </a:r>
          </a:p>
        </p:txBody>
      </p:sp>
      <p:sp>
        <p:nvSpPr>
          <p:cNvPr id="3" name="Content Placeholder 2">
            <a:extLst>
              <a:ext uri="{FF2B5EF4-FFF2-40B4-BE49-F238E27FC236}">
                <a16:creationId xmlns:a16="http://schemas.microsoft.com/office/drawing/2014/main" id="{053BCF23-B278-5D03-780D-8A2D7513CADD}"/>
              </a:ext>
            </a:extLst>
          </p:cNvPr>
          <p:cNvSpPr>
            <a:spLocks noGrp="1"/>
          </p:cNvSpPr>
          <p:nvPr>
            <p:ph idx="1"/>
          </p:nvPr>
        </p:nvSpPr>
        <p:spPr/>
        <p:txBody>
          <a:bodyPr/>
          <a:lstStyle/>
          <a:p>
            <a:pPr marL="0" indent="0">
              <a:buNone/>
            </a:pPr>
            <a:r>
              <a:rPr lang="en-US" sz="3200" b="0" i="0" u="none" strike="noStrike" dirty="0">
                <a:effectLst/>
                <a:latin typeface="Helvetica Light" panose="020B0403020202020204"/>
              </a:rPr>
              <a:t>The Home and Community-Based Services (HCBS) settings regulations (previously known as the “Final Rule”) was published in the Federal Register on 1/16/14 and became effective on 3/17/14.  States must reach full compliance with the Final Rule in order to keep the federal reimbursement for HCBS services by 12/31/2025.</a:t>
            </a:r>
            <a:endParaRPr lang="en-US" dirty="0"/>
          </a:p>
        </p:txBody>
      </p:sp>
      <p:sp>
        <p:nvSpPr>
          <p:cNvPr id="4" name="Date Placeholder 3">
            <a:extLst>
              <a:ext uri="{FF2B5EF4-FFF2-40B4-BE49-F238E27FC236}">
                <a16:creationId xmlns:a16="http://schemas.microsoft.com/office/drawing/2014/main" id="{359B1B73-B69A-0EB0-4AF8-465FD2B2F814}"/>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E8581AE0-11F8-A9C6-3412-C8610644064F}"/>
              </a:ext>
            </a:extLst>
          </p:cNvPr>
          <p:cNvSpPr>
            <a:spLocks noGrp="1"/>
          </p:cNvSpPr>
          <p:nvPr>
            <p:ph type="ftr" sz="quarter" idx="11"/>
          </p:nvPr>
        </p:nvSpPr>
        <p:spPr/>
        <p:txBody>
          <a:bodyPr/>
          <a:lstStyle/>
          <a:p>
            <a:r>
              <a:rPr lang="en-US" dirty="0"/>
              <a:t>HCBS for Support Coordinators</a:t>
            </a:r>
          </a:p>
          <a:p>
            <a:endParaRPr lang="en-US" dirty="0"/>
          </a:p>
        </p:txBody>
      </p:sp>
      <p:sp>
        <p:nvSpPr>
          <p:cNvPr id="6" name="Slide Number Placeholder 5">
            <a:extLst>
              <a:ext uri="{FF2B5EF4-FFF2-40B4-BE49-F238E27FC236}">
                <a16:creationId xmlns:a16="http://schemas.microsoft.com/office/drawing/2014/main" id="{1A0408F5-013A-FA41-BF4C-D8C323654856}"/>
              </a:ext>
            </a:extLst>
          </p:cNvPr>
          <p:cNvSpPr>
            <a:spLocks noGrp="1"/>
          </p:cNvSpPr>
          <p:nvPr>
            <p:ph type="sldNum" sz="quarter" idx="12"/>
          </p:nvPr>
        </p:nvSpPr>
        <p:spPr/>
        <p:txBody>
          <a:bodyPr/>
          <a:lstStyle/>
          <a:p>
            <a:fld id="{5874D6C6-B3A5-4F2C-A6BF-E3D57C3A1219}" type="slidenum">
              <a:rPr lang="en-US" smtClean="0"/>
              <a:t>5</a:t>
            </a:fld>
            <a:endParaRPr lang="en-US"/>
          </a:p>
        </p:txBody>
      </p:sp>
      <p:sp>
        <p:nvSpPr>
          <p:cNvPr id="7" name="Content Placeholder 6">
            <a:extLst>
              <a:ext uri="{FF2B5EF4-FFF2-40B4-BE49-F238E27FC236}">
                <a16:creationId xmlns:a16="http://schemas.microsoft.com/office/drawing/2014/main" id="{CD0A8205-38B4-0804-9053-2D3C9A092571}"/>
              </a:ext>
            </a:extLst>
          </p:cNvPr>
          <p:cNvSpPr>
            <a:spLocks noGrp="1"/>
          </p:cNvSpPr>
          <p:nvPr>
            <p:ph sz="quarter" idx="13"/>
          </p:nvPr>
        </p:nvSpPr>
        <p:spPr/>
        <p:txBody>
          <a:bodyPr/>
          <a:lstStyle/>
          <a:p>
            <a:r>
              <a:rPr lang="en-US" dirty="0"/>
              <a:t>HCBS</a:t>
            </a:r>
          </a:p>
        </p:txBody>
      </p:sp>
    </p:spTree>
    <p:extLst>
      <p:ext uri="{BB962C8B-B14F-4D97-AF65-F5344CB8AC3E}">
        <p14:creationId xmlns:p14="http://schemas.microsoft.com/office/powerpoint/2010/main" val="1848774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CBBC3-5E48-900A-1CD5-D32EA54A2635}"/>
              </a:ext>
            </a:extLst>
          </p:cNvPr>
          <p:cNvSpPr>
            <a:spLocks noGrp="1"/>
          </p:cNvSpPr>
          <p:nvPr>
            <p:ph type="title"/>
          </p:nvPr>
        </p:nvSpPr>
        <p:spPr/>
        <p:txBody>
          <a:bodyPr/>
          <a:lstStyle/>
          <a:p>
            <a:r>
              <a:rPr lang="en-US" b="1" dirty="0"/>
              <a:t>Virginia’s Vision</a:t>
            </a:r>
          </a:p>
        </p:txBody>
      </p:sp>
      <p:sp>
        <p:nvSpPr>
          <p:cNvPr id="3" name="Content Placeholder 2">
            <a:extLst>
              <a:ext uri="{FF2B5EF4-FFF2-40B4-BE49-F238E27FC236}">
                <a16:creationId xmlns:a16="http://schemas.microsoft.com/office/drawing/2014/main" id="{0C6F03B8-8680-2338-94DF-E234D3E411FD}"/>
              </a:ext>
            </a:extLst>
          </p:cNvPr>
          <p:cNvSpPr>
            <a:spLocks noGrp="1"/>
          </p:cNvSpPr>
          <p:nvPr>
            <p:ph idx="1"/>
          </p:nvPr>
        </p:nvSpPr>
        <p:spPr/>
        <p:txBody>
          <a:bodyPr>
            <a:normAutofit/>
          </a:bodyPr>
          <a:lstStyle/>
          <a:p>
            <a:pPr algn="l" rtl="0" fontAlgn="base">
              <a:buFont typeface="Arial" panose="020B0604020202020204" pitchFamily="34" charset="0"/>
              <a:buChar char="•"/>
            </a:pPr>
            <a:r>
              <a:rPr lang="en-US" sz="2800" b="0" i="0" u="none" strike="noStrike" dirty="0">
                <a:effectLst/>
                <a:latin typeface="Helvetica Light" panose="020B0403020202020204"/>
              </a:rPr>
              <a:t>Our vision centers on a Virginia where individuals of all ages and abilities have the supports needed to enjoy the rights of life, liberty and the pursuit of happiness and the opportunity to have a good life. </a:t>
            </a:r>
            <a:r>
              <a:rPr lang="en-US" sz="2800" b="0" i="0" dirty="0">
                <a:effectLst/>
                <a:latin typeface="Helvetica Light" panose="020B0403020202020204"/>
              </a:rPr>
              <a:t>​</a:t>
            </a:r>
          </a:p>
          <a:p>
            <a:pPr algn="l" rtl="0" fontAlgn="base">
              <a:buFont typeface="Arial" panose="020B0604020202020204" pitchFamily="34" charset="0"/>
              <a:buChar char="•"/>
            </a:pPr>
            <a:r>
              <a:rPr lang="en-US" sz="2800" b="0" i="0" u="none" strike="noStrike" dirty="0">
                <a:effectLst/>
                <a:latin typeface="Helvetica Light" panose="020B0403020202020204"/>
              </a:rPr>
              <a:t>This vision includes that all people have the opportunities and supports needed to live a good life in their own homes and communities and that a good life is best led by the voice of the individual. </a:t>
            </a:r>
            <a:r>
              <a:rPr lang="en-US" sz="2800" b="0" i="0" dirty="0">
                <a:effectLst/>
                <a:latin typeface="Helvetica Light" panose="020B0403020202020204"/>
              </a:rPr>
              <a:t>​</a:t>
            </a:r>
          </a:p>
          <a:p>
            <a:endParaRPr lang="en-US" dirty="0"/>
          </a:p>
        </p:txBody>
      </p:sp>
      <p:sp>
        <p:nvSpPr>
          <p:cNvPr id="4" name="Date Placeholder 3">
            <a:extLst>
              <a:ext uri="{FF2B5EF4-FFF2-40B4-BE49-F238E27FC236}">
                <a16:creationId xmlns:a16="http://schemas.microsoft.com/office/drawing/2014/main" id="{B9B3BF2B-4E2B-E7DC-BE8D-3138F556CF09}"/>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DCA0D83B-D107-F84A-6E6A-32435D7223C1}"/>
              </a:ext>
            </a:extLst>
          </p:cNvPr>
          <p:cNvSpPr>
            <a:spLocks noGrp="1"/>
          </p:cNvSpPr>
          <p:nvPr>
            <p:ph type="ftr" sz="quarter" idx="11"/>
          </p:nvPr>
        </p:nvSpPr>
        <p:spPr/>
        <p:txBody>
          <a:bodyPr/>
          <a:lstStyle/>
          <a:p>
            <a:r>
              <a:rPr lang="en-US" dirty="0"/>
              <a:t>HCBS for Support Coordinators</a:t>
            </a:r>
          </a:p>
          <a:p>
            <a:endParaRPr lang="en-US" dirty="0"/>
          </a:p>
        </p:txBody>
      </p:sp>
      <p:sp>
        <p:nvSpPr>
          <p:cNvPr id="6" name="Slide Number Placeholder 5">
            <a:extLst>
              <a:ext uri="{FF2B5EF4-FFF2-40B4-BE49-F238E27FC236}">
                <a16:creationId xmlns:a16="http://schemas.microsoft.com/office/drawing/2014/main" id="{C9F34A2F-E19F-ADFF-7EFC-695DB38B8DA4}"/>
              </a:ext>
            </a:extLst>
          </p:cNvPr>
          <p:cNvSpPr>
            <a:spLocks noGrp="1"/>
          </p:cNvSpPr>
          <p:nvPr>
            <p:ph type="sldNum" sz="quarter" idx="12"/>
          </p:nvPr>
        </p:nvSpPr>
        <p:spPr/>
        <p:txBody>
          <a:bodyPr/>
          <a:lstStyle/>
          <a:p>
            <a:fld id="{5874D6C6-B3A5-4F2C-A6BF-E3D57C3A1219}" type="slidenum">
              <a:rPr lang="en-US" smtClean="0"/>
              <a:t>6</a:t>
            </a:fld>
            <a:endParaRPr lang="en-US"/>
          </a:p>
        </p:txBody>
      </p:sp>
      <p:sp>
        <p:nvSpPr>
          <p:cNvPr id="7" name="Content Placeholder 6">
            <a:extLst>
              <a:ext uri="{FF2B5EF4-FFF2-40B4-BE49-F238E27FC236}">
                <a16:creationId xmlns:a16="http://schemas.microsoft.com/office/drawing/2014/main" id="{882E75B7-37C5-31D2-2CA1-8C48E49C2B75}"/>
              </a:ext>
            </a:extLst>
          </p:cNvPr>
          <p:cNvSpPr>
            <a:spLocks noGrp="1"/>
          </p:cNvSpPr>
          <p:nvPr>
            <p:ph sz="quarter" idx="13"/>
          </p:nvPr>
        </p:nvSpPr>
        <p:spPr/>
        <p:txBody>
          <a:bodyPr/>
          <a:lstStyle/>
          <a:p>
            <a:r>
              <a:rPr lang="en-US" dirty="0"/>
              <a:t>Virginia’s Vision</a:t>
            </a:r>
          </a:p>
        </p:txBody>
      </p:sp>
      <p:pic>
        <p:nvPicPr>
          <p:cNvPr id="3074" name="Picture 2" descr="What makes a business' vision compelling enough to inspire success">
            <a:extLst>
              <a:ext uri="{FF2B5EF4-FFF2-40B4-BE49-F238E27FC236}">
                <a16:creationId xmlns:a16="http://schemas.microsoft.com/office/drawing/2014/main" id="{D69E1748-D3BF-6A04-954D-3C0339DA18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5146" y="1176841"/>
            <a:ext cx="2355010" cy="1316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361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BB6C0-D9D7-9D23-50F0-6FF4271E82AE}"/>
              </a:ext>
            </a:extLst>
          </p:cNvPr>
          <p:cNvSpPr>
            <a:spLocks noGrp="1"/>
          </p:cNvSpPr>
          <p:nvPr>
            <p:ph type="title"/>
          </p:nvPr>
        </p:nvSpPr>
        <p:spPr/>
        <p:txBody>
          <a:bodyPr/>
          <a:lstStyle/>
          <a:p>
            <a:r>
              <a:rPr lang="en-US" b="1" dirty="0"/>
              <a:t>Support Coordinator Role</a:t>
            </a:r>
          </a:p>
        </p:txBody>
      </p:sp>
      <p:sp>
        <p:nvSpPr>
          <p:cNvPr id="3" name="Content Placeholder 2">
            <a:extLst>
              <a:ext uri="{FF2B5EF4-FFF2-40B4-BE49-F238E27FC236}">
                <a16:creationId xmlns:a16="http://schemas.microsoft.com/office/drawing/2014/main" id="{B5E88942-9C9D-884A-CFEE-0AFEC6DC6D7D}"/>
              </a:ext>
            </a:extLst>
          </p:cNvPr>
          <p:cNvSpPr>
            <a:spLocks noGrp="1"/>
          </p:cNvSpPr>
          <p:nvPr>
            <p:ph idx="1"/>
          </p:nvPr>
        </p:nvSpPr>
        <p:spPr/>
        <p:txBody>
          <a:bodyPr>
            <a:normAutofit/>
          </a:bodyPr>
          <a:lstStyle/>
          <a:p>
            <a:pPr algn="l" rtl="0" fontAlgn="base">
              <a:buFont typeface="Arial" panose="020B0604020202020204" pitchFamily="34" charset="0"/>
              <a:buChar char="•"/>
            </a:pPr>
            <a:r>
              <a:rPr lang="en-US" sz="2800" b="0" i="0" u="none" strike="noStrike" dirty="0">
                <a:effectLst/>
                <a:latin typeface="Helvetica Light" panose="020B0403020202020204"/>
              </a:rPr>
              <a:t>Support Coordination/Case Management is the core service that Virginians with developmental disabilities use to help navigate Virginia’s publicly funded system of services. </a:t>
            </a:r>
            <a:r>
              <a:rPr lang="en-US" sz="2800" b="0" i="0" dirty="0">
                <a:effectLst/>
                <a:latin typeface="Helvetica Light" panose="020B0403020202020204"/>
              </a:rPr>
              <a:t>​</a:t>
            </a:r>
          </a:p>
          <a:p>
            <a:pPr algn="l" rtl="0" fontAlgn="base">
              <a:buFont typeface="Arial" panose="020B0604020202020204" pitchFamily="34" charset="0"/>
              <a:buChar char="•"/>
            </a:pPr>
            <a:r>
              <a:rPr lang="en-US" sz="2800" b="0" i="0" u="none" strike="noStrike" dirty="0">
                <a:effectLst/>
                <a:latin typeface="Helvetica Light" panose="020B0403020202020204"/>
              </a:rPr>
              <a:t>As an SC, YOU are critical to all dimensions of the DD services system. </a:t>
            </a:r>
            <a:r>
              <a:rPr lang="en-US" sz="2800" b="0" i="0" dirty="0">
                <a:effectLst/>
                <a:latin typeface="Helvetica Light" panose="020B0403020202020204"/>
              </a:rPr>
              <a:t>​</a:t>
            </a:r>
          </a:p>
          <a:p>
            <a:pPr algn="l" rtl="0" fontAlgn="base">
              <a:buFont typeface="Arial" panose="020B0604020202020204" pitchFamily="34" charset="0"/>
              <a:buChar char="•"/>
            </a:pPr>
            <a:r>
              <a:rPr lang="en-US" sz="2800" b="0" i="0" u="none" strike="noStrike" dirty="0">
                <a:effectLst/>
                <a:latin typeface="Helvetica Light" panose="020B0403020202020204"/>
              </a:rPr>
              <a:t>Strengthening  the understanding of your role is essential to assuring effective and accountable services within the VA DD system. </a:t>
            </a:r>
            <a:r>
              <a:rPr lang="en-US" sz="2800" b="0" i="0" dirty="0">
                <a:effectLst/>
                <a:latin typeface="Helvetica Light" panose="020B0403020202020204"/>
              </a:rPr>
              <a:t>​</a:t>
            </a:r>
          </a:p>
          <a:p>
            <a:endParaRPr lang="en-US" dirty="0"/>
          </a:p>
        </p:txBody>
      </p:sp>
      <p:sp>
        <p:nvSpPr>
          <p:cNvPr id="4" name="Date Placeholder 3">
            <a:extLst>
              <a:ext uri="{FF2B5EF4-FFF2-40B4-BE49-F238E27FC236}">
                <a16:creationId xmlns:a16="http://schemas.microsoft.com/office/drawing/2014/main" id="{488812E9-91C8-276E-EA03-3A5748238410}"/>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41DBB573-DEAB-51F4-D470-8F698557BD49}"/>
              </a:ext>
            </a:extLst>
          </p:cNvPr>
          <p:cNvSpPr>
            <a:spLocks noGrp="1"/>
          </p:cNvSpPr>
          <p:nvPr>
            <p:ph type="ftr" sz="quarter" idx="11"/>
          </p:nvPr>
        </p:nvSpPr>
        <p:spPr/>
        <p:txBody>
          <a:bodyPr/>
          <a:lstStyle/>
          <a:p>
            <a:r>
              <a:rPr lang="en-US" dirty="0"/>
              <a:t>HCBS for Support Coordinators</a:t>
            </a:r>
          </a:p>
          <a:p>
            <a:endParaRPr lang="en-US" dirty="0"/>
          </a:p>
        </p:txBody>
      </p:sp>
      <p:sp>
        <p:nvSpPr>
          <p:cNvPr id="6" name="Slide Number Placeholder 5">
            <a:extLst>
              <a:ext uri="{FF2B5EF4-FFF2-40B4-BE49-F238E27FC236}">
                <a16:creationId xmlns:a16="http://schemas.microsoft.com/office/drawing/2014/main" id="{9FAAE81B-2643-D28F-C4A9-57208D55339A}"/>
              </a:ext>
            </a:extLst>
          </p:cNvPr>
          <p:cNvSpPr>
            <a:spLocks noGrp="1"/>
          </p:cNvSpPr>
          <p:nvPr>
            <p:ph type="sldNum" sz="quarter" idx="12"/>
          </p:nvPr>
        </p:nvSpPr>
        <p:spPr/>
        <p:txBody>
          <a:bodyPr/>
          <a:lstStyle/>
          <a:p>
            <a:fld id="{5874D6C6-B3A5-4F2C-A6BF-E3D57C3A1219}" type="slidenum">
              <a:rPr lang="en-US" smtClean="0"/>
              <a:t>7</a:t>
            </a:fld>
            <a:endParaRPr lang="en-US"/>
          </a:p>
        </p:txBody>
      </p:sp>
      <p:sp>
        <p:nvSpPr>
          <p:cNvPr id="7" name="Content Placeholder 6">
            <a:extLst>
              <a:ext uri="{FF2B5EF4-FFF2-40B4-BE49-F238E27FC236}">
                <a16:creationId xmlns:a16="http://schemas.microsoft.com/office/drawing/2014/main" id="{F026E8D7-5339-675B-F4B6-5970AE932625}"/>
              </a:ext>
            </a:extLst>
          </p:cNvPr>
          <p:cNvSpPr>
            <a:spLocks noGrp="1"/>
          </p:cNvSpPr>
          <p:nvPr>
            <p:ph sz="quarter" idx="13"/>
          </p:nvPr>
        </p:nvSpPr>
        <p:spPr/>
        <p:txBody>
          <a:bodyPr/>
          <a:lstStyle/>
          <a:p>
            <a:r>
              <a:rPr lang="en-US" dirty="0"/>
              <a:t>SC Role</a:t>
            </a:r>
          </a:p>
        </p:txBody>
      </p:sp>
    </p:spTree>
    <p:extLst>
      <p:ext uri="{BB962C8B-B14F-4D97-AF65-F5344CB8AC3E}">
        <p14:creationId xmlns:p14="http://schemas.microsoft.com/office/powerpoint/2010/main" val="1612544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48F5E-C123-CD69-2FD9-BC366179A5C1}"/>
              </a:ext>
            </a:extLst>
          </p:cNvPr>
          <p:cNvSpPr>
            <a:spLocks noGrp="1"/>
          </p:cNvSpPr>
          <p:nvPr>
            <p:ph type="title"/>
          </p:nvPr>
        </p:nvSpPr>
        <p:spPr/>
        <p:txBody>
          <a:bodyPr/>
          <a:lstStyle/>
          <a:p>
            <a:r>
              <a:rPr lang="en-US" b="1" dirty="0"/>
              <a:t>Support Coordinator Role</a:t>
            </a:r>
          </a:p>
        </p:txBody>
      </p:sp>
      <p:sp>
        <p:nvSpPr>
          <p:cNvPr id="3" name="Content Placeholder 2">
            <a:extLst>
              <a:ext uri="{FF2B5EF4-FFF2-40B4-BE49-F238E27FC236}">
                <a16:creationId xmlns:a16="http://schemas.microsoft.com/office/drawing/2014/main" id="{C059083C-4C32-68CD-1A55-8CD56FFF8760}"/>
              </a:ext>
            </a:extLst>
          </p:cNvPr>
          <p:cNvSpPr>
            <a:spLocks noGrp="1"/>
          </p:cNvSpPr>
          <p:nvPr>
            <p:ph idx="1"/>
          </p:nvPr>
        </p:nvSpPr>
        <p:spPr>
          <a:xfrm>
            <a:off x="457200" y="2130726"/>
            <a:ext cx="10515600" cy="3681112"/>
          </a:xfrm>
        </p:spPr>
        <p:txBody>
          <a:bodyPr/>
          <a:lstStyle/>
          <a:p>
            <a:pPr algn="l" rtl="0" fontAlgn="base">
              <a:buFont typeface="Arial" panose="020B0604020202020204" pitchFamily="34" charset="0"/>
              <a:buChar char="•"/>
            </a:pPr>
            <a:r>
              <a:rPr lang="en-US" sz="2400" b="0" i="0" u="none" strike="noStrike" dirty="0">
                <a:effectLst/>
                <a:latin typeface="Helvetica Light" panose="020B0403020202020204"/>
              </a:rPr>
              <a:t>You, as SC have a huge responsibility as the frontline person working with both the individual and provider.  You are tasked with planning and supporting a person in achieving their own “good life” as well as ongoing monitoring to ensure that the individual achieves/maintains this good life.</a:t>
            </a:r>
            <a:r>
              <a:rPr lang="en-US" sz="2400" b="0" i="0" dirty="0">
                <a:effectLst/>
                <a:latin typeface="Helvetica Light" panose="020B0403020202020204"/>
              </a:rPr>
              <a:t>​</a:t>
            </a:r>
          </a:p>
          <a:p>
            <a:pPr marL="0" indent="0" algn="l" rtl="0" fontAlgn="base">
              <a:buNone/>
            </a:pPr>
            <a:endParaRPr lang="en-US" sz="2400" b="0" i="0" dirty="0">
              <a:effectLst/>
              <a:latin typeface="Helvetica Light" panose="020B0403020202020204"/>
            </a:endParaRPr>
          </a:p>
          <a:p>
            <a:pPr algn="l" rtl="0" fontAlgn="base">
              <a:buFont typeface="Arial" panose="020B0604020202020204" pitchFamily="34" charset="0"/>
              <a:buChar char="•"/>
            </a:pPr>
            <a:r>
              <a:rPr lang="en-US" sz="2400" b="0" i="0" u="none" strike="noStrike" dirty="0">
                <a:effectLst/>
                <a:latin typeface="Helvetica Light" panose="020B0403020202020204"/>
              </a:rPr>
              <a:t>You also have the responsibility to ensure that a person’s “good life” is </a:t>
            </a:r>
            <a:r>
              <a:rPr lang="en-US" sz="2400" b="0" i="0" u="sng" dirty="0">
                <a:effectLst/>
                <a:latin typeface="Helvetica Light" panose="020B0403020202020204"/>
              </a:rPr>
              <a:t>understood from the perspective of the person supported</a:t>
            </a:r>
            <a:r>
              <a:rPr lang="en-US" sz="2400" b="0" i="0" u="none" strike="noStrike" dirty="0">
                <a:effectLst/>
                <a:latin typeface="Helvetica Light" panose="020B0403020202020204"/>
              </a:rPr>
              <a:t>, </a:t>
            </a:r>
            <a:r>
              <a:rPr lang="en-US" sz="2400" b="0" i="0" u="sng" dirty="0">
                <a:effectLst/>
                <a:latin typeface="Helvetica Light" panose="020B0403020202020204"/>
              </a:rPr>
              <a:t>communicated to the provider and all who support the individual</a:t>
            </a:r>
            <a:r>
              <a:rPr lang="en-US" sz="2400" b="0" i="0" u="none" strike="noStrike" dirty="0">
                <a:effectLst/>
                <a:latin typeface="Helvetica Light" panose="020B0403020202020204"/>
              </a:rPr>
              <a:t>, AND </a:t>
            </a:r>
            <a:r>
              <a:rPr lang="en-US" sz="2400" b="0" i="0" u="sng" dirty="0">
                <a:effectLst/>
                <a:latin typeface="Helvetica Light" panose="020B0403020202020204"/>
              </a:rPr>
              <a:t>demonstrated in the way services are delivered in the setting</a:t>
            </a:r>
            <a:r>
              <a:rPr lang="en-US" sz="2400" b="0" i="0" u="none" strike="noStrike" dirty="0">
                <a:effectLst/>
                <a:latin typeface="Helvetica Light" panose="020B0403020202020204"/>
              </a:rPr>
              <a:t>.</a:t>
            </a:r>
            <a:r>
              <a:rPr lang="en-US" sz="2400" b="0" i="0" dirty="0">
                <a:effectLst/>
                <a:latin typeface="Helvetica Light" panose="020B0403020202020204"/>
              </a:rPr>
              <a:t>​</a:t>
            </a:r>
          </a:p>
          <a:p>
            <a:pPr marL="0" indent="0" algn="l" rtl="0" fontAlgn="base">
              <a:buNone/>
            </a:pPr>
            <a:endParaRPr lang="en-US" b="0" i="0" dirty="0">
              <a:solidFill>
                <a:srgbClr val="000000"/>
              </a:solidFill>
              <a:effectLst/>
              <a:latin typeface="Arial" panose="020B0604020202020204" pitchFamily="34" charset="0"/>
            </a:endParaRPr>
          </a:p>
          <a:p>
            <a:endParaRPr lang="en-US" dirty="0"/>
          </a:p>
        </p:txBody>
      </p:sp>
      <p:sp>
        <p:nvSpPr>
          <p:cNvPr id="4" name="Date Placeholder 3">
            <a:extLst>
              <a:ext uri="{FF2B5EF4-FFF2-40B4-BE49-F238E27FC236}">
                <a16:creationId xmlns:a16="http://schemas.microsoft.com/office/drawing/2014/main" id="{122892FF-AF08-6FB1-FBAF-98579CD2B978}"/>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C6249729-3486-098F-9836-EB663D862F4A}"/>
              </a:ext>
            </a:extLst>
          </p:cNvPr>
          <p:cNvSpPr>
            <a:spLocks noGrp="1"/>
          </p:cNvSpPr>
          <p:nvPr>
            <p:ph type="ftr" sz="quarter" idx="11"/>
          </p:nvPr>
        </p:nvSpPr>
        <p:spPr/>
        <p:txBody>
          <a:bodyPr/>
          <a:lstStyle/>
          <a:p>
            <a:r>
              <a:rPr lang="en-US" dirty="0"/>
              <a:t>HCBS for Support Coordinators</a:t>
            </a:r>
          </a:p>
          <a:p>
            <a:endParaRPr lang="en-US" dirty="0"/>
          </a:p>
        </p:txBody>
      </p:sp>
      <p:sp>
        <p:nvSpPr>
          <p:cNvPr id="6" name="Slide Number Placeholder 5">
            <a:extLst>
              <a:ext uri="{FF2B5EF4-FFF2-40B4-BE49-F238E27FC236}">
                <a16:creationId xmlns:a16="http://schemas.microsoft.com/office/drawing/2014/main" id="{29B7DC65-1131-C3EB-5A18-3487B3630CA3}"/>
              </a:ext>
            </a:extLst>
          </p:cNvPr>
          <p:cNvSpPr>
            <a:spLocks noGrp="1"/>
          </p:cNvSpPr>
          <p:nvPr>
            <p:ph type="sldNum" sz="quarter" idx="12"/>
          </p:nvPr>
        </p:nvSpPr>
        <p:spPr/>
        <p:txBody>
          <a:bodyPr/>
          <a:lstStyle/>
          <a:p>
            <a:fld id="{5874D6C6-B3A5-4F2C-A6BF-E3D57C3A1219}" type="slidenum">
              <a:rPr lang="en-US" smtClean="0"/>
              <a:t>8</a:t>
            </a:fld>
            <a:endParaRPr lang="en-US"/>
          </a:p>
        </p:txBody>
      </p:sp>
      <p:sp>
        <p:nvSpPr>
          <p:cNvPr id="7" name="Content Placeholder 6">
            <a:extLst>
              <a:ext uri="{FF2B5EF4-FFF2-40B4-BE49-F238E27FC236}">
                <a16:creationId xmlns:a16="http://schemas.microsoft.com/office/drawing/2014/main" id="{FD6EE356-8042-EB89-0EED-30D3A25A296D}"/>
              </a:ext>
            </a:extLst>
          </p:cNvPr>
          <p:cNvSpPr>
            <a:spLocks noGrp="1"/>
          </p:cNvSpPr>
          <p:nvPr>
            <p:ph sz="quarter" idx="13"/>
          </p:nvPr>
        </p:nvSpPr>
        <p:spPr/>
        <p:txBody>
          <a:bodyPr/>
          <a:lstStyle/>
          <a:p>
            <a:r>
              <a:rPr lang="en-US" dirty="0"/>
              <a:t>SC Role</a:t>
            </a:r>
          </a:p>
        </p:txBody>
      </p:sp>
    </p:spTree>
    <p:extLst>
      <p:ext uri="{BB962C8B-B14F-4D97-AF65-F5344CB8AC3E}">
        <p14:creationId xmlns:p14="http://schemas.microsoft.com/office/powerpoint/2010/main" val="1224636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358C9-2084-612A-F22E-B21C3734460F}"/>
              </a:ext>
            </a:extLst>
          </p:cNvPr>
          <p:cNvSpPr>
            <a:spLocks noGrp="1"/>
          </p:cNvSpPr>
          <p:nvPr>
            <p:ph type="title"/>
          </p:nvPr>
        </p:nvSpPr>
        <p:spPr/>
        <p:txBody>
          <a:bodyPr/>
          <a:lstStyle/>
          <a:p>
            <a:r>
              <a:rPr lang="en-US" b="1" dirty="0"/>
              <a:t>Support Coordinator Role</a:t>
            </a:r>
          </a:p>
        </p:txBody>
      </p:sp>
      <p:sp>
        <p:nvSpPr>
          <p:cNvPr id="4" name="Date Placeholder 3">
            <a:extLst>
              <a:ext uri="{FF2B5EF4-FFF2-40B4-BE49-F238E27FC236}">
                <a16:creationId xmlns:a16="http://schemas.microsoft.com/office/drawing/2014/main" id="{5A3A6D8F-52FF-AAC4-2D2E-E2B17E6F3002}"/>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32D77C33-F3D4-B571-30C5-270783EAAA1F}"/>
              </a:ext>
            </a:extLst>
          </p:cNvPr>
          <p:cNvSpPr>
            <a:spLocks noGrp="1"/>
          </p:cNvSpPr>
          <p:nvPr>
            <p:ph type="ftr" sz="quarter" idx="11"/>
          </p:nvPr>
        </p:nvSpPr>
        <p:spPr/>
        <p:txBody>
          <a:bodyPr/>
          <a:lstStyle/>
          <a:p>
            <a:r>
              <a:rPr lang="en-US" dirty="0"/>
              <a:t>HCBS for Support Coordinators</a:t>
            </a:r>
          </a:p>
          <a:p>
            <a:endParaRPr lang="en-US" dirty="0"/>
          </a:p>
        </p:txBody>
      </p:sp>
      <p:sp>
        <p:nvSpPr>
          <p:cNvPr id="6" name="Slide Number Placeholder 5">
            <a:extLst>
              <a:ext uri="{FF2B5EF4-FFF2-40B4-BE49-F238E27FC236}">
                <a16:creationId xmlns:a16="http://schemas.microsoft.com/office/drawing/2014/main" id="{5C323988-3522-3C3A-034A-5A37B41FA965}"/>
              </a:ext>
            </a:extLst>
          </p:cNvPr>
          <p:cNvSpPr>
            <a:spLocks noGrp="1"/>
          </p:cNvSpPr>
          <p:nvPr>
            <p:ph type="sldNum" sz="quarter" idx="12"/>
          </p:nvPr>
        </p:nvSpPr>
        <p:spPr/>
        <p:txBody>
          <a:bodyPr/>
          <a:lstStyle/>
          <a:p>
            <a:fld id="{5874D6C6-B3A5-4F2C-A6BF-E3D57C3A1219}" type="slidenum">
              <a:rPr lang="en-US" smtClean="0"/>
              <a:t>9</a:t>
            </a:fld>
            <a:endParaRPr lang="en-US"/>
          </a:p>
        </p:txBody>
      </p:sp>
      <p:sp>
        <p:nvSpPr>
          <p:cNvPr id="7" name="Content Placeholder 6">
            <a:extLst>
              <a:ext uri="{FF2B5EF4-FFF2-40B4-BE49-F238E27FC236}">
                <a16:creationId xmlns:a16="http://schemas.microsoft.com/office/drawing/2014/main" id="{F982CCD9-1599-49ED-DA3E-C9CE0B1E867D}"/>
              </a:ext>
            </a:extLst>
          </p:cNvPr>
          <p:cNvSpPr>
            <a:spLocks noGrp="1"/>
          </p:cNvSpPr>
          <p:nvPr>
            <p:ph sz="quarter" idx="13"/>
          </p:nvPr>
        </p:nvSpPr>
        <p:spPr/>
        <p:txBody>
          <a:bodyPr/>
          <a:lstStyle/>
          <a:p>
            <a:r>
              <a:rPr lang="en-US" dirty="0"/>
              <a:t>SC Role</a:t>
            </a:r>
          </a:p>
        </p:txBody>
      </p:sp>
      <p:sp>
        <p:nvSpPr>
          <p:cNvPr id="10" name="Rectangle 9">
            <a:extLst>
              <a:ext uri="{FF2B5EF4-FFF2-40B4-BE49-F238E27FC236}">
                <a16:creationId xmlns:a16="http://schemas.microsoft.com/office/drawing/2014/main" id="{7D18DD97-F1DE-5D54-6FFE-73812979790B}"/>
              </a:ext>
            </a:extLst>
          </p:cNvPr>
          <p:cNvSpPr/>
          <p:nvPr/>
        </p:nvSpPr>
        <p:spPr>
          <a:xfrm>
            <a:off x="4814316" y="3598228"/>
            <a:ext cx="1604514"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1EADE941-6FB9-B3A0-2454-E2FB710403D6}"/>
              </a:ext>
            </a:extLst>
          </p:cNvPr>
          <p:cNvSpPr/>
          <p:nvPr/>
        </p:nvSpPr>
        <p:spPr>
          <a:xfrm>
            <a:off x="6625089" y="3863409"/>
            <a:ext cx="41406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CAC0CDAF-875B-853B-5D21-BBD89EDE813C}"/>
              </a:ext>
            </a:extLst>
          </p:cNvPr>
          <p:cNvSpPr/>
          <p:nvPr/>
        </p:nvSpPr>
        <p:spPr>
          <a:xfrm>
            <a:off x="5404272" y="4645009"/>
            <a:ext cx="484632" cy="36512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102DAE4C-2B85-CFB4-81C6-F303E1BBA75D}"/>
              </a:ext>
            </a:extLst>
          </p:cNvPr>
          <p:cNvSpPr/>
          <p:nvPr/>
        </p:nvSpPr>
        <p:spPr>
          <a:xfrm rot="10800000">
            <a:off x="4166687" y="3890841"/>
            <a:ext cx="452196"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8D99CA9C-185B-971F-D53C-ADFC5BBA20F0}"/>
              </a:ext>
            </a:extLst>
          </p:cNvPr>
          <p:cNvSpPr/>
          <p:nvPr/>
        </p:nvSpPr>
        <p:spPr>
          <a:xfrm rot="10800000">
            <a:off x="5395647" y="3032973"/>
            <a:ext cx="484632" cy="39602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FA4A62A-E5F4-9818-F5A4-6090EB5D1683}"/>
              </a:ext>
            </a:extLst>
          </p:cNvPr>
          <p:cNvSpPr/>
          <p:nvPr/>
        </p:nvSpPr>
        <p:spPr>
          <a:xfrm>
            <a:off x="7245416" y="3671527"/>
            <a:ext cx="1380227" cy="914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5C5C281-F61D-B745-4CE8-EEAC37EE380F}"/>
              </a:ext>
            </a:extLst>
          </p:cNvPr>
          <p:cNvSpPr/>
          <p:nvPr/>
        </p:nvSpPr>
        <p:spPr>
          <a:xfrm>
            <a:off x="4863743" y="2037239"/>
            <a:ext cx="1548439" cy="914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1A818BF-E80D-F230-21BA-E1BDC71153D4}"/>
              </a:ext>
            </a:extLst>
          </p:cNvPr>
          <p:cNvSpPr/>
          <p:nvPr/>
        </p:nvSpPr>
        <p:spPr>
          <a:xfrm>
            <a:off x="2523622" y="3720176"/>
            <a:ext cx="1380227" cy="914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B107DA1-F7D1-C96D-4346-C202D1AD7B9B}"/>
              </a:ext>
            </a:extLst>
          </p:cNvPr>
          <p:cNvSpPr/>
          <p:nvPr/>
        </p:nvSpPr>
        <p:spPr>
          <a:xfrm>
            <a:off x="4947850" y="5079244"/>
            <a:ext cx="1380227" cy="914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6B02ABD-5F46-FDEB-B696-524AD360FBC1}"/>
              </a:ext>
            </a:extLst>
          </p:cNvPr>
          <p:cNvSpPr txBox="1"/>
          <p:nvPr/>
        </p:nvSpPr>
        <p:spPr>
          <a:xfrm>
            <a:off x="5098211" y="3805620"/>
            <a:ext cx="1061049" cy="369332"/>
          </a:xfrm>
          <a:prstGeom prst="rect">
            <a:avLst/>
          </a:prstGeom>
          <a:noFill/>
        </p:spPr>
        <p:txBody>
          <a:bodyPr wrap="square" rtlCol="0">
            <a:spAutoFit/>
          </a:bodyPr>
          <a:lstStyle/>
          <a:p>
            <a:pPr algn="ctr"/>
            <a:r>
              <a:rPr lang="en-US" dirty="0">
                <a:solidFill>
                  <a:schemeClr val="bg1"/>
                </a:solidFill>
                <a:latin typeface="Helvetica Light" panose="020B0403020202020204"/>
              </a:rPr>
              <a:t>SC</a:t>
            </a:r>
          </a:p>
        </p:txBody>
      </p:sp>
      <p:sp>
        <p:nvSpPr>
          <p:cNvPr id="22" name="TextBox 21">
            <a:extLst>
              <a:ext uri="{FF2B5EF4-FFF2-40B4-BE49-F238E27FC236}">
                <a16:creationId xmlns:a16="http://schemas.microsoft.com/office/drawing/2014/main" id="{13C33F3A-4FA1-EBF8-CB65-D989458D0C2D}"/>
              </a:ext>
            </a:extLst>
          </p:cNvPr>
          <p:cNvSpPr txBox="1"/>
          <p:nvPr/>
        </p:nvSpPr>
        <p:spPr>
          <a:xfrm>
            <a:off x="7345777" y="3921059"/>
            <a:ext cx="1061049" cy="369332"/>
          </a:xfrm>
          <a:prstGeom prst="rect">
            <a:avLst/>
          </a:prstGeom>
          <a:noFill/>
        </p:spPr>
        <p:txBody>
          <a:bodyPr wrap="square" rtlCol="0">
            <a:spAutoFit/>
          </a:bodyPr>
          <a:lstStyle/>
          <a:p>
            <a:pPr algn="ctr"/>
            <a:r>
              <a:rPr lang="en-US" dirty="0">
                <a:solidFill>
                  <a:schemeClr val="bg1"/>
                </a:solidFill>
                <a:latin typeface="Helvetica Light" panose="020B0403020202020204"/>
              </a:rPr>
              <a:t>Link</a:t>
            </a:r>
          </a:p>
        </p:txBody>
      </p:sp>
      <p:sp>
        <p:nvSpPr>
          <p:cNvPr id="23" name="TextBox 22">
            <a:extLst>
              <a:ext uri="{FF2B5EF4-FFF2-40B4-BE49-F238E27FC236}">
                <a16:creationId xmlns:a16="http://schemas.microsoft.com/office/drawing/2014/main" id="{DF604C88-88E2-C373-54B2-BF7A730F57E4}"/>
              </a:ext>
            </a:extLst>
          </p:cNvPr>
          <p:cNvSpPr txBox="1"/>
          <p:nvPr/>
        </p:nvSpPr>
        <p:spPr>
          <a:xfrm>
            <a:off x="4965880" y="2306493"/>
            <a:ext cx="1380227" cy="369332"/>
          </a:xfrm>
          <a:prstGeom prst="rect">
            <a:avLst/>
          </a:prstGeom>
          <a:noFill/>
        </p:spPr>
        <p:txBody>
          <a:bodyPr wrap="square" rtlCol="0">
            <a:spAutoFit/>
          </a:bodyPr>
          <a:lstStyle/>
          <a:p>
            <a:pPr algn="ctr"/>
            <a:r>
              <a:rPr lang="en-US" dirty="0">
                <a:solidFill>
                  <a:schemeClr val="bg1"/>
                </a:solidFill>
                <a:latin typeface="Helvetica Light" panose="020B0403020202020204"/>
              </a:rPr>
              <a:t>Coordinate</a:t>
            </a:r>
          </a:p>
        </p:txBody>
      </p:sp>
      <p:sp>
        <p:nvSpPr>
          <p:cNvPr id="24" name="TextBox 23">
            <a:extLst>
              <a:ext uri="{FF2B5EF4-FFF2-40B4-BE49-F238E27FC236}">
                <a16:creationId xmlns:a16="http://schemas.microsoft.com/office/drawing/2014/main" id="{0118CCB0-ABBB-B467-6A9C-B96DAC654077}"/>
              </a:ext>
            </a:extLst>
          </p:cNvPr>
          <p:cNvSpPr txBox="1"/>
          <p:nvPr/>
        </p:nvSpPr>
        <p:spPr>
          <a:xfrm>
            <a:off x="5098210" y="5344830"/>
            <a:ext cx="1061049" cy="369332"/>
          </a:xfrm>
          <a:prstGeom prst="rect">
            <a:avLst/>
          </a:prstGeom>
          <a:noFill/>
        </p:spPr>
        <p:txBody>
          <a:bodyPr wrap="square" rtlCol="0">
            <a:spAutoFit/>
          </a:bodyPr>
          <a:lstStyle/>
          <a:p>
            <a:pPr algn="ctr"/>
            <a:r>
              <a:rPr lang="en-US" dirty="0">
                <a:solidFill>
                  <a:schemeClr val="bg1"/>
                </a:solidFill>
                <a:latin typeface="Helvetica Light" panose="020B0403020202020204"/>
              </a:rPr>
              <a:t>Monitor</a:t>
            </a:r>
          </a:p>
        </p:txBody>
      </p:sp>
      <p:sp>
        <p:nvSpPr>
          <p:cNvPr id="25" name="TextBox 24">
            <a:extLst>
              <a:ext uri="{FF2B5EF4-FFF2-40B4-BE49-F238E27FC236}">
                <a16:creationId xmlns:a16="http://schemas.microsoft.com/office/drawing/2014/main" id="{982E2231-ACBD-A613-C715-3D6B468816AE}"/>
              </a:ext>
            </a:extLst>
          </p:cNvPr>
          <p:cNvSpPr txBox="1"/>
          <p:nvPr/>
        </p:nvSpPr>
        <p:spPr>
          <a:xfrm>
            <a:off x="2587012" y="4006141"/>
            <a:ext cx="1253446" cy="369332"/>
          </a:xfrm>
          <a:prstGeom prst="rect">
            <a:avLst/>
          </a:prstGeom>
          <a:noFill/>
        </p:spPr>
        <p:txBody>
          <a:bodyPr wrap="square" rtlCol="0">
            <a:spAutoFit/>
          </a:bodyPr>
          <a:lstStyle/>
          <a:p>
            <a:pPr algn="ctr"/>
            <a:r>
              <a:rPr lang="en-US" dirty="0">
                <a:solidFill>
                  <a:schemeClr val="bg1"/>
                </a:solidFill>
                <a:latin typeface="Helvetica Light" panose="020B0403020202020204"/>
              </a:rPr>
              <a:t>Advocate</a:t>
            </a:r>
          </a:p>
        </p:txBody>
      </p:sp>
      <p:sp>
        <p:nvSpPr>
          <p:cNvPr id="26" name="TextBox 25">
            <a:extLst>
              <a:ext uri="{FF2B5EF4-FFF2-40B4-BE49-F238E27FC236}">
                <a16:creationId xmlns:a16="http://schemas.microsoft.com/office/drawing/2014/main" id="{33FC1DEF-EF63-6ADF-4F2A-8AF1F83FE429}"/>
              </a:ext>
            </a:extLst>
          </p:cNvPr>
          <p:cNvSpPr txBox="1"/>
          <p:nvPr/>
        </p:nvSpPr>
        <p:spPr>
          <a:xfrm>
            <a:off x="639409" y="2336685"/>
            <a:ext cx="1492370" cy="2308324"/>
          </a:xfrm>
          <a:prstGeom prst="rect">
            <a:avLst/>
          </a:prstGeom>
          <a:noFill/>
        </p:spPr>
        <p:txBody>
          <a:bodyPr wrap="square" rtlCol="0">
            <a:spAutoFit/>
          </a:bodyPr>
          <a:lstStyle/>
          <a:p>
            <a:r>
              <a:rPr lang="en-US" b="1" dirty="0">
                <a:solidFill>
                  <a:schemeClr val="bg2">
                    <a:lumMod val="10000"/>
                  </a:schemeClr>
                </a:solidFill>
                <a:latin typeface="Helvetica Light" panose="020B0403020202020204"/>
              </a:rPr>
              <a:t>If you see something – say something.  The individual is counting on YOU!</a:t>
            </a:r>
          </a:p>
        </p:txBody>
      </p:sp>
    </p:spTree>
    <p:extLst>
      <p:ext uri="{BB962C8B-B14F-4D97-AF65-F5344CB8AC3E}">
        <p14:creationId xmlns:p14="http://schemas.microsoft.com/office/powerpoint/2010/main" val="3327223248"/>
      </p:ext>
    </p:extLst>
  </p:cSld>
  <p:clrMapOvr>
    <a:masterClrMapping/>
  </p:clrMapOvr>
</p:sld>
</file>

<file path=ppt/theme/theme1.xml><?xml version="1.0" encoding="utf-8"?>
<a:theme xmlns:a="http://schemas.openxmlformats.org/drawingml/2006/main" name="Office Theme">
  <a:themeElements>
    <a:clrScheme name="DBHDS Brand">
      <a:dk1>
        <a:srgbClr val="00689A"/>
      </a:dk1>
      <a:lt1>
        <a:srgbClr val="FFFFFF"/>
      </a:lt1>
      <a:dk2>
        <a:srgbClr val="53575A"/>
      </a:dk2>
      <a:lt2>
        <a:srgbClr val="E7E6E6"/>
      </a:lt2>
      <a:accent1>
        <a:srgbClr val="6C9742"/>
      </a:accent1>
      <a:accent2>
        <a:srgbClr val="E3B938"/>
      </a:accent2>
      <a:accent3>
        <a:srgbClr val="A5A5A5"/>
      </a:accent3>
      <a:accent4>
        <a:srgbClr val="48AEE1"/>
      </a:accent4>
      <a:accent5>
        <a:srgbClr val="5B9BD5"/>
      </a:accent5>
      <a:accent6>
        <a:srgbClr val="97D147"/>
      </a:accent6>
      <a:hlink>
        <a:srgbClr val="517431"/>
      </a:hlink>
      <a:folHlink>
        <a:srgbClr val="074369"/>
      </a:folHlink>
    </a:clrScheme>
    <a:fontScheme name="Raleway">
      <a:majorFont>
        <a:latin typeface="Raleway Light"/>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65D6DF4-4246-7F44-9F6C-3B03F3793DFB}" vid="{4043341F-36B3-B341-89BF-F19FAB7737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98C7050D2376479D4B02261971B1AE" ma:contentTypeVersion="3" ma:contentTypeDescription="Create a new document." ma:contentTypeScope="" ma:versionID="23d93487c52f19c5cbf6f3e58cb1c369">
  <xsd:schema xmlns:xsd="http://www.w3.org/2001/XMLSchema" xmlns:xs="http://www.w3.org/2001/XMLSchema" xmlns:p="http://schemas.microsoft.com/office/2006/metadata/properties" xmlns:ns2="9bd7b6a3-de9c-4cd3-99f5-82d632ea8f97" targetNamespace="http://schemas.microsoft.com/office/2006/metadata/properties" ma:root="true" ma:fieldsID="7e94de9a30f8635a100cc68ced4bd0d7" ns2:_="">
    <xsd:import namespace="9bd7b6a3-de9c-4cd3-99f5-82d632ea8f97"/>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d7b6a3-de9c-4cd3-99f5-82d632ea8f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687A48-B439-4FBA-9A0B-3C5E8C631F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d7b6a3-de9c-4cd3-99f5-82d632ea8f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A63371-8DB0-4F59-9B16-6FE2E84BE43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9FF4E00-CCD7-4FD0-869D-67A19FA501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PowerPointTemplate</Template>
  <TotalTime>455</TotalTime>
  <Words>4200</Words>
  <Application>Microsoft Office PowerPoint</Application>
  <PresentationFormat>Widescreen</PresentationFormat>
  <Paragraphs>397</Paragraphs>
  <Slides>35</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Corbel</vt:lpstr>
      <vt:lpstr>Helvetica</vt:lpstr>
      <vt:lpstr>Helvetica Light</vt:lpstr>
      <vt:lpstr>Raleway</vt:lpstr>
      <vt:lpstr>Raleway Light</vt:lpstr>
      <vt:lpstr>Office Theme</vt:lpstr>
      <vt:lpstr>Home &amp; Community Based Services Setting Rule   </vt:lpstr>
      <vt:lpstr>PowerPoint Presentation</vt:lpstr>
      <vt:lpstr>Purpose of Training</vt:lpstr>
      <vt:lpstr>“The Goal”</vt:lpstr>
      <vt:lpstr>Home and Community Based Services</vt:lpstr>
      <vt:lpstr>Virginia’s Vision</vt:lpstr>
      <vt:lpstr>Support Coordinator Role</vt:lpstr>
      <vt:lpstr>Support Coordinator Role</vt:lpstr>
      <vt:lpstr>Support Coordinator Role</vt:lpstr>
      <vt:lpstr>VA HCBS Setting Validations</vt:lpstr>
      <vt:lpstr>Audit Authority</vt:lpstr>
      <vt:lpstr>PowerPoint Presentation</vt:lpstr>
      <vt:lpstr>HCBS Requirements:  The Basics</vt:lpstr>
      <vt:lpstr>HCBS Requirements:  Support Coordinator Essentials</vt:lpstr>
      <vt:lpstr>Additional Rights in HCBS Residential Locations:</vt:lpstr>
      <vt:lpstr>The Foundation of HCBS:  Presumed Competence</vt:lpstr>
      <vt:lpstr>Lease / Residency Agreement</vt:lpstr>
      <vt:lpstr>Privacy and Locks</vt:lpstr>
      <vt:lpstr>Bedrooms</vt:lpstr>
      <vt:lpstr>Schedules</vt:lpstr>
      <vt:lpstr>Access to Food</vt:lpstr>
      <vt:lpstr>Visitors</vt:lpstr>
      <vt:lpstr>Accessibility</vt:lpstr>
      <vt:lpstr>Individuals can…..</vt:lpstr>
      <vt:lpstr>ISP Requirements</vt:lpstr>
      <vt:lpstr>ISP Requirements (2)</vt:lpstr>
      <vt:lpstr>Modifications</vt:lpstr>
      <vt:lpstr>Status of HCBS Validations</vt:lpstr>
      <vt:lpstr>Common Remediation Areas for Providers</vt:lpstr>
      <vt:lpstr>CMS Findings During Site Visits</vt:lpstr>
      <vt:lpstr>SC Role in Provider Validation Process:  How You Can Help</vt:lpstr>
      <vt:lpstr>Non-Compliance</vt:lpstr>
      <vt:lpstr>Full Compliance</vt:lpstr>
      <vt:lpstr>HCBS Resources</vt:lpstr>
      <vt:lpstr>HCBS Resources</vt:lpstr>
    </vt:vector>
  </TitlesOfParts>
  <Company>VITA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&amp; Community Based Services Setting Rule   </dc:title>
  <dc:creator>Brittain, Amie (DBHDS)</dc:creator>
  <cp:lastModifiedBy>Traver, Dawn (DBHDS)</cp:lastModifiedBy>
  <cp:revision>4</cp:revision>
  <dcterms:created xsi:type="dcterms:W3CDTF">2024-01-18T18:38:44Z</dcterms:created>
  <dcterms:modified xsi:type="dcterms:W3CDTF">2024-03-18T16:08:10Z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0x010100FE98C7050D2376479D4B02261971B1AE</vt:lpwstr>
  </property>
</Properties>
</file>