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57" r:id="rId6"/>
    <p:sldId id="259" r:id="rId7"/>
    <p:sldId id="296" r:id="rId8"/>
    <p:sldId id="260" r:id="rId9"/>
    <p:sldId id="298" r:id="rId10"/>
    <p:sldId id="261" r:id="rId11"/>
    <p:sldId id="263" r:id="rId12"/>
    <p:sldId id="262" r:id="rId13"/>
    <p:sldId id="258" r:id="rId14"/>
    <p:sldId id="264" r:id="rId15"/>
    <p:sldId id="265" r:id="rId16"/>
    <p:sldId id="266" r:id="rId17"/>
    <p:sldId id="267" r:id="rId18"/>
    <p:sldId id="268" r:id="rId19"/>
    <p:sldId id="269" r:id="rId20"/>
    <p:sldId id="270" r:id="rId21"/>
    <p:sldId id="271" r:id="rId22"/>
    <p:sldId id="272" r:id="rId23"/>
    <p:sldId id="273" r:id="rId24"/>
    <p:sldId id="275" r:id="rId25"/>
    <p:sldId id="274" r:id="rId26"/>
    <p:sldId id="278" r:id="rId27"/>
    <p:sldId id="276" r:id="rId28"/>
    <p:sldId id="277" r:id="rId29"/>
    <p:sldId id="279" r:id="rId30"/>
    <p:sldId id="280" r:id="rId31"/>
    <p:sldId id="281" r:id="rId32"/>
    <p:sldId id="282" r:id="rId33"/>
    <p:sldId id="283" r:id="rId34"/>
    <p:sldId id="284" r:id="rId35"/>
    <p:sldId id="286" r:id="rId36"/>
    <p:sldId id="285" r:id="rId37"/>
    <p:sldId id="287" r:id="rId38"/>
    <p:sldId id="288" r:id="rId39"/>
    <p:sldId id="289" r:id="rId40"/>
    <p:sldId id="290" r:id="rId41"/>
    <p:sldId id="291" r:id="rId42"/>
    <p:sldId id="297" r:id="rId43"/>
    <p:sldId id="293" r:id="rId44"/>
    <p:sldId id="295" r:id="rId45"/>
    <p:sldId id="292" r:id="rId46"/>
    <p:sldId id="294"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8510B-9A3F-42F4-BB86-84D78106B4D7}" v="24" dt="2024-02-05T18:19:19.417"/>
    <p1510:client id="{BEA2219A-6411-AFDF-126C-0A37F02DEE21}" v="1" dt="2024-02-05T18:20:04.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3" autoAdjust="0"/>
    <p:restoredTop sz="94660"/>
  </p:normalViewPr>
  <p:slideViewPr>
    <p:cSldViewPr snapToGrid="0">
      <p:cViewPr varScale="1">
        <p:scale>
          <a:sx n="102" d="100"/>
          <a:sy n="102" d="100"/>
        </p:scale>
        <p:origin x="14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ls, Tiffani (DBHDS)" userId="S::tiffani.wells@dbhds.virginia.gov::bd4210c9-a8bb-4d70-82ab-964e83eea06b" providerId="AD" clId="Web-{04A8510B-9A3F-42F4-BB86-84D78106B4D7}"/>
    <pc:docChg chg="modSld">
      <pc:chgData name="Wells, Tiffani (DBHDS)" userId="S::tiffani.wells@dbhds.virginia.gov::bd4210c9-a8bb-4d70-82ab-964e83eea06b" providerId="AD" clId="Web-{04A8510B-9A3F-42F4-BB86-84D78106B4D7}" dt="2024-02-05T18:19:19.417" v="18"/>
      <pc:docMkLst>
        <pc:docMk/>
      </pc:docMkLst>
      <pc:sldChg chg="modSp">
        <pc:chgData name="Wells, Tiffani (DBHDS)" userId="S::tiffani.wells@dbhds.virginia.gov::bd4210c9-a8bb-4d70-82ab-964e83eea06b" providerId="AD" clId="Web-{04A8510B-9A3F-42F4-BB86-84D78106B4D7}" dt="2024-02-05T18:19:19.417" v="18"/>
        <pc:sldMkLst>
          <pc:docMk/>
          <pc:sldMk cId="3420584482" sldId="263"/>
        </pc:sldMkLst>
        <pc:graphicFrameChg chg="mod modGraphic">
          <ac:chgData name="Wells, Tiffani (DBHDS)" userId="S::tiffani.wells@dbhds.virginia.gov::bd4210c9-a8bb-4d70-82ab-964e83eea06b" providerId="AD" clId="Web-{04A8510B-9A3F-42F4-BB86-84D78106B4D7}" dt="2024-02-05T18:19:19.417" v="18"/>
          <ac:graphicFrameMkLst>
            <pc:docMk/>
            <pc:sldMk cId="3420584482" sldId="263"/>
            <ac:graphicFrameMk id="10" creationId="{8487CB83-7B1B-4B09-8AF4-52253534A922}"/>
          </ac:graphicFrameMkLst>
        </pc:graphicFrameChg>
      </pc:sldChg>
    </pc:docChg>
  </pc:docChgLst>
  <pc:docChgLst>
    <pc:chgData name="Wells, Tiffani (DBHDS)" userId="S::tiffani.wells@dbhds.virginia.gov::bd4210c9-a8bb-4d70-82ab-964e83eea06b" providerId="AD" clId="Web-{BEA2219A-6411-AFDF-126C-0A37F02DEE21}"/>
    <pc:docChg chg="modSld">
      <pc:chgData name="Wells, Tiffani (DBHDS)" userId="S::tiffani.wells@dbhds.virginia.gov::bd4210c9-a8bb-4d70-82ab-964e83eea06b" providerId="AD" clId="Web-{BEA2219A-6411-AFDF-126C-0A37F02DEE21}" dt="2024-02-05T18:20:04.720" v="0"/>
      <pc:docMkLst>
        <pc:docMk/>
      </pc:docMkLst>
      <pc:sldChg chg="modSp">
        <pc:chgData name="Wells, Tiffani (DBHDS)" userId="S::tiffani.wells@dbhds.virginia.gov::bd4210c9-a8bb-4d70-82ab-964e83eea06b" providerId="AD" clId="Web-{BEA2219A-6411-AFDF-126C-0A37F02DEE21}" dt="2024-02-05T18:20:04.720" v="0"/>
        <pc:sldMkLst>
          <pc:docMk/>
          <pc:sldMk cId="3420584482" sldId="263"/>
        </pc:sldMkLst>
        <pc:graphicFrameChg chg="modGraphic">
          <ac:chgData name="Wells, Tiffani (DBHDS)" userId="S::tiffani.wells@dbhds.virginia.gov::bd4210c9-a8bb-4d70-82ab-964e83eea06b" providerId="AD" clId="Web-{BEA2219A-6411-AFDF-126C-0A37F02DEE21}" dt="2024-02-05T18:20:04.720" v="0"/>
          <ac:graphicFrameMkLst>
            <pc:docMk/>
            <pc:sldMk cId="3420584482" sldId="263"/>
            <ac:graphicFrameMk id="10" creationId="{8487CB83-7B1B-4B09-8AF4-52253534A922}"/>
          </ac:graphicFrameMkLst>
        </pc:graphicFrameChg>
      </pc:sldChg>
    </pc:docChg>
  </pc:docChgLst>
  <pc:docChgLst>
    <pc:chgData name="Wells, Tiffani (DBHDS)" userId="bd4210c9-a8bb-4d70-82ab-964e83eea06b" providerId="ADAL" clId="{7CA6C253-48AB-42C1-93B1-17C010EA84F4}"/>
    <pc:docChg chg="undo custSel modSld">
      <pc:chgData name="Wells, Tiffani (DBHDS)" userId="bd4210c9-a8bb-4d70-82ab-964e83eea06b" providerId="ADAL" clId="{7CA6C253-48AB-42C1-93B1-17C010EA84F4}" dt="2024-02-05T18:47:10.217" v="398" actId="21"/>
      <pc:docMkLst>
        <pc:docMk/>
      </pc:docMkLst>
      <pc:sldChg chg="modSp mod">
        <pc:chgData name="Wells, Tiffani (DBHDS)" userId="bd4210c9-a8bb-4d70-82ab-964e83eea06b" providerId="ADAL" clId="{7CA6C253-48AB-42C1-93B1-17C010EA84F4}" dt="2024-02-05T18:45:16.833" v="394" actId="20577"/>
        <pc:sldMkLst>
          <pc:docMk/>
          <pc:sldMk cId="3730627347" sldId="257"/>
        </pc:sldMkLst>
        <pc:spChg chg="mod">
          <ac:chgData name="Wells, Tiffani (DBHDS)" userId="bd4210c9-a8bb-4d70-82ab-964e83eea06b" providerId="ADAL" clId="{7CA6C253-48AB-42C1-93B1-17C010EA84F4}" dt="2024-02-05T18:45:16.833" v="394" actId="20577"/>
          <ac:spMkLst>
            <pc:docMk/>
            <pc:sldMk cId="3730627347" sldId="257"/>
            <ac:spMk id="3" creationId="{68449390-3EEF-425D-9CC1-E812B331D1CE}"/>
          </ac:spMkLst>
        </pc:spChg>
      </pc:sldChg>
      <pc:sldChg chg="modSp mod">
        <pc:chgData name="Wells, Tiffani (DBHDS)" userId="bd4210c9-a8bb-4d70-82ab-964e83eea06b" providerId="ADAL" clId="{7CA6C253-48AB-42C1-93B1-17C010EA84F4}" dt="2024-02-05T18:21:38.569" v="1" actId="14100"/>
        <pc:sldMkLst>
          <pc:docMk/>
          <pc:sldMk cId="3420584482" sldId="263"/>
        </pc:sldMkLst>
        <pc:graphicFrameChg chg="mod modGraphic">
          <ac:chgData name="Wells, Tiffani (DBHDS)" userId="bd4210c9-a8bb-4d70-82ab-964e83eea06b" providerId="ADAL" clId="{7CA6C253-48AB-42C1-93B1-17C010EA84F4}" dt="2024-02-05T18:21:38.569" v="1" actId="14100"/>
          <ac:graphicFrameMkLst>
            <pc:docMk/>
            <pc:sldMk cId="3420584482" sldId="263"/>
            <ac:graphicFrameMk id="10" creationId="{8487CB83-7B1B-4B09-8AF4-52253534A922}"/>
          </ac:graphicFrameMkLst>
        </pc:graphicFrameChg>
      </pc:sldChg>
      <pc:sldChg chg="delSp mod">
        <pc:chgData name="Wells, Tiffani (DBHDS)" userId="bd4210c9-a8bb-4d70-82ab-964e83eea06b" providerId="ADAL" clId="{7CA6C253-48AB-42C1-93B1-17C010EA84F4}" dt="2024-02-05T18:25:25.915" v="2" actId="21"/>
        <pc:sldMkLst>
          <pc:docMk/>
          <pc:sldMk cId="3133403047" sldId="275"/>
        </pc:sldMkLst>
        <pc:spChg chg="del">
          <ac:chgData name="Wells, Tiffani (DBHDS)" userId="bd4210c9-a8bb-4d70-82ab-964e83eea06b" providerId="ADAL" clId="{7CA6C253-48AB-42C1-93B1-17C010EA84F4}" dt="2024-02-05T18:25:25.915" v="2" actId="21"/>
          <ac:spMkLst>
            <pc:docMk/>
            <pc:sldMk cId="3133403047" sldId="275"/>
            <ac:spMk id="4" creationId="{7D210BC0-E04D-47A5-9480-33523BAA5997}"/>
          </ac:spMkLst>
        </pc:spChg>
      </pc:sldChg>
      <pc:sldChg chg="delSp modSp mod">
        <pc:chgData name="Wells, Tiffani (DBHDS)" userId="bd4210c9-a8bb-4d70-82ab-964e83eea06b" providerId="ADAL" clId="{7CA6C253-48AB-42C1-93B1-17C010EA84F4}" dt="2024-02-05T18:27:51.519" v="80" actId="20577"/>
        <pc:sldMkLst>
          <pc:docMk/>
          <pc:sldMk cId="527114509" sldId="279"/>
        </pc:sldMkLst>
        <pc:spChg chg="del">
          <ac:chgData name="Wells, Tiffani (DBHDS)" userId="bd4210c9-a8bb-4d70-82ab-964e83eea06b" providerId="ADAL" clId="{7CA6C253-48AB-42C1-93B1-17C010EA84F4}" dt="2024-02-05T18:25:53.375" v="3" actId="21"/>
          <ac:spMkLst>
            <pc:docMk/>
            <pc:sldMk cId="527114509" sldId="279"/>
            <ac:spMk id="4" creationId="{2F072BE9-88CA-4071-AA61-C690ABED6B0C}"/>
          </ac:spMkLst>
        </pc:spChg>
        <pc:spChg chg="mod">
          <ac:chgData name="Wells, Tiffani (DBHDS)" userId="bd4210c9-a8bb-4d70-82ab-964e83eea06b" providerId="ADAL" clId="{7CA6C253-48AB-42C1-93B1-17C010EA84F4}" dt="2024-02-05T18:26:43.086" v="28" actId="20577"/>
          <ac:spMkLst>
            <pc:docMk/>
            <pc:sldMk cId="527114509" sldId="279"/>
            <ac:spMk id="7" creationId="{D1770960-6F6A-417E-A56B-CC4B3299624A}"/>
          </ac:spMkLst>
        </pc:spChg>
        <pc:spChg chg="mod">
          <ac:chgData name="Wells, Tiffani (DBHDS)" userId="bd4210c9-a8bb-4d70-82ab-964e83eea06b" providerId="ADAL" clId="{7CA6C253-48AB-42C1-93B1-17C010EA84F4}" dt="2024-02-05T18:27:51.519" v="80" actId="20577"/>
          <ac:spMkLst>
            <pc:docMk/>
            <pc:sldMk cId="527114509" sldId="279"/>
            <ac:spMk id="11" creationId="{AE8ABE35-62CD-4003-B73B-D2014E32036D}"/>
          </ac:spMkLst>
        </pc:spChg>
      </pc:sldChg>
      <pc:sldChg chg="delSp modSp mod">
        <pc:chgData name="Wells, Tiffani (DBHDS)" userId="bd4210c9-a8bb-4d70-82ab-964e83eea06b" providerId="ADAL" clId="{7CA6C253-48AB-42C1-93B1-17C010EA84F4}" dt="2024-02-05T18:47:10.217" v="398" actId="21"/>
        <pc:sldMkLst>
          <pc:docMk/>
          <pc:sldMk cId="2217155411" sldId="286"/>
        </pc:sldMkLst>
        <pc:spChg chg="del mod">
          <ac:chgData name="Wells, Tiffani (DBHDS)" userId="bd4210c9-a8bb-4d70-82ab-964e83eea06b" providerId="ADAL" clId="{7CA6C253-48AB-42C1-93B1-17C010EA84F4}" dt="2024-02-05T18:47:10.217" v="398" actId="21"/>
          <ac:spMkLst>
            <pc:docMk/>
            <pc:sldMk cId="2217155411" sldId="286"/>
            <ac:spMk id="5" creationId="{1D907094-2EFC-419B-956D-8285BA7F051D}"/>
          </ac:spMkLst>
        </pc:spChg>
      </pc:sldChg>
      <pc:sldChg chg="modSp mod">
        <pc:chgData name="Wells, Tiffani (DBHDS)" userId="bd4210c9-a8bb-4d70-82ab-964e83eea06b" providerId="ADAL" clId="{7CA6C253-48AB-42C1-93B1-17C010EA84F4}" dt="2024-02-05T18:34:06.736" v="139" actId="20577"/>
        <pc:sldMkLst>
          <pc:docMk/>
          <pc:sldMk cId="1686567005" sldId="289"/>
        </pc:sldMkLst>
        <pc:spChg chg="mod">
          <ac:chgData name="Wells, Tiffani (DBHDS)" userId="bd4210c9-a8bb-4d70-82ab-964e83eea06b" providerId="ADAL" clId="{7CA6C253-48AB-42C1-93B1-17C010EA84F4}" dt="2024-02-05T18:34:06.736" v="139" actId="20577"/>
          <ac:spMkLst>
            <pc:docMk/>
            <pc:sldMk cId="1686567005" sldId="289"/>
            <ac:spMk id="2" creationId="{CEE89C11-AADE-4D98-88BD-F33F360B0192}"/>
          </ac:spMkLst>
        </pc:spChg>
      </pc:sldChg>
      <pc:sldChg chg="delSp modSp mod">
        <pc:chgData name="Wells, Tiffani (DBHDS)" userId="bd4210c9-a8bb-4d70-82ab-964e83eea06b" providerId="ADAL" clId="{7CA6C253-48AB-42C1-93B1-17C010EA84F4}" dt="2024-02-05T18:40:18.596" v="196" actId="20577"/>
        <pc:sldMkLst>
          <pc:docMk/>
          <pc:sldMk cId="1674558630" sldId="297"/>
        </pc:sldMkLst>
        <pc:spChg chg="mod">
          <ac:chgData name="Wells, Tiffani (DBHDS)" userId="bd4210c9-a8bb-4d70-82ab-964e83eea06b" providerId="ADAL" clId="{7CA6C253-48AB-42C1-93B1-17C010EA84F4}" dt="2024-02-05T18:40:18.596" v="196" actId="20577"/>
          <ac:spMkLst>
            <pc:docMk/>
            <pc:sldMk cId="1674558630" sldId="297"/>
            <ac:spMk id="4" creationId="{C1463E5F-BEBE-472A-A63F-370C816776D5}"/>
          </ac:spMkLst>
        </pc:spChg>
        <pc:spChg chg="del">
          <ac:chgData name="Wells, Tiffani (DBHDS)" userId="bd4210c9-a8bb-4d70-82ab-964e83eea06b" providerId="ADAL" clId="{7CA6C253-48AB-42C1-93B1-17C010EA84F4}" dt="2024-02-05T18:35:31.679" v="141" actId="21"/>
          <ac:spMkLst>
            <pc:docMk/>
            <pc:sldMk cId="1674558630" sldId="297"/>
            <ac:spMk id="5" creationId="{2FDA0C16-F8F0-4B7A-AA17-42AB5C4C296D}"/>
          </ac:spMkLst>
        </pc:spChg>
        <pc:spChg chg="del">
          <ac:chgData name="Wells, Tiffani (DBHDS)" userId="bd4210c9-a8bb-4d70-82ab-964e83eea06b" providerId="ADAL" clId="{7CA6C253-48AB-42C1-93B1-17C010EA84F4}" dt="2024-02-05T18:35:28.275" v="140" actId="21"/>
          <ac:spMkLst>
            <pc:docMk/>
            <pc:sldMk cId="1674558630" sldId="297"/>
            <ac:spMk id="6" creationId="{54D3E0D9-3197-4F5C-A415-05A2A438B735}"/>
          </ac:spMkLst>
        </pc:spChg>
      </pc:sldChg>
      <pc:sldChg chg="delSp mod">
        <pc:chgData name="Wells, Tiffani (DBHDS)" userId="bd4210c9-a8bb-4d70-82ab-964e83eea06b" providerId="ADAL" clId="{7CA6C253-48AB-42C1-93B1-17C010EA84F4}" dt="2024-02-05T18:46:48.647" v="396" actId="21"/>
        <pc:sldMkLst>
          <pc:docMk/>
          <pc:sldMk cId="3998940159" sldId="298"/>
        </pc:sldMkLst>
        <pc:spChg chg="del">
          <ac:chgData name="Wells, Tiffani (DBHDS)" userId="bd4210c9-a8bb-4d70-82ab-964e83eea06b" providerId="ADAL" clId="{7CA6C253-48AB-42C1-93B1-17C010EA84F4}" dt="2024-02-05T18:46:48.647" v="396" actId="21"/>
          <ac:spMkLst>
            <pc:docMk/>
            <pc:sldMk cId="3998940159" sldId="298"/>
            <ac:spMk id="5" creationId="{C7DB0534-4160-4777-B186-C93C204AB3D5}"/>
          </ac:spMkLst>
        </pc:spChg>
        <pc:spChg chg="del">
          <ac:chgData name="Wells, Tiffani (DBHDS)" userId="bd4210c9-a8bb-4d70-82ab-964e83eea06b" providerId="ADAL" clId="{7CA6C253-48AB-42C1-93B1-17C010EA84F4}" dt="2024-02-05T18:46:45.164" v="395" actId="21"/>
          <ac:spMkLst>
            <pc:docMk/>
            <pc:sldMk cId="3998940159" sldId="298"/>
            <ac:spMk id="6" creationId="{37F495DE-21E7-4746-8EED-B45FBB97B0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938A5-7E55-49F0-AB27-A6A41D7EA63D}"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326A0-C136-4C78-A654-F32D49D03460}" type="slidenum">
              <a:rPr lang="en-US" smtClean="0"/>
              <a:t>‹#›</a:t>
            </a:fld>
            <a:endParaRPr lang="en-US"/>
          </a:p>
        </p:txBody>
      </p:sp>
    </p:spTree>
    <p:extLst>
      <p:ext uri="{BB962C8B-B14F-4D97-AF65-F5344CB8AC3E}">
        <p14:creationId xmlns:p14="http://schemas.microsoft.com/office/powerpoint/2010/main" val="17515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5" y="1122363"/>
            <a:ext cx="10029825" cy="2387600"/>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5" y="3602038"/>
            <a:ext cx="10029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285750" y="6173787"/>
            <a:ext cx="1847850" cy="365125"/>
          </a:xfrm>
          <a:prstGeom prst="rect">
            <a:avLst/>
          </a:prstGeom>
        </p:spPr>
        <p:txBody>
          <a:bodyPr/>
          <a:lstStyle/>
          <a:p>
            <a:r>
              <a:rPr lang="en-US"/>
              <a:t>Date</a:t>
            </a:r>
            <a:endParaRPr lang="en-US" dirty="0"/>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9296400" y="6173786"/>
            <a:ext cx="1223756" cy="365125"/>
          </a:xfrm>
        </p:spPr>
        <p:txBody>
          <a:bodyPr/>
          <a:lstStyle/>
          <a:p>
            <a:fld id="{5874D6C6-B3A5-4F2C-A6BF-E3D57C3A1219}" type="slidenum">
              <a:rPr lang="en-US" smtClean="0"/>
              <a:t>‹#›</a:t>
            </a:fld>
            <a:endParaRPr lang="en-US" dirty="0"/>
          </a:p>
        </p:txBody>
      </p:sp>
    </p:spTree>
    <p:extLst>
      <p:ext uri="{BB962C8B-B14F-4D97-AF65-F5344CB8AC3E}">
        <p14:creationId xmlns:p14="http://schemas.microsoft.com/office/powerpoint/2010/main" val="398169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8" y="1084262"/>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8F835250-52B2-CFA1-2D8B-90236C29A607}"/>
              </a:ext>
            </a:extLst>
          </p:cNvPr>
          <p:cNvSpPr/>
          <p:nvPr userDrawn="1"/>
        </p:nvSpPr>
        <p:spPr>
          <a:xfrm>
            <a:off x="572652" y="1520108"/>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B6EA3B-35B0-4BE2-FC4C-184EFC01DF65}"/>
              </a:ext>
            </a:extLst>
          </p:cNvPr>
          <p:cNvSpPr/>
          <p:nvPr userDrawn="1"/>
        </p:nvSpPr>
        <p:spPr>
          <a:xfrm>
            <a:off x="572651"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F70A38-14D5-104D-C5FC-E3E97388F4D1}"/>
              </a:ext>
            </a:extLst>
          </p:cNvPr>
          <p:cNvSpPr/>
          <p:nvPr userDrawn="1"/>
        </p:nvSpPr>
        <p:spPr>
          <a:xfrm>
            <a:off x="572651" y="428510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3"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64691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E70CA577-6A74-676B-2487-5044A74D6B34}"/>
              </a:ext>
            </a:extLst>
          </p:cNvPr>
          <p:cNvSpPr/>
          <p:nvPr userDrawn="1"/>
        </p:nvSpPr>
        <p:spPr>
          <a:xfrm>
            <a:off x="544513" y="4657653"/>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5DAAB0-7726-E8E3-24A5-DCE0FDF9C88C}"/>
              </a:ext>
            </a:extLst>
          </p:cNvPr>
          <p:cNvSpPr/>
          <p:nvPr userDrawn="1"/>
        </p:nvSpPr>
        <p:spPr>
          <a:xfrm>
            <a:off x="1915968" y="4655559"/>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FFC72A-C932-E474-7868-A9A2FABB8B6C}"/>
              </a:ext>
            </a:extLst>
          </p:cNvPr>
          <p:cNvSpPr/>
          <p:nvPr userDrawn="1"/>
        </p:nvSpPr>
        <p:spPr>
          <a:xfrm>
            <a:off x="3287423" y="4655558"/>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0"/>
            <a:ext cx="4271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38061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23CB34AB-76AD-E38A-6407-F34FBAD12010}"/>
              </a:ext>
            </a:extLst>
          </p:cNvPr>
          <p:cNvSpPr/>
          <p:nvPr userDrawn="1"/>
        </p:nvSpPr>
        <p:spPr>
          <a:xfrm>
            <a:off x="457200"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3"/>
            <a:ext cx="2049462" cy="2060575"/>
          </a:xfrm>
        </p:spPr>
        <p:txBody>
          <a:bodyPr/>
          <a:lstStyle>
            <a:lvl1pPr marL="0" indent="0">
              <a:buFont typeface="Arial" panose="020B0604020202020204" pitchFamily="34" charse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69" y="3275462"/>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4" y="3287459"/>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03391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Oval 5">
            <a:extLst>
              <a:ext uri="{FF2B5EF4-FFF2-40B4-BE49-F238E27FC236}">
                <a16:creationId xmlns:a16="http://schemas.microsoft.com/office/drawing/2014/main" id="{9651C135-1C96-F75F-6969-0989C706774C}"/>
              </a:ext>
            </a:extLst>
          </p:cNvPr>
          <p:cNvSpPr/>
          <p:nvPr userDrawn="1"/>
        </p:nvSpPr>
        <p:spPr>
          <a:xfrm>
            <a:off x="532527"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49" y="192487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6" y="315049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7" y="1924878"/>
            <a:ext cx="2049462" cy="2060575"/>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158152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0" y="1084262"/>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dirty="0"/>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0"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3" y="2703511"/>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59" y="2703510"/>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7944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06986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3"/>
            <a:ext cx="10515600"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33319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2"/>
            <a:ext cx="104394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40848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0" y="1011237"/>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0" y="237093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0" y="3194843"/>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4"/>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58837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21283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4807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0" y="101758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88"/>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6" y="2706687"/>
            <a:ext cx="3932237" cy="3154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26273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6" y="106283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5" y="2830512"/>
            <a:ext cx="3932237" cy="3049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dirty="0"/>
              <a:t>Slide Title</a:t>
            </a:r>
          </a:p>
        </p:txBody>
      </p:sp>
    </p:spTree>
    <p:extLst>
      <p:ext uri="{BB962C8B-B14F-4D97-AF65-F5344CB8AC3E}">
        <p14:creationId xmlns:p14="http://schemas.microsoft.com/office/powerpoint/2010/main" val="37005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2"/>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4"/>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50" y="6173787"/>
            <a:ext cx="1847850" cy="365125"/>
          </a:xfrm>
          <a:prstGeom prst="rect">
            <a:avLst/>
          </a:prstGeom>
        </p:spPr>
        <p:txBody>
          <a:bodyPr vert="horz" lIns="91440" tIns="45720" rIns="91440" bIns="45720" rtlCol="0" anchor="ctr"/>
          <a:lstStyle>
            <a:lvl1pPr algn="l">
              <a:defRPr sz="1200" b="0" i="0">
                <a:solidFill>
                  <a:schemeClr val="bg1"/>
                </a:solidFill>
                <a:latin typeface="Helvetica" pitchFamily="2" charset="0"/>
              </a:defRPr>
            </a:lvl1pPr>
          </a:lstStyle>
          <a:p>
            <a:r>
              <a:rPr lang="en-US" dirty="0"/>
              <a:t>Date</a:t>
            </a:r>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6"/>
            <a:ext cx="4114800" cy="365125"/>
          </a:xfrm>
          <a:prstGeom prst="rect">
            <a:avLst/>
          </a:prstGeom>
        </p:spPr>
        <p:txBody>
          <a:bodyPr vert="horz" lIns="91440" tIns="45720" rIns="91440" bIns="45720" rtlCol="0" anchor="ctr"/>
          <a:lstStyle>
            <a:lvl1pPr algn="ctr">
              <a:defRPr sz="1200" b="0" i="0">
                <a:solidFill>
                  <a:schemeClr val="bg1"/>
                </a:solidFill>
                <a:latin typeface="Helvetica" pitchFamily="2" charset="0"/>
              </a:defRPr>
            </a:lvl1pPr>
          </a:lstStyle>
          <a:p>
            <a:r>
              <a:rPr lang="en-US" dirty="0"/>
              <a:t>Presentation Title</a:t>
            </a:r>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2" y="6173786"/>
            <a:ext cx="1263474" cy="365125"/>
          </a:xfrm>
          <a:prstGeom prst="rect">
            <a:avLst/>
          </a:prstGeom>
        </p:spPr>
        <p:txBody>
          <a:bodyPr vert="horz" lIns="91440" tIns="45720" rIns="91440" bIns="45720" rtlCol="0" anchor="ctr"/>
          <a:lstStyle>
            <a:lvl1pPr algn="r">
              <a:defRPr sz="1200" b="0" i="0">
                <a:solidFill>
                  <a:schemeClr val="bg1"/>
                </a:solidFill>
                <a:latin typeface="Helvetica" pitchFamily="2" charset="0"/>
              </a:defRPr>
            </a:lvl1pPr>
          </a:lstStyle>
          <a:p>
            <a:fld id="{213D27AB-2F89-4A61-9ED6-D01A0C23772D}" type="slidenum">
              <a:rPr lang="en-US" smtClean="0"/>
              <a:pPr/>
              <a:t>‹#›</a:t>
            </a:fld>
            <a:endParaRPr lang="en-US" dirty="0"/>
          </a:p>
        </p:txBody>
      </p:sp>
    </p:spTree>
    <p:extLst>
      <p:ext uri="{BB962C8B-B14F-4D97-AF65-F5344CB8AC3E}">
        <p14:creationId xmlns:p14="http://schemas.microsoft.com/office/powerpoint/2010/main" val="134935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59" r:id="rId12"/>
    <p:sldLayoutId id="2147483660" r:id="rId13"/>
    <p:sldLayoutId id="2147483661" r:id="rId14"/>
  </p:sldLayoutIdLst>
  <p:hf hdr="0"/>
  <p:txStyles>
    <p:titleStyle>
      <a:lvl1pPr algn="ctr" defTabSz="914400" rtl="0" eaLnBrk="1" latinLnBrk="0" hangingPunct="1">
        <a:lnSpc>
          <a:spcPct val="90000"/>
        </a:lnSpc>
        <a:spcBef>
          <a:spcPct val="0"/>
        </a:spcBef>
        <a:buNone/>
        <a:defRPr sz="3600" b="0" i="0" kern="1200">
          <a:solidFill>
            <a:schemeClr val="tx1"/>
          </a:solidFill>
          <a:latin typeface="Helvetica Light" panose="020B04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xa7X00_QKWk?feature=oembed" TargetMode="External"/><Relationship Id="rId5" Type="http://schemas.openxmlformats.org/officeDocument/2006/relationships/image" Target="../media/image4.png"/><Relationship Id="rId4" Type="http://schemas.openxmlformats.org/officeDocument/2006/relationships/hyperlink" Target="https://www.youtube.com/watch?v=xa7X00_QKW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_ojGrGchyGc?feature=oembed" TargetMode="External"/><Relationship Id="rId5" Type="http://schemas.openxmlformats.org/officeDocument/2006/relationships/image" Target="../media/image4.png"/><Relationship Id="rId4" Type="http://schemas.openxmlformats.org/officeDocument/2006/relationships/hyperlink" Target="https://www.youtube.com/watch?v=_ojGrGchyGc"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4.png"/><Relationship Id="rId4" Type="http://schemas.openxmlformats.org/officeDocument/2006/relationships/image" Target="../media/image27.png"/><Relationship Id="rId9" Type="http://schemas.openxmlformats.org/officeDocument/2006/relationships/image" Target="../media/image32.svg"/></Relationships>
</file>

<file path=ppt/slides/_rels/slide2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asyread.drugabuse.gov/content/what-addic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ideo" Target="https://www.youtube.com/embed/31GdwcBdwRo?feature=oembed" TargetMode="External"/><Relationship Id="rId5" Type="http://schemas.openxmlformats.org/officeDocument/2006/relationships/image" Target="../media/image4.png"/><Relationship Id="rId4" Type="http://schemas.openxmlformats.org/officeDocument/2006/relationships/hyperlink" Target="https://youtu.be/31GdwcBdwR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aw.lis.virginia.gov/vacode/54.1-3408/"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hyperlink" Target="mailto:REVIVE@dbhds.virginia.gov"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HUngLgGRJpo?feature=oembed" TargetMode="External"/><Relationship Id="rId5" Type="http://schemas.openxmlformats.org/officeDocument/2006/relationships/image" Target="../media/image4.png"/><Relationship Id="rId4" Type="http://schemas.openxmlformats.org/officeDocument/2006/relationships/hyperlink" Target="https://youtu.be/HUngLgGRJp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ABB42A-43E5-3956-FCE8-D06F06E350F5}"/>
              </a:ext>
            </a:extLst>
          </p:cNvPr>
          <p:cNvSpPr>
            <a:spLocks noGrp="1"/>
          </p:cNvSpPr>
          <p:nvPr>
            <p:ph type="subTitle" idx="1"/>
          </p:nvPr>
        </p:nvSpPr>
        <p:spPr>
          <a:xfrm>
            <a:off x="150495" y="3602038"/>
            <a:ext cx="11005186" cy="1655762"/>
          </a:xfrm>
        </p:spPr>
        <p:txBody>
          <a:bodyPr/>
          <a:lstStyle/>
          <a:p>
            <a:r>
              <a:rPr lang="es-419" dirty="0">
                <a:solidFill>
                  <a:schemeClr val="accent1">
                    <a:lumMod val="75000"/>
                  </a:schemeClr>
                </a:solidFill>
              </a:rPr>
              <a:t>Programa educativo de Virginia sobre la sobredosis de opioides y naloxona</a:t>
            </a:r>
          </a:p>
          <a:p>
            <a:r>
              <a:rPr lang="es-419" dirty="0">
                <a:solidFill>
                  <a:schemeClr val="accent1">
                    <a:lumMod val="75000"/>
                  </a:schemeClr>
                </a:solidFill>
              </a:rPr>
              <a:t>Capacitación para reanimadores no profesionales</a:t>
            </a:r>
          </a:p>
        </p:txBody>
      </p:sp>
      <p:sp>
        <p:nvSpPr>
          <p:cNvPr id="6" name="Slide Number Placeholder 5">
            <a:extLst>
              <a:ext uri="{FF2B5EF4-FFF2-40B4-BE49-F238E27FC236}">
                <a16:creationId xmlns:a16="http://schemas.microsoft.com/office/drawing/2014/main" id="{E48C32EF-6302-AEEA-75A0-DE1CC58E6611}"/>
              </a:ext>
            </a:extLst>
          </p:cNvPr>
          <p:cNvSpPr>
            <a:spLocks noGrp="1"/>
          </p:cNvSpPr>
          <p:nvPr>
            <p:ph type="sldNum" sz="quarter" idx="12"/>
          </p:nvPr>
        </p:nvSpPr>
        <p:spPr/>
        <p:txBody>
          <a:bodyPr/>
          <a:lstStyle/>
          <a:p>
            <a:fld id="{5874D6C6-B3A5-4F2C-A6BF-E3D57C3A1219}" type="slidenum">
              <a:rPr lang="en-US" smtClean="0"/>
              <a:t>1</a:t>
            </a:fld>
            <a:endParaRPr lang="es-419" dirty="0"/>
          </a:p>
        </p:txBody>
      </p:sp>
      <p:pic>
        <p:nvPicPr>
          <p:cNvPr id="4" name="Picture 3" descr="A picture containing text, clock&#10;&#10;Description automatically generated">
            <a:extLst>
              <a:ext uri="{FF2B5EF4-FFF2-40B4-BE49-F238E27FC236}">
                <a16:creationId xmlns:a16="http://schemas.microsoft.com/office/drawing/2014/main" id="{CA4ADC71-2966-448B-9E84-552516EABB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531" y="1926909"/>
            <a:ext cx="4639112" cy="1502091"/>
          </a:xfrm>
          <a:prstGeom prst="rect">
            <a:avLst/>
          </a:prstGeom>
        </p:spPr>
      </p:pic>
    </p:spTree>
    <p:extLst>
      <p:ext uri="{BB962C8B-B14F-4D97-AF65-F5344CB8AC3E}">
        <p14:creationId xmlns:p14="http://schemas.microsoft.com/office/powerpoint/2010/main" val="341762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11BFDE-809E-48F5-91BE-BEDF4F0E6442}"/>
              </a:ext>
            </a:extLst>
          </p:cNvPr>
          <p:cNvSpPr>
            <a:spLocks noGrp="1"/>
          </p:cNvSpPr>
          <p:nvPr>
            <p:ph type="sldNum" sz="quarter" idx="12"/>
          </p:nvPr>
        </p:nvSpPr>
        <p:spPr/>
        <p:txBody>
          <a:bodyPr/>
          <a:lstStyle/>
          <a:p>
            <a:fld id="{5874D6C6-B3A5-4F2C-A6BF-E3D57C3A1219}" type="slidenum">
              <a:rPr lang="en-US" smtClean="0"/>
              <a:t>10</a:t>
            </a:fld>
            <a:endParaRPr lang="es-419"/>
          </a:p>
        </p:txBody>
      </p:sp>
      <p:sp>
        <p:nvSpPr>
          <p:cNvPr id="8" name="TextBox 7">
            <a:extLst>
              <a:ext uri="{FF2B5EF4-FFF2-40B4-BE49-F238E27FC236}">
                <a16:creationId xmlns:a16="http://schemas.microsoft.com/office/drawing/2014/main" id="{CF24E2C0-3C81-407E-B3B3-54232A59B030}"/>
              </a:ext>
            </a:extLst>
          </p:cNvPr>
          <p:cNvSpPr txBox="1"/>
          <p:nvPr/>
        </p:nvSpPr>
        <p:spPr>
          <a:xfrm rot="5400000" flipH="1">
            <a:off x="7738832" y="4272955"/>
            <a:ext cx="3678023" cy="371316"/>
          </a:xfrm>
          <a:prstGeom prst="rect">
            <a:avLst/>
          </a:prstGeom>
          <a:noFill/>
        </p:spPr>
        <p:txBody>
          <a:bodyPr vert="horz" wrap="square" rtlCol="0">
            <a:spAutoFit/>
          </a:bodyPr>
          <a:lstStyle/>
          <a:p>
            <a:r>
              <a:rPr lang="es-419" sz="900" dirty="0"/>
              <a:t>https://www.vdh.virginia.gov/content/uploads/sites/18/2023/07/Quarterly-Drug-Death-Report-FINAL-Q1-2023.pdf</a:t>
            </a:r>
          </a:p>
        </p:txBody>
      </p:sp>
      <p:pic>
        <p:nvPicPr>
          <p:cNvPr id="6" name="Picture 5">
            <a:extLst>
              <a:ext uri="{FF2B5EF4-FFF2-40B4-BE49-F238E27FC236}">
                <a16:creationId xmlns:a16="http://schemas.microsoft.com/office/drawing/2014/main" id="{F9902D9B-5CD9-4386-9E71-A1D4C7F8C2B4}"/>
              </a:ext>
            </a:extLst>
          </p:cNvPr>
          <p:cNvPicPr>
            <a:picLocks noChangeAspect="1"/>
          </p:cNvPicPr>
          <p:nvPr/>
        </p:nvPicPr>
        <p:blipFill>
          <a:blip r:embed="rId2"/>
          <a:stretch>
            <a:fillRect/>
          </a:stretch>
        </p:blipFill>
        <p:spPr>
          <a:xfrm>
            <a:off x="8986084" y="437304"/>
            <a:ext cx="1524132" cy="493819"/>
          </a:xfrm>
          <a:prstGeom prst="rect">
            <a:avLst/>
          </a:prstGeom>
        </p:spPr>
      </p:pic>
      <p:grpSp>
        <p:nvGrpSpPr>
          <p:cNvPr id="2" name="Group 1">
            <a:extLst>
              <a:ext uri="{FF2B5EF4-FFF2-40B4-BE49-F238E27FC236}">
                <a16:creationId xmlns:a16="http://schemas.microsoft.com/office/drawing/2014/main" id="{D560B4E4-23AF-57DE-1A2D-92FFFC3FA817}"/>
              </a:ext>
            </a:extLst>
          </p:cNvPr>
          <p:cNvGrpSpPr/>
          <p:nvPr/>
        </p:nvGrpSpPr>
        <p:grpSpPr>
          <a:xfrm>
            <a:off x="2469268" y="1003278"/>
            <a:ext cx="6974246" cy="5206731"/>
            <a:chOff x="2469268" y="1003278"/>
            <a:chExt cx="6974246" cy="5206731"/>
          </a:xfrm>
        </p:grpSpPr>
        <p:pic>
          <p:nvPicPr>
            <p:cNvPr id="5" name="Picture 4">
              <a:extLst>
                <a:ext uri="{FF2B5EF4-FFF2-40B4-BE49-F238E27FC236}">
                  <a16:creationId xmlns:a16="http://schemas.microsoft.com/office/drawing/2014/main" id="{E63EC1D0-8036-80E1-B025-123EEBFB39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39875" y="1003278"/>
              <a:ext cx="6903639" cy="5170508"/>
            </a:xfrm>
            <a:prstGeom prst="rect">
              <a:avLst/>
            </a:prstGeom>
          </p:spPr>
        </p:pic>
        <p:sp>
          <p:nvSpPr>
            <p:cNvPr id="7" name="文本框 1">
              <a:extLst>
                <a:ext uri="{FF2B5EF4-FFF2-40B4-BE49-F238E27FC236}">
                  <a16:creationId xmlns:a16="http://schemas.microsoft.com/office/drawing/2014/main" id="{F49BA238-EB81-37BC-0150-A2B85126288E}"/>
                </a:ext>
              </a:extLst>
            </p:cNvPr>
            <p:cNvSpPr txBox="1"/>
            <p:nvPr/>
          </p:nvSpPr>
          <p:spPr>
            <a:xfrm>
              <a:off x="3375660" y="1164803"/>
              <a:ext cx="4930140" cy="446276"/>
            </a:xfrm>
            <a:prstGeom prst="rect">
              <a:avLst/>
            </a:prstGeom>
            <a:noFill/>
          </p:spPr>
          <p:txBody>
            <a:bodyPr wrap="square" rtlCol="0">
              <a:spAutoFit/>
            </a:bodyPr>
            <a:lstStyle/>
            <a:p>
              <a:pPr algn="ctr"/>
              <a:r>
                <a:rPr lang="gsw-FR" altLang="zh-CN" sz="2300" b="1" dirty="0">
                  <a:solidFill>
                    <a:srgbClr val="003D80"/>
                  </a:solidFill>
                  <a:latin typeface="Calibri" panose="020F0502020204030204" pitchFamily="34" charset="0"/>
                  <a:cs typeface="Calibri" panose="020F0502020204030204" pitchFamily="34" charset="0"/>
                </a:rPr>
                <a:t>TODOS LOS OPIOIDES</a:t>
              </a:r>
              <a:endParaRPr lang="zh-CN" altLang="en-US" sz="2300" b="1" dirty="0">
                <a:solidFill>
                  <a:srgbClr val="003D80"/>
                </a:solidFill>
                <a:latin typeface="Calibri" panose="020F0502020204030204" pitchFamily="34" charset="0"/>
                <a:cs typeface="Calibri" panose="020F0502020204030204" pitchFamily="34" charset="0"/>
              </a:endParaRPr>
            </a:p>
          </p:txBody>
        </p:sp>
        <p:sp>
          <p:nvSpPr>
            <p:cNvPr id="9" name="文本框 8">
              <a:extLst>
                <a:ext uri="{FF2B5EF4-FFF2-40B4-BE49-F238E27FC236}">
                  <a16:creationId xmlns:a16="http://schemas.microsoft.com/office/drawing/2014/main" id="{5C6A4D47-198F-739A-CC40-E88145886150}"/>
                </a:ext>
              </a:extLst>
            </p:cNvPr>
            <p:cNvSpPr txBox="1"/>
            <p:nvPr/>
          </p:nvSpPr>
          <p:spPr>
            <a:xfrm>
              <a:off x="2715895" y="1544320"/>
              <a:ext cx="6553200" cy="797654"/>
            </a:xfrm>
            <a:prstGeom prst="rect">
              <a:avLst/>
            </a:prstGeom>
            <a:noFill/>
          </p:spPr>
          <p:txBody>
            <a:bodyPr wrap="square" rtlCol="0">
              <a:spAutoFit/>
            </a:bodyPr>
            <a:lstStyle/>
            <a:p>
              <a:pPr>
                <a:lnSpc>
                  <a:spcPts val="1100"/>
                </a:lnSpc>
              </a:pPr>
              <a:r>
                <a:rPr lang="es-419" altLang="zh-CN" sz="1000" spc="-50" dirty="0">
                  <a:solidFill>
                    <a:schemeClr val="bg1"/>
                  </a:solidFill>
                  <a:latin typeface="Calibri" panose="020F0502020204030204" pitchFamily="34" charset="0"/>
                  <a:cs typeface="Calibri" panose="020F0502020204030204" pitchFamily="34" charset="0"/>
                </a:rPr>
                <a:t>Entre 2007 y 2015, los opioides (fentanilo, heroína, U-47700 y/o uno o más opioides con receta) representaron aproximadamente el 75 % de todas las sobredosis de drogas mortales anuales en Virginia. Sin embargo, este porcentaje aumenta cada año debido al aumento significativo de las sobredosis mortales de fentanilo y/o heroína que comenzó a finales de 2013 y principios de 2014. En 2022, el 81.7 % de todas las sobredosis mortales de cualquier sustancia se debieron a uno o más opioides. El número de sobredosis mortales de opioides en 2022 disminuyó un 3.9 % con respecto al año anterior.</a:t>
              </a:r>
              <a:endParaRPr lang="zh-CN" altLang="en-US" sz="1000" spc="-50" dirty="0">
                <a:solidFill>
                  <a:schemeClr val="bg1"/>
                </a:solidFill>
                <a:latin typeface="Calibri" panose="020F0502020204030204" pitchFamily="34" charset="0"/>
                <a:cs typeface="Calibri" panose="020F0502020204030204" pitchFamily="34" charset="0"/>
              </a:endParaRPr>
            </a:p>
          </p:txBody>
        </p:sp>
        <p:sp>
          <p:nvSpPr>
            <p:cNvPr id="10" name="文本框 11">
              <a:extLst>
                <a:ext uri="{FF2B5EF4-FFF2-40B4-BE49-F238E27FC236}">
                  <a16:creationId xmlns:a16="http://schemas.microsoft.com/office/drawing/2014/main" id="{05C36AF9-91BE-98C0-26C9-31BCFBA91EBE}"/>
                </a:ext>
              </a:extLst>
            </p:cNvPr>
            <p:cNvSpPr txBox="1"/>
            <p:nvPr/>
          </p:nvSpPr>
          <p:spPr>
            <a:xfrm>
              <a:off x="2961005" y="2334759"/>
              <a:ext cx="6173470" cy="600164"/>
            </a:xfrm>
            <a:prstGeom prst="rect">
              <a:avLst/>
            </a:prstGeom>
            <a:noFill/>
          </p:spPr>
          <p:txBody>
            <a:bodyPr wrap="square" rtlCol="0">
              <a:spAutoFit/>
            </a:bodyPr>
            <a:lstStyle/>
            <a:p>
              <a:pPr algn="ctr"/>
              <a:r>
                <a:rPr lang="es-419" altLang="zh-CN" sz="1100" b="1" dirty="0">
                  <a:solidFill>
                    <a:schemeClr val="bg2">
                      <a:lumMod val="10000"/>
                    </a:schemeClr>
                  </a:solidFill>
                  <a:latin typeface="Calibri" panose="020F0502020204030204" pitchFamily="34" charset="0"/>
                  <a:cs typeface="Calibri" panose="020F0502020204030204" pitchFamily="34" charset="0"/>
                </a:rPr>
                <a:t>Número total de sobredosis mortales de opioides por trimestre y año de fallecimiento, 2007-2023*.</a:t>
              </a:r>
            </a:p>
            <a:p>
              <a:pPr algn="ctr"/>
              <a:r>
                <a:rPr lang="es-419" altLang="zh-CN" sz="1100" b="1" u="sng" dirty="0">
                  <a:solidFill>
                    <a:schemeClr val="bg2">
                      <a:lumMod val="10000"/>
                    </a:schemeClr>
                  </a:solidFill>
                  <a:latin typeface="Calibri" panose="020F0502020204030204" pitchFamily="34" charset="0"/>
                  <a:cs typeface="Calibri" panose="020F0502020204030204" pitchFamily="34" charset="0"/>
                </a:rPr>
                <a:t>Los datos de 2023 son un total previsto para todo el año.</a:t>
              </a:r>
            </a:p>
            <a:p>
              <a:pPr algn="ctr"/>
              <a:endParaRPr lang="zh-CN" altLang="en-US" sz="1100" b="1" dirty="0">
                <a:solidFill>
                  <a:schemeClr val="bg2">
                    <a:lumMod val="10000"/>
                  </a:schemeClr>
                </a:solidFill>
                <a:latin typeface="Calibri" panose="020F0502020204030204" pitchFamily="34" charset="0"/>
                <a:cs typeface="Calibri" panose="020F0502020204030204" pitchFamily="34" charset="0"/>
              </a:endParaRPr>
            </a:p>
          </p:txBody>
        </p:sp>
        <p:sp>
          <p:nvSpPr>
            <p:cNvPr id="11" name="文本框 14">
              <a:extLst>
                <a:ext uri="{FF2B5EF4-FFF2-40B4-BE49-F238E27FC236}">
                  <a16:creationId xmlns:a16="http://schemas.microsoft.com/office/drawing/2014/main" id="{4D8F5A51-B88B-A9EA-6BCB-B9E66801AF24}"/>
                </a:ext>
              </a:extLst>
            </p:cNvPr>
            <p:cNvSpPr txBox="1"/>
            <p:nvPr/>
          </p:nvSpPr>
          <p:spPr>
            <a:xfrm rot="10800000">
              <a:off x="3058338" y="2721489"/>
              <a:ext cx="338554" cy="1830112"/>
            </a:xfrm>
            <a:prstGeom prst="rect">
              <a:avLst/>
            </a:prstGeom>
            <a:noFill/>
          </p:spPr>
          <p:txBody>
            <a:bodyPr vert="eaVert" wrap="square" rtlCol="0">
              <a:spAutoFit/>
            </a:bodyPr>
            <a:lstStyle/>
            <a:p>
              <a:pPr algn="ctr"/>
              <a:r>
                <a:rPr lang="es-419" altLang="zh-CN" sz="1000" b="1" dirty="0">
                  <a:solidFill>
                    <a:schemeClr val="bg2">
                      <a:lumMod val="10000"/>
                    </a:schemeClr>
                  </a:solidFill>
                  <a:latin typeface="Calibri" panose="020F0502020204030204" pitchFamily="34" charset="0"/>
                  <a:cs typeface="Calibri" panose="020F0502020204030204" pitchFamily="34" charset="0"/>
                </a:rPr>
                <a:t>Número de víctimas mortales</a:t>
              </a:r>
              <a:endParaRPr lang="zh-CN" altLang="en-US" sz="1000" b="1" dirty="0">
                <a:solidFill>
                  <a:schemeClr val="bg2">
                    <a:lumMod val="10000"/>
                  </a:schemeClr>
                </a:solidFill>
                <a:latin typeface="Calibri" panose="020F0502020204030204" pitchFamily="34" charset="0"/>
                <a:cs typeface="Calibri" panose="020F0502020204030204" pitchFamily="34" charset="0"/>
              </a:endParaRPr>
            </a:p>
          </p:txBody>
        </p:sp>
        <p:sp>
          <p:nvSpPr>
            <p:cNvPr id="12" name="文本框 15">
              <a:extLst>
                <a:ext uri="{FF2B5EF4-FFF2-40B4-BE49-F238E27FC236}">
                  <a16:creationId xmlns:a16="http://schemas.microsoft.com/office/drawing/2014/main" id="{FE50C0FF-91A2-B600-A3F7-1BB4455CA6F7}"/>
                </a:ext>
              </a:extLst>
            </p:cNvPr>
            <p:cNvSpPr txBox="1"/>
            <p:nvPr/>
          </p:nvSpPr>
          <p:spPr>
            <a:xfrm rot="16200000">
              <a:off x="3366375" y="4881803"/>
              <a:ext cx="307777" cy="833271"/>
            </a:xfrm>
            <a:prstGeom prst="rect">
              <a:avLst/>
            </a:prstGeom>
            <a:noFill/>
          </p:spPr>
          <p:txBody>
            <a:bodyPr vert="eaVert" wrap="square" rtlCol="0">
              <a:spAutoFit/>
            </a:bodyPr>
            <a:lstStyle/>
            <a:p>
              <a:r>
                <a:rPr lang="es-419" altLang="zh-CN" sz="800" b="1" spc="-50" dirty="0">
                  <a:solidFill>
                    <a:schemeClr val="bg2">
                      <a:lumMod val="10000"/>
                    </a:schemeClr>
                  </a:solidFill>
                  <a:latin typeface="Calibri" panose="020F0502020204030204" pitchFamily="34" charset="0"/>
                  <a:cs typeface="Calibri" panose="020F0502020204030204" pitchFamily="34" charset="0"/>
                </a:rPr>
                <a:t>Total de muertes</a:t>
              </a:r>
              <a:endParaRPr lang="zh-CN" altLang="en-US" sz="800" b="1" spc="-50" dirty="0">
                <a:solidFill>
                  <a:schemeClr val="bg2">
                    <a:lumMod val="10000"/>
                  </a:schemeClr>
                </a:solidFill>
                <a:latin typeface="Calibri" panose="020F0502020204030204" pitchFamily="34" charset="0"/>
                <a:cs typeface="Calibri" panose="020F0502020204030204" pitchFamily="34" charset="0"/>
              </a:endParaRPr>
            </a:p>
          </p:txBody>
        </p:sp>
        <p:sp>
          <p:nvSpPr>
            <p:cNvPr id="13" name="文本框 18">
              <a:extLst>
                <a:ext uri="{FF2B5EF4-FFF2-40B4-BE49-F238E27FC236}">
                  <a16:creationId xmlns:a16="http://schemas.microsoft.com/office/drawing/2014/main" id="{E96746B5-FFEA-BF56-2685-7F9D83FC8C04}"/>
                </a:ext>
              </a:extLst>
            </p:cNvPr>
            <p:cNvSpPr txBox="1"/>
            <p:nvPr/>
          </p:nvSpPr>
          <p:spPr>
            <a:xfrm>
              <a:off x="2843004" y="5406713"/>
              <a:ext cx="5132596" cy="555088"/>
            </a:xfrm>
            <a:prstGeom prst="rect">
              <a:avLst/>
            </a:prstGeom>
            <a:noFill/>
          </p:spPr>
          <p:txBody>
            <a:bodyPr wrap="square" rtlCol="0">
              <a:spAutoFit/>
            </a:bodyPr>
            <a:lstStyle/>
            <a:p>
              <a:pPr>
                <a:lnSpc>
                  <a:spcPts val="640"/>
                </a:lnSpc>
              </a:pPr>
              <a:r>
                <a:rPr lang="es-419" altLang="zh-CN" sz="600" spc="-30" dirty="0">
                  <a:solidFill>
                    <a:schemeClr val="bg2">
                      <a:lumMod val="10000"/>
                    </a:schemeClr>
                  </a:solidFill>
                  <a:latin typeface="Calibri" panose="020F0502020204030204" pitchFamily="34" charset="0"/>
                  <a:cs typeface="Calibri" panose="020F0502020204030204" pitchFamily="34" charset="0"/>
                </a:rPr>
                <a:t>¹ 'Todos los opioides' incluyen todas las versiones de fentanilo, heroína y opioides recetados. U-47700 y opioides no especificados.</a:t>
              </a:r>
            </a:p>
            <a:p>
              <a:pPr>
                <a:lnSpc>
                  <a:spcPts val="640"/>
                </a:lnSpc>
              </a:pPr>
              <a:r>
                <a:rPr lang="es-419" altLang="zh-CN" sz="600" spc="-30" dirty="0">
                  <a:solidFill>
                    <a:schemeClr val="bg2">
                      <a:lumMod val="10000"/>
                    </a:schemeClr>
                  </a:solidFill>
                  <a:latin typeface="Calibri" panose="020F0502020204030204" pitchFamily="34" charset="0"/>
                  <a:cs typeface="Calibri" panose="020F0502020204030204" pitchFamily="34" charset="0"/>
                </a:rPr>
                <a:t>² 'Los opioides no especificados son una pequeña categoría de muertes en las que no se puede determinar la presencia de heroína y/o uno o más opioides recetados debido a las circunstancias específicas de la muerte. Lo más común es que estas circunstancias sean el resultado de la muerte varios días después de una sobredosis, en la Oficina del Médico Forense Principal (Office of Chief Medical Examiner, OCME) no pueden realizar pruebas toxicológicas porque las sustancias se habrán metabolizado fuera del organismo del fallecido.</a:t>
              </a:r>
            </a:p>
            <a:p>
              <a:pPr>
                <a:lnSpc>
                  <a:spcPts val="640"/>
                </a:lnSpc>
              </a:pPr>
              <a:r>
                <a:rPr lang="es-419" altLang="zh-CN" sz="600" spc="-30" dirty="0">
                  <a:solidFill>
                    <a:schemeClr val="bg2">
                      <a:lumMod val="10000"/>
                    </a:schemeClr>
                  </a:solidFill>
                  <a:latin typeface="Calibri" panose="020F0502020204030204" pitchFamily="34" charset="0"/>
                  <a:cs typeface="Calibri" panose="020F0502020204030204" pitchFamily="34" charset="0"/>
                </a:rPr>
                <a:t>Las cifras de muertes por opioides han cambiado notablemente con respecto a informes anteriores debido a la eliminación del fentanilo de la categoría de opioides con receta, así como a la incorporación de la buprenorfina, el levorfanol, la meperidina, la pentazocina, el propoxifeno y el tapentadol a la lista de opioides con receta.</a:t>
              </a:r>
            </a:p>
          </p:txBody>
        </p:sp>
        <p:sp>
          <p:nvSpPr>
            <p:cNvPr id="14" name="文本框 4">
              <a:extLst>
                <a:ext uri="{FF2B5EF4-FFF2-40B4-BE49-F238E27FC236}">
                  <a16:creationId xmlns:a16="http://schemas.microsoft.com/office/drawing/2014/main" id="{7E0677DF-DEFE-C999-4D8B-4B30EA738587}"/>
                </a:ext>
              </a:extLst>
            </p:cNvPr>
            <p:cNvSpPr txBox="1"/>
            <p:nvPr/>
          </p:nvSpPr>
          <p:spPr>
            <a:xfrm>
              <a:off x="2469268" y="5963788"/>
              <a:ext cx="782497" cy="246221"/>
            </a:xfrm>
            <a:prstGeom prst="rect">
              <a:avLst/>
            </a:prstGeom>
            <a:noFill/>
          </p:spPr>
          <p:txBody>
            <a:bodyPr wrap="square" rtlCol="0">
              <a:spAutoFit/>
            </a:bodyPr>
            <a:lstStyle/>
            <a:p>
              <a:r>
                <a:rPr lang="es-419" altLang="zh-CN" sz="1000" dirty="0">
                  <a:solidFill>
                    <a:schemeClr val="bg2">
                      <a:lumMod val="10000"/>
                    </a:schemeClr>
                  </a:solidFill>
                  <a:latin typeface="Arial" panose="020B0604020202020204" pitchFamily="34" charset="0"/>
                  <a:cs typeface="Arial" panose="020B0604020202020204" pitchFamily="34" charset="0"/>
                </a:rPr>
                <a:t>Página 30</a:t>
              </a:r>
              <a:endParaRPr lang="zh-CN" altLang="en-US" sz="1000" dirty="0">
                <a:solidFill>
                  <a:schemeClr val="bg2">
                    <a:lumMod val="1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55921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hidden="1">
            <a:extLst>
              <a:ext uri="{FF2B5EF4-FFF2-40B4-BE49-F238E27FC236}">
                <a16:creationId xmlns:a16="http://schemas.microsoft.com/office/drawing/2014/main" id="{121DBB55-8EA0-4BB1-82EE-4C62B73C2256}"/>
              </a:ext>
            </a:extLst>
          </p:cNvPr>
          <p:cNvPicPr>
            <a:picLocks noGrp="1" noChangeAspect="1"/>
          </p:cNvPicPr>
          <p:nvPr>
            <p:ph idx="1"/>
          </p:nvPr>
        </p:nvPicPr>
        <p:blipFill>
          <a:blip r:embed="rId2"/>
          <a:stretch>
            <a:fillRect/>
          </a:stretch>
        </p:blipFill>
        <p:spPr>
          <a:xfrm>
            <a:off x="281918" y="1080993"/>
            <a:ext cx="6751364" cy="5092793"/>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11</a:t>
            </a:fld>
            <a:endParaRPr lang="es-419"/>
          </a:p>
        </p:txBody>
      </p:sp>
      <p:sp>
        <p:nvSpPr>
          <p:cNvPr id="9" name="Title 1">
            <a:extLst>
              <a:ext uri="{FF2B5EF4-FFF2-40B4-BE49-F238E27FC236}">
                <a16:creationId xmlns:a16="http://schemas.microsoft.com/office/drawing/2014/main" id="{C6D7639B-EC7D-4FFA-B5E6-B902CE751EC6}"/>
              </a:ext>
            </a:extLst>
          </p:cNvPr>
          <p:cNvSpPr>
            <a:spLocks noGrp="1"/>
          </p:cNvSpPr>
          <p:nvPr>
            <p:ph type="title"/>
          </p:nvPr>
        </p:nvSpPr>
        <p:spPr>
          <a:xfrm>
            <a:off x="7052929" y="1375779"/>
            <a:ext cx="4114799" cy="2053221"/>
          </a:xfrm>
        </p:spPr>
        <p:style>
          <a:lnRef idx="1">
            <a:schemeClr val="accent2"/>
          </a:lnRef>
          <a:fillRef idx="2">
            <a:schemeClr val="accent2"/>
          </a:fillRef>
          <a:effectRef idx="1">
            <a:schemeClr val="accent2"/>
          </a:effectRef>
          <a:fontRef idx="minor">
            <a:schemeClr val="dk1"/>
          </a:fontRef>
        </p:style>
        <p:txBody>
          <a:bodyPr/>
          <a:lstStyle/>
          <a:p>
            <a:r>
              <a:rPr lang="es-419" dirty="0">
                <a:latin typeface="Helvetica" pitchFamily="2" charset="0"/>
              </a:rPr>
              <a:t>¿Qué es</a:t>
            </a:r>
            <a:br>
              <a:rPr lang="es-419" dirty="0">
                <a:latin typeface="Helvetica" pitchFamily="2" charset="0"/>
              </a:rPr>
            </a:br>
            <a:r>
              <a:rPr lang="es-419" dirty="0">
                <a:latin typeface="Helvetica" pitchFamily="2" charset="0"/>
              </a:rPr>
              <a:t>una sobredosis</a:t>
            </a:r>
            <a:br>
              <a:rPr lang="es-419" dirty="0">
                <a:latin typeface="Helvetica" pitchFamily="2" charset="0"/>
              </a:rPr>
            </a:br>
            <a:r>
              <a:rPr lang="es-419" dirty="0">
                <a:latin typeface="Helvetica" pitchFamily="2" charset="0"/>
              </a:rPr>
              <a:t>de opioides?</a:t>
            </a:r>
          </a:p>
        </p:txBody>
      </p:sp>
      <p:pic>
        <p:nvPicPr>
          <p:cNvPr id="4" name="Picture 3">
            <a:extLst>
              <a:ext uri="{FF2B5EF4-FFF2-40B4-BE49-F238E27FC236}">
                <a16:creationId xmlns:a16="http://schemas.microsoft.com/office/drawing/2014/main" id="{AF8B9FB4-D95E-485C-9DEC-8A8F32AB9CEF}"/>
              </a:ext>
            </a:extLst>
          </p:cNvPr>
          <p:cNvPicPr>
            <a:picLocks noChangeAspect="1"/>
          </p:cNvPicPr>
          <p:nvPr/>
        </p:nvPicPr>
        <p:blipFill>
          <a:blip r:embed="rId3"/>
          <a:stretch>
            <a:fillRect/>
          </a:stretch>
        </p:blipFill>
        <p:spPr>
          <a:xfrm>
            <a:off x="8986084" y="464057"/>
            <a:ext cx="1524132" cy="493819"/>
          </a:xfrm>
          <a:prstGeom prst="rect">
            <a:avLst/>
          </a:prstGeom>
        </p:spPr>
      </p:pic>
      <p:pic>
        <p:nvPicPr>
          <p:cNvPr id="10" name="Content Placeholder 6">
            <a:extLst>
              <a:ext uri="{FF2B5EF4-FFF2-40B4-BE49-F238E27FC236}">
                <a16:creationId xmlns:a16="http://schemas.microsoft.com/office/drawing/2014/main" id="{A3E83FC8-B6E1-0962-48B2-C2C815EFE7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1918" y="1080994"/>
            <a:ext cx="6751364" cy="5092791"/>
          </a:xfrm>
          <a:prstGeom prst="rect">
            <a:avLst/>
          </a:prstGeom>
        </p:spPr>
      </p:pic>
      <p:grpSp>
        <p:nvGrpSpPr>
          <p:cNvPr id="11" name="Group 10">
            <a:extLst>
              <a:ext uri="{FF2B5EF4-FFF2-40B4-BE49-F238E27FC236}">
                <a16:creationId xmlns:a16="http://schemas.microsoft.com/office/drawing/2014/main" id="{06110543-7EBF-EDAC-E30F-7E083412709E}"/>
              </a:ext>
            </a:extLst>
          </p:cNvPr>
          <p:cNvGrpSpPr/>
          <p:nvPr/>
        </p:nvGrpSpPr>
        <p:grpSpPr>
          <a:xfrm>
            <a:off x="221761" y="1483248"/>
            <a:ext cx="6763562" cy="4614034"/>
            <a:chOff x="221761" y="1483248"/>
            <a:chExt cx="6763562" cy="4614034"/>
          </a:xfrm>
        </p:grpSpPr>
        <p:sp>
          <p:nvSpPr>
            <p:cNvPr id="12" name="文本框 1">
              <a:extLst>
                <a:ext uri="{FF2B5EF4-FFF2-40B4-BE49-F238E27FC236}">
                  <a16:creationId xmlns:a16="http://schemas.microsoft.com/office/drawing/2014/main" id="{176B20E3-382F-CF50-653B-4057092D70F6}"/>
                </a:ext>
              </a:extLst>
            </p:cNvPr>
            <p:cNvSpPr txBox="1"/>
            <p:nvPr/>
          </p:nvSpPr>
          <p:spPr>
            <a:xfrm>
              <a:off x="1018485" y="1483248"/>
              <a:ext cx="2702689" cy="881780"/>
            </a:xfrm>
            <a:prstGeom prst="rect">
              <a:avLst/>
            </a:prstGeom>
            <a:noFill/>
          </p:spPr>
          <p:txBody>
            <a:bodyPr wrap="square" rtlCol="0">
              <a:spAutoFit/>
            </a:bodyPr>
            <a:lstStyle/>
            <a:p>
              <a:pPr>
                <a:lnSpc>
                  <a:spcPct val="90000"/>
                </a:lnSpc>
              </a:pPr>
              <a:r>
                <a:rPr lang="es-419" altLang="zh-CN" sz="1900" b="1" dirty="0">
                  <a:solidFill>
                    <a:schemeClr val="bg2">
                      <a:lumMod val="10000"/>
                    </a:schemeClr>
                  </a:solidFill>
                  <a:latin typeface="Calibri" panose="020F0502020204030204" pitchFamily="34" charset="0"/>
                  <a:cs typeface="Calibri" panose="020F0502020204030204" pitchFamily="34" charset="0"/>
                </a:rPr>
                <a:t>El opioide encaja exactamente</a:t>
              </a:r>
              <a:br>
                <a:rPr lang="es-419" altLang="zh-CN" sz="1900" b="1" dirty="0">
                  <a:solidFill>
                    <a:schemeClr val="bg2">
                      <a:lumMod val="10000"/>
                    </a:schemeClr>
                  </a:solidFill>
                  <a:latin typeface="Calibri" panose="020F0502020204030204" pitchFamily="34" charset="0"/>
                  <a:cs typeface="Calibri" panose="020F0502020204030204" pitchFamily="34" charset="0"/>
                </a:rPr>
              </a:br>
              <a:r>
                <a:rPr lang="es-419" altLang="zh-CN" sz="1900" b="1" dirty="0">
                  <a:solidFill>
                    <a:schemeClr val="bg2">
                      <a:lumMod val="10000"/>
                    </a:schemeClr>
                  </a:solidFill>
                  <a:latin typeface="Calibri" panose="020F0502020204030204" pitchFamily="34" charset="0"/>
                  <a:cs typeface="Calibri" panose="020F0502020204030204" pitchFamily="34" charset="0"/>
                </a:rPr>
                <a:t>en el receptor</a:t>
              </a:r>
              <a:endParaRPr lang="zh-CN" altLang="en-US" sz="1900" b="1" dirty="0">
                <a:solidFill>
                  <a:schemeClr val="bg2">
                    <a:lumMod val="10000"/>
                  </a:schemeClr>
                </a:solidFill>
                <a:latin typeface="Calibri" panose="020F0502020204030204" pitchFamily="34" charset="0"/>
                <a:cs typeface="Calibri" panose="020F0502020204030204" pitchFamily="34" charset="0"/>
              </a:endParaRPr>
            </a:p>
          </p:txBody>
        </p:sp>
        <p:sp>
          <p:nvSpPr>
            <p:cNvPr id="13" name="文本框 9">
              <a:extLst>
                <a:ext uri="{FF2B5EF4-FFF2-40B4-BE49-F238E27FC236}">
                  <a16:creationId xmlns:a16="http://schemas.microsoft.com/office/drawing/2014/main" id="{BAA540ED-4EAC-0860-F4C8-67FAD7293651}"/>
                </a:ext>
              </a:extLst>
            </p:cNvPr>
            <p:cNvSpPr txBox="1"/>
            <p:nvPr/>
          </p:nvSpPr>
          <p:spPr>
            <a:xfrm>
              <a:off x="221761" y="4805426"/>
              <a:ext cx="2702689" cy="677108"/>
            </a:xfrm>
            <a:prstGeom prst="rect">
              <a:avLst/>
            </a:prstGeom>
            <a:noFill/>
          </p:spPr>
          <p:txBody>
            <a:bodyPr wrap="square" rtlCol="0">
              <a:spAutoFit/>
            </a:bodyPr>
            <a:lstStyle/>
            <a:p>
              <a:pPr algn="ctr"/>
              <a:r>
                <a:rPr lang="es-419" altLang="zh-CN" sz="1900" b="1" dirty="0">
                  <a:solidFill>
                    <a:schemeClr val="bg2">
                      <a:lumMod val="10000"/>
                    </a:schemeClr>
                  </a:solidFill>
                  <a:latin typeface="Calibri" panose="020F0502020204030204" pitchFamily="34" charset="0"/>
                  <a:cs typeface="Calibri" panose="020F0502020204030204" pitchFamily="34" charset="0"/>
                </a:rPr>
                <a:t>Receptor de opioide</a:t>
              </a:r>
            </a:p>
            <a:p>
              <a:pPr algn="ctr"/>
              <a:r>
                <a:rPr lang="es-419" altLang="zh-CN" sz="1900" b="1" dirty="0">
                  <a:solidFill>
                    <a:schemeClr val="bg2">
                      <a:lumMod val="10000"/>
                    </a:schemeClr>
                  </a:solidFill>
                  <a:latin typeface="Calibri" panose="020F0502020204030204" pitchFamily="34" charset="0"/>
                  <a:cs typeface="Calibri" panose="020F0502020204030204" pitchFamily="34" charset="0"/>
                </a:rPr>
                <a:t>en el cerebro</a:t>
              </a:r>
            </a:p>
          </p:txBody>
        </p:sp>
        <p:sp>
          <p:nvSpPr>
            <p:cNvPr id="14" name="文本框 11">
              <a:extLst>
                <a:ext uri="{FF2B5EF4-FFF2-40B4-BE49-F238E27FC236}">
                  <a16:creationId xmlns:a16="http://schemas.microsoft.com/office/drawing/2014/main" id="{1C4DB485-4290-83D9-5686-FF40156EBB85}"/>
                </a:ext>
              </a:extLst>
            </p:cNvPr>
            <p:cNvSpPr txBox="1"/>
            <p:nvPr/>
          </p:nvSpPr>
          <p:spPr>
            <a:xfrm>
              <a:off x="4643291" y="3850513"/>
              <a:ext cx="2342032" cy="2246769"/>
            </a:xfrm>
            <a:prstGeom prst="rect">
              <a:avLst/>
            </a:prstGeom>
            <a:noFill/>
          </p:spPr>
          <p:txBody>
            <a:bodyPr wrap="square" rtlCol="0">
              <a:spAutoFit/>
            </a:bodyPr>
            <a:lstStyle/>
            <a:p>
              <a:pPr>
                <a:lnSpc>
                  <a:spcPts val="2100"/>
                </a:lnSpc>
              </a:pPr>
              <a:r>
                <a:rPr lang="es-419" altLang="zh-CN" sz="1900" b="1" spc="-50" dirty="0">
                  <a:solidFill>
                    <a:schemeClr val="bg2">
                      <a:lumMod val="10000"/>
                    </a:schemeClr>
                  </a:solidFill>
                  <a:latin typeface="Calibri" panose="020F0502020204030204" pitchFamily="34" charset="0"/>
                  <a:cs typeface="Calibri" panose="020F0502020204030204" pitchFamily="34" charset="0"/>
                </a:rPr>
                <a:t>El cerebro tiene muchísimos receptores para los opioides. Un exceso de opioides en demasiados receptores ralentiza y detiene la respiración.</a:t>
              </a:r>
              <a:endParaRPr lang="zh-CN" altLang="en-US" sz="1900" b="1" spc="-50" dirty="0">
                <a:solidFill>
                  <a:schemeClr val="bg2">
                    <a:lumMod val="10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62936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374533" y="2521353"/>
            <a:ext cx="10236318" cy="1220137"/>
          </a:xfrm>
        </p:spPr>
        <p:txBody>
          <a:bodyPr>
            <a:noAutofit/>
          </a:bodyPr>
          <a:lstStyle/>
          <a:p>
            <a:r>
              <a:rPr lang="es-419" sz="4000" dirty="0">
                <a:latin typeface="Helvetica" panose="020B0604020202020204" pitchFamily="34" charset="0"/>
                <a:cs typeface="Helvetica" panose="020B0604020202020204" pitchFamily="34" charset="0"/>
              </a:rPr>
              <a:t>¿Cuáles son los factores de riesgo</a:t>
            </a:r>
            <a:br>
              <a:rPr lang="es-419" sz="4000" dirty="0">
                <a:latin typeface="Helvetica" panose="020B0604020202020204" pitchFamily="34" charset="0"/>
                <a:cs typeface="Helvetica" panose="020B0604020202020204" pitchFamily="34" charset="0"/>
              </a:rPr>
            </a:br>
            <a:r>
              <a:rPr lang="es-419" sz="4000" dirty="0">
                <a:latin typeface="Helvetica" panose="020B0604020202020204" pitchFamily="34" charset="0"/>
                <a:cs typeface="Helvetica" panose="020B0604020202020204" pitchFamily="34" charset="0"/>
              </a:rPr>
              <a:t>que pueden hacer a alguien más propenso a sufrir una sobredosis?</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12</a:t>
            </a:fld>
            <a:endParaRPr lang="es-419"/>
          </a:p>
        </p:txBody>
      </p:sp>
      <p:pic>
        <p:nvPicPr>
          <p:cNvPr id="5" name="Picture 4">
            <a:extLst>
              <a:ext uri="{FF2B5EF4-FFF2-40B4-BE49-F238E27FC236}">
                <a16:creationId xmlns:a16="http://schemas.microsoft.com/office/drawing/2014/main" id="{CC3B4F10-6A5B-4118-8495-6D4B0749C1DA}"/>
              </a:ext>
            </a:extLst>
          </p:cNvPr>
          <p:cNvPicPr>
            <a:picLocks noChangeAspect="1"/>
          </p:cNvPicPr>
          <p:nvPr/>
        </p:nvPicPr>
        <p:blipFill>
          <a:blip r:embed="rId2"/>
          <a:stretch>
            <a:fillRect/>
          </a:stretch>
        </p:blipFill>
        <p:spPr>
          <a:xfrm>
            <a:off x="8986084" y="467170"/>
            <a:ext cx="1524132" cy="493819"/>
          </a:xfrm>
          <a:prstGeom prst="rect">
            <a:avLst/>
          </a:prstGeom>
        </p:spPr>
      </p:pic>
    </p:spTree>
    <p:extLst>
      <p:ext uri="{BB962C8B-B14F-4D97-AF65-F5344CB8AC3E}">
        <p14:creationId xmlns:p14="http://schemas.microsoft.com/office/powerpoint/2010/main" val="168812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normAutofit/>
          </a:bodyPr>
          <a:lstStyle/>
          <a:p>
            <a:pPr algn="l"/>
            <a:r>
              <a:rPr lang="es-419" sz="3200" dirty="0"/>
              <a:t>Ciertas personas corren un mayor riesgo de sufrir emergencias por sobredosis de opioides, entre ellas:</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p:txBody>
          <a:bodyPr/>
          <a:lstStyle/>
          <a:p>
            <a:r>
              <a:rPr lang="es-419" dirty="0"/>
              <a:t>Sobredosis previa.</a:t>
            </a:r>
          </a:p>
          <a:p>
            <a:r>
              <a:rPr lang="es-419" dirty="0"/>
              <a:t>Tolerancia reducida: consumidores previos que han dejado de consumir debido a la abstinencia, enfermedad, tratamiento o encarcelamiento.</a:t>
            </a:r>
          </a:p>
          <a:p>
            <a:r>
              <a:rPr lang="es-419" dirty="0"/>
              <a:t>Mezclar drogas: combinación de opioides con otras drogas, como alcohol, estimulantes o depresivos. Combinar estimulantes y depresivos NO HACE QUE SE ANULEN ENTRE SÍ.</a:t>
            </a:r>
          </a:p>
          <a:p>
            <a:r>
              <a:rPr lang="es-419" dirty="0"/>
              <a:t>Consumir a solas.</a:t>
            </a:r>
          </a:p>
          <a:p>
            <a:r>
              <a:rPr lang="es-419" dirty="0"/>
              <a:t>Variaciones en la concentración o cantidad, o cambios en las formulaciones (p. ej., cambiar de acción rápida a acción prolongada/liberación prolongada).</a:t>
            </a:r>
          </a:p>
          <a:p>
            <a:r>
              <a:rPr lang="es-419" dirty="0"/>
              <a:t>Afecciones médicas como enfermedad pulmonar crónica o problemas renales o hepáticos.</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13</a:t>
            </a:fld>
            <a:endParaRPr lang="es-419"/>
          </a:p>
        </p:txBody>
      </p:sp>
      <p:pic>
        <p:nvPicPr>
          <p:cNvPr id="7" name="Picture 6">
            <a:extLst>
              <a:ext uri="{FF2B5EF4-FFF2-40B4-BE49-F238E27FC236}">
                <a16:creationId xmlns:a16="http://schemas.microsoft.com/office/drawing/2014/main" id="{7FF8F3DE-FBBD-4C53-AD8B-C0C572BF3F82}"/>
              </a:ext>
            </a:extLst>
          </p:cNvPr>
          <p:cNvPicPr>
            <a:picLocks noChangeAspect="1"/>
          </p:cNvPicPr>
          <p:nvPr/>
        </p:nvPicPr>
        <p:blipFill>
          <a:blip r:embed="rId2"/>
          <a:stretch>
            <a:fillRect/>
          </a:stretch>
        </p:blipFill>
        <p:spPr>
          <a:xfrm>
            <a:off x="8986084" y="475403"/>
            <a:ext cx="1524132" cy="493819"/>
          </a:xfrm>
          <a:prstGeom prst="rect">
            <a:avLst/>
          </a:prstGeom>
        </p:spPr>
      </p:pic>
    </p:spTree>
    <p:extLst>
      <p:ext uri="{BB962C8B-B14F-4D97-AF65-F5344CB8AC3E}">
        <p14:creationId xmlns:p14="http://schemas.microsoft.com/office/powerpoint/2010/main" val="100987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291511" y="1966586"/>
            <a:ext cx="10681290" cy="2508891"/>
          </a:xfrm>
        </p:spPr>
        <p:txBody>
          <a:bodyPr>
            <a:normAutofit/>
          </a:bodyPr>
          <a:lstStyle/>
          <a:p>
            <a:r>
              <a:rPr lang="es-419" sz="4000" dirty="0">
                <a:latin typeface="Helvetica" panose="020B0604020202020204" pitchFamily="34" charset="0"/>
                <a:cs typeface="Helvetica" panose="020B0604020202020204" pitchFamily="34" charset="0"/>
              </a:rPr>
              <a:t>¿Cómo se puede distinguir</a:t>
            </a:r>
            <a:br>
              <a:rPr lang="es-419" sz="4000" dirty="0">
                <a:latin typeface="Helvetica" panose="020B0604020202020204" pitchFamily="34" charset="0"/>
                <a:cs typeface="Helvetica" panose="020B0604020202020204" pitchFamily="34" charset="0"/>
              </a:rPr>
            </a:br>
            <a:r>
              <a:rPr lang="es-419" sz="4000" dirty="0">
                <a:latin typeface="Helvetica" panose="020B0604020202020204" pitchFamily="34" charset="0"/>
                <a:cs typeface="Helvetica" panose="020B0604020202020204" pitchFamily="34" charset="0"/>
              </a:rPr>
              <a:t>entre alguien que está drogado y alguien</a:t>
            </a:r>
            <a:br>
              <a:rPr lang="es-419" sz="4000" dirty="0">
                <a:latin typeface="Helvetica" panose="020B0604020202020204" pitchFamily="34" charset="0"/>
                <a:cs typeface="Helvetica" panose="020B0604020202020204" pitchFamily="34" charset="0"/>
              </a:rPr>
            </a:br>
            <a:r>
              <a:rPr lang="es-419" sz="4000" dirty="0">
                <a:latin typeface="Helvetica" panose="020B0604020202020204" pitchFamily="34" charset="0"/>
                <a:cs typeface="Helvetica" panose="020B0604020202020204" pitchFamily="34" charset="0"/>
              </a:rPr>
              <a:t>que está sufriendo una sobredosis?</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14</a:t>
            </a:fld>
            <a:endParaRPr lang="es-419"/>
          </a:p>
        </p:txBody>
      </p:sp>
      <p:pic>
        <p:nvPicPr>
          <p:cNvPr id="5" name="Picture 4">
            <a:extLst>
              <a:ext uri="{FF2B5EF4-FFF2-40B4-BE49-F238E27FC236}">
                <a16:creationId xmlns:a16="http://schemas.microsoft.com/office/drawing/2014/main" id="{5D78F28B-F55B-49A1-A26D-28F26D42AFDC}"/>
              </a:ext>
            </a:extLst>
          </p:cNvPr>
          <p:cNvPicPr>
            <a:picLocks noChangeAspect="1"/>
          </p:cNvPicPr>
          <p:nvPr/>
        </p:nvPicPr>
        <p:blipFill>
          <a:blip r:embed="rId2"/>
          <a:stretch>
            <a:fillRect/>
          </a:stretch>
        </p:blipFill>
        <p:spPr>
          <a:xfrm>
            <a:off x="8986084" y="467171"/>
            <a:ext cx="1524132" cy="493819"/>
          </a:xfrm>
          <a:prstGeom prst="rect">
            <a:avLst/>
          </a:prstGeom>
        </p:spPr>
      </p:pic>
    </p:spTree>
    <p:extLst>
      <p:ext uri="{BB962C8B-B14F-4D97-AF65-F5344CB8AC3E}">
        <p14:creationId xmlns:p14="http://schemas.microsoft.com/office/powerpoint/2010/main" val="250732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8">
            <a:extLst>
              <a:ext uri="{FF2B5EF4-FFF2-40B4-BE49-F238E27FC236}">
                <a16:creationId xmlns:a16="http://schemas.microsoft.com/office/drawing/2014/main" id="{C03070B4-A4D7-43CE-9FE4-859A431483F8}"/>
              </a:ext>
            </a:extLst>
          </p:cNvPr>
          <p:cNvGraphicFramePr>
            <a:graphicFrameLocks noGrp="1"/>
          </p:cNvGraphicFramePr>
          <p:nvPr>
            <p:ph idx="1"/>
            <p:extLst>
              <p:ext uri="{D42A27DB-BD31-4B8C-83A1-F6EECF244321}">
                <p14:modId xmlns:p14="http://schemas.microsoft.com/office/powerpoint/2010/main" val="322002107"/>
              </p:ext>
            </p:extLst>
          </p:nvPr>
        </p:nvGraphicFramePr>
        <p:xfrm>
          <a:off x="648221" y="1240816"/>
          <a:ext cx="10638904" cy="3408680"/>
        </p:xfrm>
        <a:graphic>
          <a:graphicData uri="http://schemas.openxmlformats.org/drawingml/2006/table">
            <a:tbl>
              <a:tblPr firstRow="1" bandRow="1">
                <a:tableStyleId>{5C22544A-7EE6-4342-B048-85BDC9FD1C3A}</a:tableStyleId>
              </a:tblPr>
              <a:tblGrid>
                <a:gridCol w="5381104">
                  <a:extLst>
                    <a:ext uri="{9D8B030D-6E8A-4147-A177-3AD203B41FA5}">
                      <a16:colId xmlns:a16="http://schemas.microsoft.com/office/drawing/2014/main" val="117155605"/>
                    </a:ext>
                  </a:extLst>
                </a:gridCol>
                <a:gridCol w="5257800">
                  <a:extLst>
                    <a:ext uri="{9D8B030D-6E8A-4147-A177-3AD203B41FA5}">
                      <a16:colId xmlns:a16="http://schemas.microsoft.com/office/drawing/2014/main" val="582306968"/>
                    </a:ext>
                  </a:extLst>
                </a:gridCol>
              </a:tblGrid>
              <a:tr h="370840">
                <a:tc>
                  <a:txBody>
                    <a:bodyPr/>
                    <a:lstStyle/>
                    <a:p>
                      <a:r>
                        <a:rPr lang="es-419" dirty="0">
                          <a:latin typeface="Helvetica" pitchFamily="2" charset="0"/>
                        </a:rPr>
                        <a:t>Muy drogado</a:t>
                      </a:r>
                    </a:p>
                  </a:txBody>
                  <a:tcPr/>
                </a:tc>
                <a:tc>
                  <a:txBody>
                    <a:bodyPr/>
                    <a:lstStyle/>
                    <a:p>
                      <a:r>
                        <a:rPr lang="es-419" dirty="0">
                          <a:latin typeface="Helvetica" pitchFamily="2" charset="0"/>
                        </a:rPr>
                        <a:t>Sobredosis</a:t>
                      </a:r>
                    </a:p>
                  </a:txBody>
                  <a:tcPr/>
                </a:tc>
                <a:extLst>
                  <a:ext uri="{0D108BD9-81ED-4DB2-BD59-A6C34878D82A}">
                    <a16:rowId xmlns:a16="http://schemas.microsoft.com/office/drawing/2014/main" val="2644848951"/>
                  </a:ext>
                </a:extLst>
              </a:tr>
              <a:tr h="370840">
                <a:tc>
                  <a:txBody>
                    <a:bodyPr/>
                    <a:lstStyle/>
                    <a:p>
                      <a:r>
                        <a:rPr lang="es-419" dirty="0">
                          <a:latin typeface="Helvetica" pitchFamily="2" charset="0"/>
                        </a:rPr>
                        <a:t>Los músculos se relajan.</a:t>
                      </a:r>
                    </a:p>
                  </a:txBody>
                  <a:tcPr/>
                </a:tc>
                <a:tc>
                  <a:txBody>
                    <a:bodyPr/>
                    <a:lstStyle/>
                    <a:p>
                      <a:r>
                        <a:rPr lang="es-419" dirty="0">
                          <a:latin typeface="Helvetica" pitchFamily="2" charset="0"/>
                        </a:rPr>
                        <a:t>La cara está muy pálida o húmeda.</a:t>
                      </a:r>
                    </a:p>
                  </a:txBody>
                  <a:tcPr/>
                </a:tc>
                <a:extLst>
                  <a:ext uri="{0D108BD9-81ED-4DB2-BD59-A6C34878D82A}">
                    <a16:rowId xmlns:a16="http://schemas.microsoft.com/office/drawing/2014/main" val="4028385478"/>
                  </a:ext>
                </a:extLst>
              </a:tr>
              <a:tr h="370840">
                <a:tc>
                  <a:txBody>
                    <a:bodyPr/>
                    <a:lstStyle/>
                    <a:p>
                      <a:r>
                        <a:rPr lang="es-419" spc="-50" baseline="0" dirty="0">
                          <a:latin typeface="Helvetica" pitchFamily="2" charset="0"/>
                        </a:rPr>
                        <a:t>El habla se hace más lenta o arrastra las palabras.</a:t>
                      </a:r>
                    </a:p>
                  </a:txBody>
                  <a:tcPr/>
                </a:tc>
                <a:tc>
                  <a:txBody>
                    <a:bodyPr/>
                    <a:lstStyle/>
                    <a:p>
                      <a:r>
                        <a:rPr lang="es-419" dirty="0">
                          <a:latin typeface="Helvetica" pitchFamily="2" charset="0"/>
                        </a:rPr>
                        <a:t>La respiración es insuficiente o se detuvo.</a:t>
                      </a:r>
                    </a:p>
                  </a:txBody>
                  <a:tcPr/>
                </a:tc>
                <a:extLst>
                  <a:ext uri="{0D108BD9-81ED-4DB2-BD59-A6C34878D82A}">
                    <a16:rowId xmlns:a16="http://schemas.microsoft.com/office/drawing/2014/main" val="2815646950"/>
                  </a:ext>
                </a:extLst>
              </a:tr>
              <a:tr h="370840">
                <a:tc>
                  <a:txBody>
                    <a:bodyPr/>
                    <a:lstStyle/>
                    <a:p>
                      <a:r>
                        <a:rPr lang="es-419" dirty="0">
                          <a:latin typeface="Helvetica" pitchFamily="2" charset="0"/>
                        </a:rPr>
                        <a:t>Somnoliencia, "cabecea".</a:t>
                      </a:r>
                    </a:p>
                  </a:txBody>
                  <a:tcPr/>
                </a:tc>
                <a:tc>
                  <a:txBody>
                    <a:bodyPr/>
                    <a:lstStyle/>
                    <a:p>
                      <a:r>
                        <a:rPr lang="es-419" sz="1700" spc="-50" baseline="0" dirty="0">
                          <a:latin typeface="Helvetica" pitchFamily="2" charset="0"/>
                        </a:rPr>
                        <a:t>Ronquidos profundos o gorgoteo (estertores de muerte).</a:t>
                      </a:r>
                    </a:p>
                  </a:txBody>
                  <a:tcPr/>
                </a:tc>
                <a:extLst>
                  <a:ext uri="{0D108BD9-81ED-4DB2-BD59-A6C34878D82A}">
                    <a16:rowId xmlns:a16="http://schemas.microsoft.com/office/drawing/2014/main" val="3304506898"/>
                  </a:ext>
                </a:extLst>
              </a:tr>
              <a:tr h="370840">
                <a:tc>
                  <a:txBody>
                    <a:bodyPr/>
                    <a:lstStyle/>
                    <a:p>
                      <a:r>
                        <a:rPr lang="es-419" dirty="0">
                          <a:latin typeface="Helvetica" pitchFamily="2" charset="0"/>
                        </a:rPr>
                        <a:t>Responde a los gritos, al roce esternal o al pellizco en el lóbulo de la oreja.</a:t>
                      </a:r>
                    </a:p>
                  </a:txBody>
                  <a:tcPr/>
                </a:tc>
                <a:tc>
                  <a:txBody>
                    <a:bodyPr/>
                    <a:lstStyle/>
                    <a:p>
                      <a:r>
                        <a:rPr lang="es-419" dirty="0">
                          <a:latin typeface="Helvetica" pitchFamily="2" charset="0"/>
                        </a:rPr>
                        <a:t>No responde a ningún estímulo.</a:t>
                      </a:r>
                    </a:p>
                  </a:txBody>
                  <a:tcPr/>
                </a:tc>
                <a:extLst>
                  <a:ext uri="{0D108BD9-81ED-4DB2-BD59-A6C34878D82A}">
                    <a16:rowId xmlns:a16="http://schemas.microsoft.com/office/drawing/2014/main" val="1095197409"/>
                  </a:ext>
                </a:extLst>
              </a:tr>
              <a:tr h="370840">
                <a:tc>
                  <a:txBody>
                    <a:bodyPr/>
                    <a:lstStyle/>
                    <a:p>
                      <a:r>
                        <a:rPr lang="es-419" sz="1700" spc="-70" baseline="0" dirty="0">
                          <a:latin typeface="Helvetica" pitchFamily="2" charset="0"/>
                        </a:rPr>
                        <a:t>Frecuencia cardíaca y/o pulso normal, tono de piel normal.</a:t>
                      </a:r>
                    </a:p>
                  </a:txBody>
                  <a:tcPr/>
                </a:tc>
                <a:tc>
                  <a:txBody>
                    <a:bodyPr/>
                    <a:lstStyle/>
                    <a:p>
                      <a:r>
                        <a:rPr lang="es-419" dirty="0">
                          <a:latin typeface="Helvetica" pitchFamily="2" charset="0"/>
                        </a:rPr>
                        <a:t>Pulso o frecuencia cardíaca lentos o nulos.</a:t>
                      </a:r>
                    </a:p>
                  </a:txBody>
                  <a:tcPr/>
                </a:tc>
                <a:extLst>
                  <a:ext uri="{0D108BD9-81ED-4DB2-BD59-A6C34878D82A}">
                    <a16:rowId xmlns:a16="http://schemas.microsoft.com/office/drawing/2014/main" val="866095571"/>
                  </a:ext>
                </a:extLst>
              </a:tr>
              <a:tr h="370840">
                <a:tc>
                  <a:txBody>
                    <a:bodyPr/>
                    <a:lstStyle/>
                    <a:p>
                      <a:r>
                        <a:rPr lang="es-419" dirty="0">
                          <a:latin typeface="Helvetica" pitchFamily="2" charset="0"/>
                        </a:rPr>
                        <a:t>Las pupilas se contraen y parecen pequeñas "pupilas cerradas".</a:t>
                      </a:r>
                    </a:p>
                  </a:txBody>
                  <a:tcPr/>
                </a:tc>
                <a:tc>
                  <a:txBody>
                    <a:bodyPr/>
                    <a:lstStyle/>
                    <a:p>
                      <a:r>
                        <a:rPr lang="es-419" dirty="0">
                          <a:latin typeface="Helvetica" pitchFamily="2" charset="0"/>
                        </a:rPr>
                        <a:t>Para las personas de piel más clara, el tono de piel se vuelve púrpura azulado, para las personas de piel más oscura, se vuelve grisáceo o cenizo.</a:t>
                      </a:r>
                    </a:p>
                  </a:txBody>
                  <a:tcPr/>
                </a:tc>
                <a:extLst>
                  <a:ext uri="{0D108BD9-81ED-4DB2-BD59-A6C34878D82A}">
                    <a16:rowId xmlns:a16="http://schemas.microsoft.com/office/drawing/2014/main" val="1747519949"/>
                  </a:ext>
                </a:extLst>
              </a:tr>
            </a:tbl>
          </a:graphicData>
        </a:graphic>
      </p:graphicFrame>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15</a:t>
            </a:fld>
            <a:endParaRPr lang="es-419"/>
          </a:p>
        </p:txBody>
      </p:sp>
      <p:sp>
        <p:nvSpPr>
          <p:cNvPr id="9" name="TextBox 8">
            <a:extLst>
              <a:ext uri="{FF2B5EF4-FFF2-40B4-BE49-F238E27FC236}">
                <a16:creationId xmlns:a16="http://schemas.microsoft.com/office/drawing/2014/main" id="{B9E4EE65-1F08-4BD2-8EA9-335EEB95EE5E}"/>
              </a:ext>
            </a:extLst>
          </p:cNvPr>
          <p:cNvSpPr txBox="1"/>
          <p:nvPr/>
        </p:nvSpPr>
        <p:spPr>
          <a:xfrm>
            <a:off x="814192" y="5088441"/>
            <a:ext cx="10183660" cy="784830"/>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s-419" sz="1500" b="1" dirty="0">
                <a:solidFill>
                  <a:schemeClr val="tx1">
                    <a:lumMod val="75000"/>
                  </a:schemeClr>
                </a:solidFill>
                <a:latin typeface="Helvetica" pitchFamily="2" charset="0"/>
              </a:rPr>
              <a:t>Si alguien hace sonidos desconocidos mientras "duerme", vale la pena intentar despertarlo</a:t>
            </a:r>
            <a:r>
              <a:rPr lang="es-419" sz="1500" dirty="0">
                <a:solidFill>
                  <a:schemeClr val="tx1">
                    <a:lumMod val="75000"/>
                  </a:schemeClr>
                </a:solidFill>
                <a:latin typeface="Helvetica" pitchFamily="2" charset="0"/>
              </a:rPr>
              <a:t>. Muchos seres queridos de consumidores activos piensan que una persona estaba roncando, cuando en realidad la persona estaba sufriendo una sobredosis. Estas situaciones son una oportunidad perdida de intervenir para salvar una vida. </a:t>
            </a:r>
          </a:p>
        </p:txBody>
      </p:sp>
      <p:pic>
        <p:nvPicPr>
          <p:cNvPr id="4" name="Picture 3">
            <a:extLst>
              <a:ext uri="{FF2B5EF4-FFF2-40B4-BE49-F238E27FC236}">
                <a16:creationId xmlns:a16="http://schemas.microsoft.com/office/drawing/2014/main" id="{41D9576E-E1AC-4695-AB7B-72D251414BBE}"/>
              </a:ext>
            </a:extLst>
          </p:cNvPr>
          <p:cNvPicPr>
            <a:picLocks noChangeAspect="1"/>
          </p:cNvPicPr>
          <p:nvPr/>
        </p:nvPicPr>
        <p:blipFill>
          <a:blip r:embed="rId2"/>
          <a:stretch>
            <a:fillRect/>
          </a:stretch>
        </p:blipFill>
        <p:spPr>
          <a:xfrm>
            <a:off x="8986084" y="423906"/>
            <a:ext cx="1524132" cy="493819"/>
          </a:xfrm>
          <a:prstGeom prst="rect">
            <a:avLst/>
          </a:prstGeom>
        </p:spPr>
      </p:pic>
    </p:spTree>
    <p:extLst>
      <p:ext uri="{BB962C8B-B14F-4D97-AF65-F5344CB8AC3E}">
        <p14:creationId xmlns:p14="http://schemas.microsoft.com/office/powerpoint/2010/main" val="411356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1000125" y="2524711"/>
            <a:ext cx="9429750" cy="1571300"/>
          </a:xfrm>
        </p:spPr>
        <p:txBody>
          <a:bodyPr>
            <a:noAutofit/>
          </a:bodyPr>
          <a:lstStyle/>
          <a:p>
            <a:r>
              <a:rPr lang="es-419" sz="4000" dirty="0">
                <a:latin typeface="Helvetica" panose="020B0604020202020204" pitchFamily="34" charset="0"/>
                <a:cs typeface="Helvetica" panose="020B0604020202020204" pitchFamily="34" charset="0"/>
              </a:rPr>
              <a:t>¿Cuáles son algunos de los mitos</a:t>
            </a:r>
            <a:br>
              <a:rPr lang="es-419" sz="4000" dirty="0">
                <a:latin typeface="Helvetica" panose="020B0604020202020204" pitchFamily="34" charset="0"/>
                <a:cs typeface="Helvetica" panose="020B0604020202020204" pitchFamily="34" charset="0"/>
              </a:rPr>
            </a:br>
            <a:r>
              <a:rPr lang="es-419" sz="4000" dirty="0">
                <a:latin typeface="Helvetica" panose="020B0604020202020204" pitchFamily="34" charset="0"/>
                <a:cs typeface="Helvetica" panose="020B0604020202020204" pitchFamily="34" charset="0"/>
              </a:rPr>
              <a:t>que ha escuchado sobre las formas</a:t>
            </a:r>
            <a:br>
              <a:rPr lang="es-419" sz="4000" dirty="0">
                <a:latin typeface="Helvetica" panose="020B0604020202020204" pitchFamily="34" charset="0"/>
                <a:cs typeface="Helvetica" panose="020B0604020202020204" pitchFamily="34" charset="0"/>
              </a:rPr>
            </a:br>
            <a:r>
              <a:rPr lang="es-419" sz="4000" dirty="0">
                <a:latin typeface="Helvetica" panose="020B0604020202020204" pitchFamily="34" charset="0"/>
                <a:cs typeface="Helvetica" panose="020B0604020202020204" pitchFamily="34" charset="0"/>
              </a:rPr>
              <a:t>de revertir una sobredosis de opioides?</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16</a:t>
            </a:fld>
            <a:endParaRPr lang="es-419"/>
          </a:p>
        </p:txBody>
      </p:sp>
      <p:pic>
        <p:nvPicPr>
          <p:cNvPr id="5" name="Picture 4">
            <a:extLst>
              <a:ext uri="{FF2B5EF4-FFF2-40B4-BE49-F238E27FC236}">
                <a16:creationId xmlns:a16="http://schemas.microsoft.com/office/drawing/2014/main" id="{CBA7D496-D25C-439A-98A5-403BBC45BFC2}"/>
              </a:ext>
            </a:extLst>
          </p:cNvPr>
          <p:cNvPicPr>
            <a:picLocks noChangeAspect="1"/>
          </p:cNvPicPr>
          <p:nvPr/>
        </p:nvPicPr>
        <p:blipFill>
          <a:blip r:embed="rId2"/>
          <a:stretch>
            <a:fillRect/>
          </a:stretch>
        </p:blipFill>
        <p:spPr>
          <a:xfrm>
            <a:off x="8986084" y="446936"/>
            <a:ext cx="1524132" cy="493819"/>
          </a:xfrm>
          <a:prstGeom prst="rect">
            <a:avLst/>
          </a:prstGeom>
        </p:spPr>
      </p:pic>
    </p:spTree>
    <p:extLst>
      <p:ext uri="{BB962C8B-B14F-4D97-AF65-F5344CB8AC3E}">
        <p14:creationId xmlns:p14="http://schemas.microsoft.com/office/powerpoint/2010/main" val="131775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199" y="1084262"/>
            <a:ext cx="11115675" cy="1325563"/>
          </a:xfrm>
        </p:spPr>
        <p:txBody>
          <a:bodyPr>
            <a:noAutofit/>
          </a:bodyPr>
          <a:lstStyle/>
          <a:p>
            <a:pPr algn="l"/>
            <a:r>
              <a:rPr lang="es-419" sz="2600" dirty="0"/>
              <a:t>Existen muchos mitos sobre cómo revertir una sobredosis de opioides.
Aquí hay algunos, y por qué </a:t>
            </a:r>
            <a:r>
              <a:rPr lang="es-419" sz="2600" b="1" i="1" u="sng" dirty="0"/>
              <a:t>NO</a:t>
            </a:r>
            <a:r>
              <a:rPr lang="es-419" sz="2600" dirty="0"/>
              <a:t> debería hacerlos.</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p:txBody>
          <a:bodyPr/>
          <a:lstStyle/>
          <a:p>
            <a:r>
              <a:rPr lang="es-419" b="1" dirty="0"/>
              <a:t>NO </a:t>
            </a:r>
            <a:r>
              <a:rPr lang="es-419" dirty="0"/>
              <a:t> ponga a la persona en un baño de tina. Podría ahogarse.</a:t>
            </a:r>
          </a:p>
          <a:p>
            <a:r>
              <a:rPr lang="es-419" b="1" dirty="0"/>
              <a:t>NO </a:t>
            </a:r>
            <a:r>
              <a:rPr lang="es-419" dirty="0"/>
              <a:t> induzca el vómito ni le dé algo de beber. Podría asfixiarse.</a:t>
            </a:r>
          </a:p>
          <a:p>
            <a:r>
              <a:rPr lang="es-419" b="1" dirty="0"/>
              <a:t>NO</a:t>
            </a:r>
            <a:r>
              <a:rPr lang="es-419" dirty="0"/>
              <a:t> ponga a la persona en un baño de agua helada ni  ponga hielo en su ropa ni en ningún orificio corporal.</a:t>
            </a:r>
          </a:p>
          <a:p>
            <a:pPr marL="571500" indent="0">
              <a:spcBef>
                <a:spcPts val="0"/>
              </a:spcBef>
              <a:buNone/>
            </a:pPr>
            <a:r>
              <a:rPr lang="es-419" dirty="0"/>
              <a:t>Enfriar la temperatura central de alguien que está experimentando una emergencia por sobredosis de opioides es peligroso porque puede reducir aún más su frecuencia cardíaca.</a:t>
            </a:r>
          </a:p>
          <a:p>
            <a:r>
              <a:rPr lang="es-419" b="1" dirty="0"/>
              <a:t>NO</a:t>
            </a:r>
            <a:r>
              <a:rPr lang="es-419" dirty="0"/>
              <a:t> intente estimular a la persona de una manera que pueda causarle daño, como abofetearla con fuerza, patearla u otras acciones más agresivas que puedan causar daño físico a largo plazo.</a:t>
            </a:r>
          </a:p>
          <a:p>
            <a:r>
              <a:rPr lang="es-419" b="1" dirty="0"/>
              <a:t>NO</a:t>
            </a:r>
            <a:r>
              <a:rPr lang="es-419" dirty="0"/>
              <a:t> le inyecte sustancias extrañas (p. ej., agua salada o leche) ni otras drogas, ni lo obligue a comer o beber nada. No ayudará a revertir la sobredosis y puede exponer al individuo a infecciones bacterianas o virales, abscesos, endocarditis, celulitis, asfixia, etc.</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17</a:t>
            </a:fld>
            <a:endParaRPr lang="es-419"/>
          </a:p>
        </p:txBody>
      </p:sp>
      <p:pic>
        <p:nvPicPr>
          <p:cNvPr id="7" name="Picture 6">
            <a:extLst>
              <a:ext uri="{FF2B5EF4-FFF2-40B4-BE49-F238E27FC236}">
                <a16:creationId xmlns:a16="http://schemas.microsoft.com/office/drawing/2014/main" id="{06463862-484A-4024-8DBA-EF75B45A3E39}"/>
              </a:ext>
            </a:extLst>
          </p:cNvPr>
          <p:cNvPicPr>
            <a:picLocks noChangeAspect="1"/>
          </p:cNvPicPr>
          <p:nvPr/>
        </p:nvPicPr>
        <p:blipFill>
          <a:blip r:embed="rId2"/>
          <a:stretch>
            <a:fillRect/>
          </a:stretch>
        </p:blipFill>
        <p:spPr>
          <a:xfrm>
            <a:off x="8986084" y="475403"/>
            <a:ext cx="1524132" cy="493819"/>
          </a:xfrm>
          <a:prstGeom prst="rect">
            <a:avLst/>
          </a:prstGeom>
        </p:spPr>
      </p:pic>
    </p:spTree>
    <p:extLst>
      <p:ext uri="{BB962C8B-B14F-4D97-AF65-F5344CB8AC3E}">
        <p14:creationId xmlns:p14="http://schemas.microsoft.com/office/powerpoint/2010/main" val="4045585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956346" y="1828800"/>
            <a:ext cx="9748006" cy="3540153"/>
          </a:xfrm>
        </p:spPr>
        <p:style>
          <a:lnRef idx="0">
            <a:schemeClr val="accent2"/>
          </a:lnRef>
          <a:fillRef idx="3">
            <a:schemeClr val="accent2"/>
          </a:fillRef>
          <a:effectRef idx="3">
            <a:schemeClr val="accent2"/>
          </a:effectRef>
          <a:fontRef idx="minor">
            <a:schemeClr val="lt1"/>
          </a:fontRef>
        </p:style>
        <p:txBody>
          <a:bodyPr/>
          <a:lstStyle/>
          <a:p>
            <a:r>
              <a:rPr lang="es-419" b="1" dirty="0">
                <a:solidFill>
                  <a:schemeClr val="tx1"/>
                </a:solidFill>
                <a:effectLst>
                  <a:outerShdw blurRad="38100" dist="38100" dir="2700000" algn="tl">
                    <a:srgbClr val="000000">
                      <a:alpha val="43137"/>
                    </a:srgbClr>
                  </a:outerShdw>
                </a:effectLst>
                <a:latin typeface="Helvetica" pitchFamily="2" charset="0"/>
              </a:rPr>
              <a:t>¡La naloxona es la única</a:t>
            </a:r>
            <a:br>
              <a:rPr lang="es-419" b="1" dirty="0">
                <a:solidFill>
                  <a:schemeClr val="tx1"/>
                </a:solidFill>
                <a:effectLst>
                  <a:outerShdw blurRad="38100" dist="38100" dir="2700000" algn="tl">
                    <a:srgbClr val="000000">
                      <a:alpha val="43137"/>
                    </a:srgbClr>
                  </a:outerShdw>
                </a:effectLst>
                <a:latin typeface="Helvetica" pitchFamily="2" charset="0"/>
              </a:rPr>
            </a:br>
            <a:r>
              <a:rPr lang="es-419" b="1" dirty="0">
                <a:solidFill>
                  <a:schemeClr val="tx1"/>
                </a:solidFill>
                <a:effectLst>
                  <a:outerShdw blurRad="38100" dist="38100" dir="2700000" algn="tl">
                    <a:srgbClr val="000000">
                      <a:alpha val="43137"/>
                    </a:srgbClr>
                  </a:outerShdw>
                </a:effectLst>
                <a:latin typeface="Helvetica" pitchFamily="2" charset="0"/>
              </a:rPr>
              <a:t>respuesta efectiva a una emergencia</a:t>
            </a:r>
            <a:br>
              <a:rPr lang="es-419" b="1" dirty="0">
                <a:solidFill>
                  <a:schemeClr val="tx1"/>
                </a:solidFill>
                <a:effectLst>
                  <a:outerShdw blurRad="38100" dist="38100" dir="2700000" algn="tl">
                    <a:srgbClr val="000000">
                      <a:alpha val="43137"/>
                    </a:srgbClr>
                  </a:outerShdw>
                </a:effectLst>
                <a:latin typeface="Helvetica" pitchFamily="2" charset="0"/>
              </a:rPr>
            </a:br>
            <a:r>
              <a:rPr lang="es-419" b="1" dirty="0">
                <a:solidFill>
                  <a:schemeClr val="tx1"/>
                </a:solidFill>
                <a:effectLst>
                  <a:outerShdw blurRad="38100" dist="38100" dir="2700000" algn="tl">
                    <a:srgbClr val="000000">
                      <a:alpha val="43137"/>
                    </a:srgbClr>
                  </a:outerShdw>
                </a:effectLst>
                <a:latin typeface="Helvetica" pitchFamily="2" charset="0"/>
              </a:rPr>
              <a:t>por sobredosis de opioides!</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18</a:t>
            </a:fld>
            <a:endParaRPr lang="es-419"/>
          </a:p>
        </p:txBody>
      </p:sp>
      <p:pic>
        <p:nvPicPr>
          <p:cNvPr id="5" name="Picture 4">
            <a:extLst>
              <a:ext uri="{FF2B5EF4-FFF2-40B4-BE49-F238E27FC236}">
                <a16:creationId xmlns:a16="http://schemas.microsoft.com/office/drawing/2014/main" id="{9E53C2D3-06C5-4AC5-8020-34806ECB965B}"/>
              </a:ext>
            </a:extLst>
          </p:cNvPr>
          <p:cNvPicPr>
            <a:picLocks noChangeAspect="1"/>
          </p:cNvPicPr>
          <p:nvPr/>
        </p:nvPicPr>
        <p:blipFill>
          <a:blip r:embed="rId2"/>
          <a:stretch>
            <a:fillRect/>
          </a:stretch>
        </p:blipFill>
        <p:spPr>
          <a:xfrm>
            <a:off x="8986084" y="438890"/>
            <a:ext cx="1524132" cy="493819"/>
          </a:xfrm>
          <a:prstGeom prst="rect">
            <a:avLst/>
          </a:prstGeom>
        </p:spPr>
      </p:pic>
    </p:spTree>
    <p:extLst>
      <p:ext uri="{BB962C8B-B14F-4D97-AF65-F5344CB8AC3E}">
        <p14:creationId xmlns:p14="http://schemas.microsoft.com/office/powerpoint/2010/main" val="225075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723272-3490-4420-864E-4AFF7E8314EE}"/>
              </a:ext>
            </a:extLst>
          </p:cNvPr>
          <p:cNvSpPr>
            <a:spLocks noGrp="1"/>
          </p:cNvSpPr>
          <p:nvPr>
            <p:ph type="title"/>
          </p:nvPr>
        </p:nvSpPr>
        <p:spPr>
          <a:xfrm>
            <a:off x="4330052" y="2539028"/>
            <a:ext cx="5033344" cy="526545"/>
          </a:xfrm>
          <a:noFill/>
          <a:ln>
            <a:noFill/>
          </a:ln>
        </p:spPr>
        <p:style>
          <a:lnRef idx="2">
            <a:schemeClr val="dk1">
              <a:shade val="50000"/>
            </a:schemeClr>
          </a:lnRef>
          <a:fillRef idx="1">
            <a:schemeClr val="dk1"/>
          </a:fillRef>
          <a:effectRef idx="0">
            <a:schemeClr val="dk1"/>
          </a:effectRef>
          <a:fontRef idx="minor">
            <a:schemeClr val="lt1"/>
          </a:fontRef>
        </p:style>
        <p:txBody>
          <a:bodyPr anchor="t">
            <a:normAutofit fontScale="90000"/>
          </a:bodyPr>
          <a:lstStyle/>
          <a:p>
            <a:pPr algn="l"/>
            <a:r>
              <a:rPr lang="es-419" dirty="0">
                <a:solidFill>
                  <a:schemeClr val="tx1">
                    <a:lumMod val="75000"/>
                  </a:schemeClr>
                </a:solidFill>
                <a:effectLst>
                  <a:outerShdw blurRad="38100" dist="38100" dir="2700000" algn="tl">
                    <a:srgbClr val="000000">
                      <a:alpha val="43137"/>
                    </a:srgbClr>
                  </a:outerShdw>
                </a:effectLst>
                <a:latin typeface="Helvetica" pitchFamily="2" charset="0"/>
              </a:rPr>
              <a:t>¿Qué es la naloxona?</a:t>
            </a:r>
          </a:p>
        </p:txBody>
      </p:sp>
      <p:sp>
        <p:nvSpPr>
          <p:cNvPr id="9" name="Content Placeholder 8">
            <a:extLst>
              <a:ext uri="{FF2B5EF4-FFF2-40B4-BE49-F238E27FC236}">
                <a16:creationId xmlns:a16="http://schemas.microsoft.com/office/drawing/2014/main" id="{789BA772-241A-4664-BA9A-52AF0221429C}"/>
              </a:ext>
            </a:extLst>
          </p:cNvPr>
          <p:cNvSpPr>
            <a:spLocks noGrp="1"/>
          </p:cNvSpPr>
          <p:nvPr>
            <p:ph idx="1"/>
          </p:nvPr>
        </p:nvSpPr>
        <p:spPr>
          <a:xfrm>
            <a:off x="4338016" y="3261172"/>
            <a:ext cx="6172200" cy="1825632"/>
          </a:xfrm>
        </p:spPr>
        <p:style>
          <a:lnRef idx="0">
            <a:schemeClr val="accent1"/>
          </a:lnRef>
          <a:fillRef idx="3">
            <a:schemeClr val="accent1"/>
          </a:fillRef>
          <a:effectRef idx="3">
            <a:schemeClr val="accent1"/>
          </a:effectRef>
          <a:fontRef idx="minor">
            <a:schemeClr val="lt1"/>
          </a:fontRef>
        </p:style>
        <p:txBody>
          <a:bodyPr>
            <a:normAutofit fontScale="92500" lnSpcReduction="10000"/>
          </a:bodyPr>
          <a:lstStyle/>
          <a:p>
            <a:pPr marL="0" indent="0">
              <a:buNone/>
            </a:pPr>
            <a:r>
              <a:rPr lang="es-419" sz="2800" b="1" dirty="0">
                <a:latin typeface="Helvetica" pitchFamily="2" charset="0"/>
              </a:rPr>
              <a:t>La naloxona es un medicamento diseñado para revertir rápidamente</a:t>
            </a:r>
            <a:br>
              <a:rPr lang="es-419" sz="2800" b="1" dirty="0">
                <a:latin typeface="Helvetica" pitchFamily="2" charset="0"/>
              </a:rPr>
            </a:br>
            <a:r>
              <a:rPr lang="es-419" sz="2800" b="1" dirty="0">
                <a:latin typeface="Helvetica" pitchFamily="2" charset="0"/>
              </a:rPr>
              <a:t>la sobredosis de opioides.</a:t>
            </a:r>
          </a:p>
          <a:p>
            <a:pPr marL="0" indent="0">
              <a:buNone/>
            </a:pPr>
            <a:r>
              <a:rPr lang="es-419" dirty="0">
                <a:latin typeface="Helvetica" pitchFamily="2" charset="0"/>
              </a:rPr>
              <a:t>Disponible en </a:t>
            </a:r>
            <a:r>
              <a:rPr lang="es-419" b="1" i="1" dirty="0">
                <a:latin typeface="Helvetica" pitchFamily="2" charset="0"/>
              </a:rPr>
              <a:t>dos</a:t>
            </a:r>
            <a:r>
              <a:rPr lang="es-419" dirty="0">
                <a:latin typeface="Helvetica" pitchFamily="2" charset="0"/>
              </a:rPr>
              <a:t> formulaciones aprobadas por la FDA:</a:t>
            </a:r>
          </a:p>
          <a:p>
            <a:pPr marL="0" indent="0">
              <a:buNone/>
            </a:pPr>
            <a:r>
              <a:rPr lang="es-419" b="1" i="1" u="sng" dirty="0">
                <a:latin typeface="Helvetica" pitchFamily="2" charset="0"/>
              </a:rPr>
              <a:t>Atomizador nasal</a:t>
            </a:r>
            <a:r>
              <a:rPr lang="es-419" dirty="0">
                <a:latin typeface="Helvetica" pitchFamily="2" charset="0"/>
              </a:rPr>
              <a:t> </a:t>
            </a:r>
            <a:r>
              <a:rPr lang="es-419" b="1" i="1" u="sng" dirty="0">
                <a:latin typeface="Helvetica" pitchFamily="2" charset="0"/>
              </a:rPr>
              <a:t>inyectable</a:t>
            </a:r>
            <a:r>
              <a:rPr lang="es-419" dirty="0">
                <a:latin typeface="Helvetica" pitchFamily="2" charset="0"/>
              </a:rPr>
              <a:t> y preenvasado.</a:t>
            </a:r>
          </a:p>
        </p:txBody>
      </p:sp>
      <p:pic>
        <p:nvPicPr>
          <p:cNvPr id="11" name="Picture 10">
            <a:extLst>
              <a:ext uri="{FF2B5EF4-FFF2-40B4-BE49-F238E27FC236}">
                <a16:creationId xmlns:a16="http://schemas.microsoft.com/office/drawing/2014/main" id="{62BB3CA5-BFD5-4D3C-8384-202F8D79D8D9}"/>
              </a:ext>
            </a:extLst>
          </p:cNvPr>
          <p:cNvPicPr>
            <a:picLocks noChangeAspect="1"/>
          </p:cNvPicPr>
          <p:nvPr/>
        </p:nvPicPr>
        <p:blipFill>
          <a:blip r:embed="rId2"/>
          <a:stretch>
            <a:fillRect/>
          </a:stretch>
        </p:blipFill>
        <p:spPr>
          <a:xfrm>
            <a:off x="1298244" y="2089715"/>
            <a:ext cx="2359356" cy="3700593"/>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19</a:t>
            </a:fld>
            <a:endParaRPr lang="es-419"/>
          </a:p>
        </p:txBody>
      </p:sp>
      <p:pic>
        <p:nvPicPr>
          <p:cNvPr id="4" name="Picture 3">
            <a:extLst>
              <a:ext uri="{FF2B5EF4-FFF2-40B4-BE49-F238E27FC236}">
                <a16:creationId xmlns:a16="http://schemas.microsoft.com/office/drawing/2014/main" id="{19B38386-0B63-47DA-93E7-98A7EDE32A41}"/>
              </a:ext>
            </a:extLst>
          </p:cNvPr>
          <p:cNvPicPr>
            <a:picLocks noChangeAspect="1"/>
          </p:cNvPicPr>
          <p:nvPr/>
        </p:nvPicPr>
        <p:blipFill>
          <a:blip r:embed="rId3"/>
          <a:stretch>
            <a:fillRect/>
          </a:stretch>
        </p:blipFill>
        <p:spPr>
          <a:xfrm>
            <a:off x="8986084" y="457743"/>
            <a:ext cx="1524132" cy="493819"/>
          </a:xfrm>
          <a:prstGeom prst="rect">
            <a:avLst/>
          </a:prstGeom>
        </p:spPr>
      </p:pic>
    </p:spTree>
    <p:extLst>
      <p:ext uri="{BB962C8B-B14F-4D97-AF65-F5344CB8AC3E}">
        <p14:creationId xmlns:p14="http://schemas.microsoft.com/office/powerpoint/2010/main" val="236307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lstStyle/>
          <a:p>
            <a:r>
              <a:rPr lang="es-419" b="1"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Objetivos de aprendizaje</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a:xfrm>
            <a:off x="457200" y="2568574"/>
            <a:ext cx="11183112" cy="3243263"/>
          </a:xfrm>
        </p:spPr>
        <p:txBody>
          <a:bodyPr>
            <a:normAutofit/>
          </a:bodyPr>
          <a:lstStyle/>
          <a:p>
            <a:r>
              <a:rPr lang="es-419" sz="2000" dirty="0"/>
              <a:t>Brindar una descripción general sobre los trastornos por consumo de sustancias y adicciones. </a:t>
            </a:r>
          </a:p>
          <a:p>
            <a:r>
              <a:rPr lang="es-419" sz="2000" dirty="0"/>
              <a:t>Identificar los factores de riesgo de sobredosis.</a:t>
            </a:r>
          </a:p>
          <a:p>
            <a:r>
              <a:rPr lang="es-419" sz="2000" dirty="0"/>
              <a:t>Disipar los mitos comunes sobre los métodos de reversión de sobredosis.</a:t>
            </a:r>
          </a:p>
          <a:p>
            <a:r>
              <a:rPr lang="es-419" sz="2000" dirty="0"/>
              <a:t>Comprender cómo ocurre una sobredosis de opioides.</a:t>
            </a:r>
          </a:p>
          <a:p>
            <a:r>
              <a:rPr lang="es-419" sz="2000" dirty="0"/>
              <a:t>Comprender cómo funciona la naloxona en una emergencia por sobredosis.</a:t>
            </a:r>
          </a:p>
          <a:p>
            <a:r>
              <a:rPr lang="es-419" sz="2000" dirty="0"/>
              <a:t>Revisar la legislación para la protección jurídica durante la administración.</a:t>
            </a:r>
          </a:p>
          <a:p>
            <a:r>
              <a:rPr lang="es-419" sz="2000" dirty="0"/>
              <a:t>Brindar capacitación práctica.</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a:t>
            </a:fld>
            <a:endParaRPr lang="es-419"/>
          </a:p>
        </p:txBody>
      </p:sp>
      <p:pic>
        <p:nvPicPr>
          <p:cNvPr id="5" name="Picture 4" descr="A black and white sign&#10;&#10;Description automatically generated with medium confidence">
            <a:extLst>
              <a:ext uri="{FF2B5EF4-FFF2-40B4-BE49-F238E27FC236}">
                <a16:creationId xmlns:a16="http://schemas.microsoft.com/office/drawing/2014/main" id="{355CD815-AD57-4608-9F57-3051A241C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608" y="449177"/>
            <a:ext cx="1525607" cy="493974"/>
          </a:xfrm>
          <a:prstGeom prst="rect">
            <a:avLst/>
          </a:prstGeom>
        </p:spPr>
      </p:pic>
    </p:spTree>
    <p:extLst>
      <p:ext uri="{BB962C8B-B14F-4D97-AF65-F5344CB8AC3E}">
        <p14:creationId xmlns:p14="http://schemas.microsoft.com/office/powerpoint/2010/main" val="373062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511278" y="1797326"/>
            <a:ext cx="4114799" cy="2053221"/>
          </a:xfrm>
        </p:spPr>
        <p:style>
          <a:lnRef idx="1">
            <a:schemeClr val="accent2"/>
          </a:lnRef>
          <a:fillRef idx="2">
            <a:schemeClr val="accent2"/>
          </a:fillRef>
          <a:effectRef idx="1">
            <a:schemeClr val="accent2"/>
          </a:effectRef>
          <a:fontRef idx="minor">
            <a:schemeClr val="dk1"/>
          </a:fontRef>
        </p:style>
        <p:txBody>
          <a:bodyPr/>
          <a:lstStyle/>
          <a:p>
            <a:r>
              <a:rPr lang="es-419" dirty="0">
                <a:latin typeface="Helvetica" pitchFamily="2" charset="0"/>
              </a:rPr>
              <a:t>Cómo funciona</a:t>
            </a:r>
            <a:br>
              <a:rPr lang="es-419" dirty="0">
                <a:latin typeface="Helvetica" pitchFamily="2" charset="0"/>
              </a:rPr>
            </a:br>
            <a:r>
              <a:rPr lang="es-419" dirty="0">
                <a:latin typeface="Helvetica" pitchFamily="2" charset="0"/>
              </a:rPr>
              <a:t>la naloxona</a:t>
            </a:r>
          </a:p>
        </p:txBody>
      </p:sp>
      <p:pic>
        <p:nvPicPr>
          <p:cNvPr id="9" name="Content Placeholder 8" hidden="1">
            <a:extLst>
              <a:ext uri="{FF2B5EF4-FFF2-40B4-BE49-F238E27FC236}">
                <a16:creationId xmlns:a16="http://schemas.microsoft.com/office/drawing/2014/main" id="{D3185403-E30C-416D-B76F-D4AB7603616F}"/>
              </a:ext>
            </a:extLst>
          </p:cNvPr>
          <p:cNvPicPr>
            <a:picLocks noGrp="1" noChangeAspect="1"/>
          </p:cNvPicPr>
          <p:nvPr>
            <p:ph idx="1"/>
          </p:nvPr>
        </p:nvPicPr>
        <p:blipFill>
          <a:blip r:embed="rId2"/>
          <a:stretch>
            <a:fillRect/>
          </a:stretch>
        </p:blipFill>
        <p:spPr>
          <a:xfrm>
            <a:off x="4899171" y="1655332"/>
            <a:ext cx="6285681" cy="4248785"/>
          </a:xfr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20</a:t>
            </a:fld>
            <a:endParaRPr lang="es-419"/>
          </a:p>
        </p:txBody>
      </p:sp>
      <p:pic>
        <p:nvPicPr>
          <p:cNvPr id="5" name="Picture 4">
            <a:extLst>
              <a:ext uri="{FF2B5EF4-FFF2-40B4-BE49-F238E27FC236}">
                <a16:creationId xmlns:a16="http://schemas.microsoft.com/office/drawing/2014/main" id="{BFF5FBFD-E3EC-4889-B4A8-741603685E63}"/>
              </a:ext>
            </a:extLst>
          </p:cNvPr>
          <p:cNvPicPr>
            <a:picLocks noChangeAspect="1"/>
          </p:cNvPicPr>
          <p:nvPr/>
        </p:nvPicPr>
        <p:blipFill>
          <a:blip r:embed="rId3"/>
          <a:stretch>
            <a:fillRect/>
          </a:stretch>
        </p:blipFill>
        <p:spPr>
          <a:xfrm>
            <a:off x="8986084" y="460064"/>
            <a:ext cx="1524132" cy="493819"/>
          </a:xfrm>
          <a:prstGeom prst="rect">
            <a:avLst/>
          </a:prstGeom>
        </p:spPr>
      </p:pic>
      <p:pic>
        <p:nvPicPr>
          <p:cNvPr id="3" name="Content Placeholder 8">
            <a:extLst>
              <a:ext uri="{FF2B5EF4-FFF2-40B4-BE49-F238E27FC236}">
                <a16:creationId xmlns:a16="http://schemas.microsoft.com/office/drawing/2014/main" id="{FE7C818D-3DEE-97C8-11F3-6049C0E7FB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99171" y="1655332"/>
            <a:ext cx="6285681" cy="4248784"/>
          </a:xfrm>
          <a:prstGeom prst="rect">
            <a:avLst/>
          </a:prstGeom>
        </p:spPr>
      </p:pic>
      <p:grpSp>
        <p:nvGrpSpPr>
          <p:cNvPr id="4" name="Group 3">
            <a:extLst>
              <a:ext uri="{FF2B5EF4-FFF2-40B4-BE49-F238E27FC236}">
                <a16:creationId xmlns:a16="http://schemas.microsoft.com/office/drawing/2014/main" id="{827F8412-2E90-D155-B588-245DEEFEF32E}"/>
              </a:ext>
            </a:extLst>
          </p:cNvPr>
          <p:cNvGrpSpPr/>
          <p:nvPr/>
        </p:nvGrpSpPr>
        <p:grpSpPr>
          <a:xfrm>
            <a:off x="4899171" y="1758293"/>
            <a:ext cx="6266630" cy="4057669"/>
            <a:chOff x="4899171" y="1758293"/>
            <a:chExt cx="6266630" cy="4057669"/>
          </a:xfrm>
        </p:grpSpPr>
        <p:sp>
          <p:nvSpPr>
            <p:cNvPr id="7" name="文本框 2">
              <a:extLst>
                <a:ext uri="{FF2B5EF4-FFF2-40B4-BE49-F238E27FC236}">
                  <a16:creationId xmlns:a16="http://schemas.microsoft.com/office/drawing/2014/main" id="{A1381D93-0A95-38CD-F68A-528B23970547}"/>
                </a:ext>
              </a:extLst>
            </p:cNvPr>
            <p:cNvSpPr txBox="1"/>
            <p:nvPr/>
          </p:nvSpPr>
          <p:spPr>
            <a:xfrm>
              <a:off x="4899171" y="1758293"/>
              <a:ext cx="1093808" cy="369332"/>
            </a:xfrm>
            <a:prstGeom prst="rect">
              <a:avLst/>
            </a:prstGeom>
            <a:noFill/>
          </p:spPr>
          <p:txBody>
            <a:bodyPr wrap="square" rtlCol="0">
              <a:spAutoFit/>
            </a:bodyPr>
            <a:lstStyle/>
            <a:p>
              <a:r>
                <a:rPr lang="gsw-FR" altLang="zh-CN" dirty="0">
                  <a:solidFill>
                    <a:schemeClr val="bg2">
                      <a:lumMod val="10000"/>
                    </a:schemeClr>
                  </a:solidFill>
                  <a:latin typeface="Calibri" panose="020F0502020204030204" pitchFamily="34" charset="0"/>
                  <a:cs typeface="Calibri" panose="020F0502020204030204" pitchFamily="34" charset="0"/>
                </a:rPr>
                <a:t>Opioide</a:t>
              </a:r>
              <a:endParaRPr lang="zh-CN" altLang="en-US" dirty="0">
                <a:solidFill>
                  <a:schemeClr val="bg2">
                    <a:lumMod val="10000"/>
                  </a:schemeClr>
                </a:solidFill>
                <a:latin typeface="Calibri" panose="020F0502020204030204" pitchFamily="34" charset="0"/>
                <a:cs typeface="Calibri" panose="020F0502020204030204" pitchFamily="34" charset="0"/>
              </a:endParaRPr>
            </a:p>
          </p:txBody>
        </p:sp>
        <p:sp>
          <p:nvSpPr>
            <p:cNvPr id="8" name="文本框 9">
              <a:extLst>
                <a:ext uri="{FF2B5EF4-FFF2-40B4-BE49-F238E27FC236}">
                  <a16:creationId xmlns:a16="http://schemas.microsoft.com/office/drawing/2014/main" id="{E08CE481-23AC-E248-4D90-438D926AF97E}"/>
                </a:ext>
              </a:extLst>
            </p:cNvPr>
            <p:cNvSpPr txBox="1"/>
            <p:nvPr/>
          </p:nvSpPr>
          <p:spPr>
            <a:xfrm>
              <a:off x="5589608" y="4220937"/>
              <a:ext cx="1093808" cy="369332"/>
            </a:xfrm>
            <a:prstGeom prst="rect">
              <a:avLst/>
            </a:prstGeom>
            <a:noFill/>
          </p:spPr>
          <p:txBody>
            <a:bodyPr wrap="square" rtlCol="0">
              <a:spAutoFit/>
            </a:bodyPr>
            <a:lstStyle/>
            <a:p>
              <a:r>
                <a:rPr lang="gsw-FR" altLang="zh-CN" dirty="0">
                  <a:solidFill>
                    <a:schemeClr val="bg2">
                      <a:lumMod val="10000"/>
                    </a:schemeClr>
                  </a:solidFill>
                  <a:latin typeface="Calibri" panose="020F0502020204030204" pitchFamily="34" charset="0"/>
                  <a:cs typeface="Calibri" panose="020F0502020204030204" pitchFamily="34" charset="0"/>
                </a:rPr>
                <a:t>Naloxona</a:t>
              </a:r>
              <a:endParaRPr lang="zh-CN" altLang="en-US" dirty="0">
                <a:solidFill>
                  <a:schemeClr val="bg2">
                    <a:lumMod val="10000"/>
                  </a:schemeClr>
                </a:solidFill>
                <a:latin typeface="Calibri" panose="020F0502020204030204" pitchFamily="34" charset="0"/>
                <a:cs typeface="Calibri" panose="020F0502020204030204" pitchFamily="34" charset="0"/>
              </a:endParaRPr>
            </a:p>
          </p:txBody>
        </p:sp>
        <p:sp>
          <p:nvSpPr>
            <p:cNvPr id="10" name="文本框 11">
              <a:extLst>
                <a:ext uri="{FF2B5EF4-FFF2-40B4-BE49-F238E27FC236}">
                  <a16:creationId xmlns:a16="http://schemas.microsoft.com/office/drawing/2014/main" id="{4375E7DD-8616-7438-B519-D06F0F8A2835}"/>
                </a:ext>
              </a:extLst>
            </p:cNvPr>
            <p:cNvSpPr txBox="1"/>
            <p:nvPr/>
          </p:nvSpPr>
          <p:spPr>
            <a:xfrm>
              <a:off x="5383193" y="5071573"/>
              <a:ext cx="1093808" cy="584775"/>
            </a:xfrm>
            <a:prstGeom prst="rect">
              <a:avLst/>
            </a:prstGeom>
            <a:noFill/>
          </p:spPr>
          <p:txBody>
            <a:bodyPr wrap="square" rtlCol="0">
              <a:spAutoFit/>
            </a:bodyPr>
            <a:lstStyle/>
            <a:p>
              <a:r>
                <a:rPr lang="gsw-FR" altLang="zh-CN" sz="1600" dirty="0">
                  <a:solidFill>
                    <a:schemeClr val="bg2">
                      <a:lumMod val="10000"/>
                    </a:schemeClr>
                  </a:solidFill>
                  <a:latin typeface="Calibri" panose="020F0502020204030204" pitchFamily="34" charset="0"/>
                  <a:cs typeface="Calibri" panose="020F0502020204030204" pitchFamily="34" charset="0"/>
                </a:rPr>
                <a:t>Receptor de opioide</a:t>
              </a:r>
              <a:endParaRPr lang="zh-CN" altLang="en-US" sz="1600" dirty="0">
                <a:solidFill>
                  <a:schemeClr val="bg2">
                    <a:lumMod val="10000"/>
                  </a:schemeClr>
                </a:solidFill>
                <a:latin typeface="Calibri" panose="020F0502020204030204" pitchFamily="34" charset="0"/>
                <a:cs typeface="Calibri" panose="020F0502020204030204" pitchFamily="34" charset="0"/>
              </a:endParaRPr>
            </a:p>
          </p:txBody>
        </p:sp>
        <p:sp>
          <p:nvSpPr>
            <p:cNvPr id="11" name="文本框 14">
              <a:extLst>
                <a:ext uri="{FF2B5EF4-FFF2-40B4-BE49-F238E27FC236}">
                  <a16:creationId xmlns:a16="http://schemas.microsoft.com/office/drawing/2014/main" id="{C7D4EA64-A162-ED4E-DD6D-BF28A49F0F82}"/>
                </a:ext>
              </a:extLst>
            </p:cNvPr>
            <p:cNvSpPr txBox="1"/>
            <p:nvPr/>
          </p:nvSpPr>
          <p:spPr>
            <a:xfrm>
              <a:off x="8486774" y="3630748"/>
              <a:ext cx="2679027" cy="2185214"/>
            </a:xfrm>
            <a:prstGeom prst="rect">
              <a:avLst/>
            </a:prstGeom>
            <a:noFill/>
          </p:spPr>
          <p:txBody>
            <a:bodyPr wrap="square" rtlCol="0">
              <a:spAutoFit/>
            </a:bodyPr>
            <a:lstStyle/>
            <a:p>
              <a:pPr algn="ctr"/>
              <a:r>
                <a:rPr lang="es-419" altLang="zh-CN" sz="1700" spc="-70" dirty="0">
                  <a:solidFill>
                    <a:schemeClr val="bg2">
                      <a:lumMod val="10000"/>
                    </a:schemeClr>
                  </a:solidFill>
                  <a:latin typeface="Calibri" panose="020F0502020204030204" pitchFamily="34" charset="0"/>
                  <a:cs typeface="Calibri" panose="020F0502020204030204" pitchFamily="34" charset="0"/>
                </a:rPr>
                <a:t>La naloxona tiene una afinidad más fuerte con los receptores de opioides que el opioide, por lo que desplaza al opioide de los receptores durante un </a:t>
              </a:r>
              <a:r>
                <a:rPr lang="es-419" altLang="zh-CN" sz="1700" b="1" u="sng" spc="-70" dirty="0">
                  <a:solidFill>
                    <a:schemeClr val="bg2">
                      <a:lumMod val="10000"/>
                    </a:schemeClr>
                  </a:solidFill>
                  <a:latin typeface="Calibri" panose="020F0502020204030204" pitchFamily="34" charset="0"/>
                  <a:cs typeface="Calibri" panose="020F0502020204030204" pitchFamily="34" charset="0"/>
                </a:rPr>
                <a:t>breve período de tiempo</a:t>
              </a:r>
              <a:r>
                <a:rPr lang="es-419" altLang="zh-CN" sz="1700" b="1" spc="-70" dirty="0">
                  <a:solidFill>
                    <a:schemeClr val="bg2">
                      <a:lumMod val="10000"/>
                    </a:schemeClr>
                  </a:solidFill>
                  <a:latin typeface="Calibri" panose="020F0502020204030204" pitchFamily="34" charset="0"/>
                  <a:cs typeface="Calibri" panose="020F0502020204030204" pitchFamily="34" charset="0"/>
                </a:rPr>
                <a:t> </a:t>
              </a:r>
              <a:br>
                <a:rPr lang="es-419" altLang="zh-CN" sz="1700" b="1" spc="-70" dirty="0">
                  <a:solidFill>
                    <a:schemeClr val="bg2">
                      <a:lumMod val="10000"/>
                    </a:schemeClr>
                  </a:solidFill>
                  <a:latin typeface="Calibri" panose="020F0502020204030204" pitchFamily="34" charset="0"/>
                  <a:cs typeface="Calibri" panose="020F0502020204030204" pitchFamily="34" charset="0"/>
                </a:rPr>
              </a:br>
              <a:r>
                <a:rPr lang="es-419" altLang="zh-CN" sz="1700" b="1" spc="-70" dirty="0">
                  <a:solidFill>
                    <a:schemeClr val="bg2">
                      <a:lumMod val="10000"/>
                    </a:schemeClr>
                  </a:solidFill>
                  <a:latin typeface="Calibri" panose="020F0502020204030204" pitchFamily="34" charset="0"/>
                  <a:cs typeface="Calibri" panose="020F0502020204030204" pitchFamily="34" charset="0"/>
                </a:rPr>
                <a:t>(30 a 90 minutos) </a:t>
              </a:r>
              <a:r>
                <a:rPr lang="es-419" altLang="zh-CN" sz="1700" spc="-70" dirty="0">
                  <a:solidFill>
                    <a:schemeClr val="bg2">
                      <a:lumMod val="10000"/>
                    </a:schemeClr>
                  </a:solidFill>
                  <a:latin typeface="Calibri" panose="020F0502020204030204" pitchFamily="34" charset="0"/>
                  <a:cs typeface="Calibri" panose="020F0502020204030204" pitchFamily="34" charset="0"/>
                </a:rPr>
                <a:t>y permite que la persona vuelva a respirar.</a:t>
              </a:r>
            </a:p>
          </p:txBody>
        </p:sp>
      </p:grpSp>
    </p:spTree>
    <p:extLst>
      <p:ext uri="{BB962C8B-B14F-4D97-AF65-F5344CB8AC3E}">
        <p14:creationId xmlns:p14="http://schemas.microsoft.com/office/powerpoint/2010/main" val="242993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33715" y="1124584"/>
            <a:ext cx="9742131" cy="1325563"/>
          </a:xfrm>
        </p:spPr>
        <p:style>
          <a:lnRef idx="1">
            <a:schemeClr val="accent1"/>
          </a:lnRef>
          <a:fillRef idx="3">
            <a:schemeClr val="accent1"/>
          </a:fillRef>
          <a:effectRef idx="2">
            <a:schemeClr val="accent1"/>
          </a:effectRef>
          <a:fontRef idx="minor">
            <a:schemeClr val="lt1"/>
          </a:fontRef>
        </p:style>
        <p:txBody>
          <a:bodyPr/>
          <a:lstStyle/>
          <a:p>
            <a:r>
              <a:rPr lang="es-419" dirty="0">
                <a:latin typeface="Helvetica" pitchFamily="2" charset="0"/>
              </a:rPr>
              <a:t>Seguridad de la naloxona</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21</a:t>
            </a:fld>
            <a:endParaRPr lang="es-419"/>
          </a:p>
        </p:txBody>
      </p:sp>
      <p:sp>
        <p:nvSpPr>
          <p:cNvPr id="7" name="Content Placeholder 6">
            <a:extLst>
              <a:ext uri="{FF2B5EF4-FFF2-40B4-BE49-F238E27FC236}">
                <a16:creationId xmlns:a16="http://schemas.microsoft.com/office/drawing/2014/main" id="{B444479D-2B44-425A-8CDD-08565AAAE037}"/>
              </a:ext>
            </a:extLst>
          </p:cNvPr>
          <p:cNvSpPr>
            <a:spLocks noGrp="1"/>
          </p:cNvSpPr>
          <p:nvPr>
            <p:ph sz="quarter" idx="13"/>
          </p:nvPr>
        </p:nvSpPr>
        <p:spPr>
          <a:xfrm>
            <a:off x="587229" y="3087149"/>
            <a:ext cx="4535921" cy="2792949"/>
          </a:xfrm>
        </p:spPr>
        <p:txBody>
          <a:bodyPr>
            <a:normAutofit fontScale="92500"/>
          </a:bodyPr>
          <a:lstStyle/>
          <a:p>
            <a:r>
              <a:rPr lang="es-419" sz="1800" b="1" dirty="0"/>
              <a:t>Los efectos secundarios graves por el uso de naloxona son poco frecuentes.</a:t>
            </a:r>
          </a:p>
          <a:p>
            <a:r>
              <a:rPr lang="es-419" dirty="0"/>
              <a:t>El uso de naloxona durante una sobredosis de opioides supera con creces cualquier riesgo de efectos secundarios. Los efectos secundarios reportados a menudo se relacionan con la </a:t>
            </a:r>
            <a:r>
              <a:rPr lang="es-419" i="1" dirty="0">
                <a:effectLst>
                  <a:outerShdw blurRad="38100" dist="38100" dir="2700000" algn="tl">
                    <a:srgbClr val="000000">
                      <a:alpha val="43137"/>
                    </a:srgbClr>
                  </a:outerShdw>
                </a:effectLst>
              </a:rPr>
              <a:t>abstinencia aguda de opioides</a:t>
            </a:r>
            <a:r>
              <a:rPr lang="es-419" dirty="0"/>
              <a:t>. </a:t>
            </a:r>
          </a:p>
          <a:p>
            <a:r>
              <a:rPr lang="es-419" dirty="0"/>
              <a:t>La naloxona tiene la misma dosis para un adulto y un niño.</a:t>
            </a:r>
          </a:p>
          <a:p>
            <a:r>
              <a:rPr lang="es-419" dirty="0"/>
              <a:t>La naloxona no tiene potencial de abuso. </a:t>
            </a:r>
          </a:p>
          <a:p>
            <a:pPr marL="0" indent="0">
              <a:buNone/>
            </a:pPr>
            <a:endParaRPr lang="es-419" dirty="0"/>
          </a:p>
        </p:txBody>
      </p:sp>
      <p:sp>
        <p:nvSpPr>
          <p:cNvPr id="9" name="Content Placeholder 8">
            <a:extLst>
              <a:ext uri="{FF2B5EF4-FFF2-40B4-BE49-F238E27FC236}">
                <a16:creationId xmlns:a16="http://schemas.microsoft.com/office/drawing/2014/main" id="{C9F8D5AD-299C-4661-B791-A1D9747032E4}"/>
              </a:ext>
            </a:extLst>
          </p:cNvPr>
          <p:cNvSpPr>
            <a:spLocks noGrp="1"/>
          </p:cNvSpPr>
          <p:nvPr>
            <p:ph sz="quarter" idx="15"/>
          </p:nvPr>
        </p:nvSpPr>
        <p:spPr>
          <a:xfrm>
            <a:off x="5553513" y="3087149"/>
            <a:ext cx="4535920" cy="2357306"/>
          </a:xfrm>
        </p:spPr>
        <p:txBody>
          <a:bodyPr/>
          <a:lstStyle/>
          <a:p>
            <a:pPr marL="285750" indent="-285750" algn="l">
              <a:buFont typeface="Arial" panose="020B0604020202020204" pitchFamily="34" charset="0"/>
              <a:buChar char="•"/>
            </a:pPr>
            <a:r>
              <a:rPr lang="es-419" b="1" dirty="0"/>
              <a:t>La naloxona </a:t>
            </a:r>
            <a:r>
              <a:rPr lang="es-419" b="1" i="1" u="sng" dirty="0">
                <a:effectLst>
                  <a:outerShdw blurRad="38100" dist="38100" dir="2700000" algn="tl">
                    <a:srgbClr val="000000">
                      <a:alpha val="43137"/>
                    </a:srgbClr>
                  </a:outerShdw>
                </a:effectLst>
              </a:rPr>
              <a:t>NO</a:t>
            </a:r>
            <a:r>
              <a:rPr lang="es-419" b="1" dirty="0"/>
              <a:t> revierte las sobredosis de otras drogas como</a:t>
            </a:r>
            <a:r>
              <a:rPr lang="es-419" dirty="0"/>
              <a:t>:</a:t>
            </a:r>
          </a:p>
          <a:p>
            <a:pPr algn="l"/>
            <a:r>
              <a:rPr lang="es-419" dirty="0"/>
              <a:t>	Alcohol, benzodiacepinas,	cocaína, anfetaminas o	xilacina.</a:t>
            </a:r>
          </a:p>
          <a:p>
            <a:pPr algn="l"/>
            <a:endParaRPr lang="es-419" dirty="0"/>
          </a:p>
          <a:p>
            <a:pPr algn="l"/>
            <a:endParaRPr lang="es-419" dirty="0"/>
          </a:p>
        </p:txBody>
      </p:sp>
      <p:pic>
        <p:nvPicPr>
          <p:cNvPr id="5" name="Picture 4">
            <a:extLst>
              <a:ext uri="{FF2B5EF4-FFF2-40B4-BE49-F238E27FC236}">
                <a16:creationId xmlns:a16="http://schemas.microsoft.com/office/drawing/2014/main" id="{8844E4E2-B532-4CC5-9493-B7F90105F13C}"/>
              </a:ext>
            </a:extLst>
          </p:cNvPr>
          <p:cNvPicPr>
            <a:picLocks noChangeAspect="1"/>
          </p:cNvPicPr>
          <p:nvPr/>
        </p:nvPicPr>
        <p:blipFill>
          <a:blip r:embed="rId2"/>
          <a:stretch>
            <a:fillRect/>
          </a:stretch>
        </p:blipFill>
        <p:spPr>
          <a:xfrm>
            <a:off x="8986084" y="487582"/>
            <a:ext cx="1524132" cy="493819"/>
          </a:xfrm>
          <a:prstGeom prst="rect">
            <a:avLst/>
          </a:prstGeom>
        </p:spPr>
      </p:pic>
    </p:spTree>
    <p:extLst>
      <p:ext uri="{BB962C8B-B14F-4D97-AF65-F5344CB8AC3E}">
        <p14:creationId xmlns:p14="http://schemas.microsoft.com/office/powerpoint/2010/main" val="3133403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02671" y="1084262"/>
            <a:ext cx="9798341" cy="935267"/>
          </a:xfrm>
        </p:spPr>
        <p:txBody>
          <a:bodyPr/>
          <a:lstStyle/>
          <a:p>
            <a:pPr algn="l"/>
            <a:r>
              <a:rPr lang="es-419" b="1" dirty="0">
                <a:solidFill>
                  <a:schemeClr val="accent1"/>
                </a:solidFill>
              </a:rPr>
              <a:t>Atomizador nasal Narcan</a:t>
            </a:r>
          </a:p>
        </p:txBody>
      </p:sp>
      <p:pic>
        <p:nvPicPr>
          <p:cNvPr id="7" name="Content Placeholder 6" hidden="1">
            <a:extLst>
              <a:ext uri="{FF2B5EF4-FFF2-40B4-BE49-F238E27FC236}">
                <a16:creationId xmlns:a16="http://schemas.microsoft.com/office/drawing/2014/main" id="{7C8C3F71-9622-479D-875A-A1C94935ED47}"/>
              </a:ext>
            </a:extLst>
          </p:cNvPr>
          <p:cNvPicPr>
            <a:picLocks noGrp="1" noChangeAspect="1"/>
          </p:cNvPicPr>
          <p:nvPr>
            <p:ph idx="1"/>
          </p:nvPr>
        </p:nvPicPr>
        <p:blipFill>
          <a:blip r:embed="rId2"/>
          <a:stretch>
            <a:fillRect/>
          </a:stretch>
        </p:blipFill>
        <p:spPr>
          <a:xfrm>
            <a:off x="506283" y="2019529"/>
            <a:ext cx="7609242" cy="3754209"/>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22</a:t>
            </a:fld>
            <a:endParaRPr lang="es-419"/>
          </a:p>
        </p:txBody>
      </p:sp>
      <p:pic>
        <p:nvPicPr>
          <p:cNvPr id="9" name="Picture 8">
            <a:extLst>
              <a:ext uri="{FF2B5EF4-FFF2-40B4-BE49-F238E27FC236}">
                <a16:creationId xmlns:a16="http://schemas.microsoft.com/office/drawing/2014/main" id="{C02F8005-FC6B-4801-B6A2-C6B2AE97F5F7}"/>
              </a:ext>
            </a:extLst>
          </p:cNvPr>
          <p:cNvPicPr>
            <a:picLocks noChangeAspect="1"/>
          </p:cNvPicPr>
          <p:nvPr/>
        </p:nvPicPr>
        <p:blipFill>
          <a:blip r:embed="rId3"/>
          <a:stretch>
            <a:fillRect/>
          </a:stretch>
        </p:blipFill>
        <p:spPr>
          <a:xfrm>
            <a:off x="8817424" y="1689428"/>
            <a:ext cx="1792379" cy="1676545"/>
          </a:xfrm>
          <a:prstGeom prst="rect">
            <a:avLst/>
          </a:prstGeom>
        </p:spPr>
      </p:pic>
      <p:sp>
        <p:nvSpPr>
          <p:cNvPr id="11" name="TextBox 10">
            <a:extLst>
              <a:ext uri="{FF2B5EF4-FFF2-40B4-BE49-F238E27FC236}">
                <a16:creationId xmlns:a16="http://schemas.microsoft.com/office/drawing/2014/main" id="{52BEF6D0-B051-487A-829C-DDC42EEFE2D5}"/>
              </a:ext>
            </a:extLst>
          </p:cNvPr>
          <p:cNvSpPr txBox="1"/>
          <p:nvPr/>
        </p:nvSpPr>
        <p:spPr>
          <a:xfrm>
            <a:off x="8372213" y="3520469"/>
            <a:ext cx="3143865" cy="1200329"/>
          </a:xfrm>
          <a:prstGeom prst="rect">
            <a:avLst/>
          </a:prstGeom>
          <a:noFill/>
        </p:spPr>
        <p:txBody>
          <a:bodyPr wrap="square" rtlCol="0">
            <a:spAutoFit/>
          </a:bodyPr>
          <a:lstStyle/>
          <a:p>
            <a:r>
              <a:rPr lang="es-419" u="sng" dirty="0">
                <a:solidFill>
                  <a:schemeClr val="accent1"/>
                </a:solidFill>
                <a:latin typeface="Helvetica" pitchFamily="2" charset="0"/>
              </a:rPr>
              <a:t>Tenga en cuenta</a:t>
            </a:r>
            <a:r>
              <a:rPr lang="es-419" dirty="0">
                <a:solidFill>
                  <a:schemeClr val="accent1"/>
                </a:solidFill>
                <a:latin typeface="Helvetica" pitchFamily="2" charset="0"/>
              </a:rPr>
              <a:t>:</a:t>
            </a:r>
          </a:p>
          <a:p>
            <a:r>
              <a:rPr lang="es-419" b="1" i="1" dirty="0">
                <a:solidFill>
                  <a:schemeClr val="accent1"/>
                </a:solidFill>
                <a:latin typeface="Helvetica" pitchFamily="2" charset="0"/>
              </a:rPr>
              <a:t>Narcan</a:t>
            </a:r>
            <a:r>
              <a:rPr lang="es-419" dirty="0">
                <a:solidFill>
                  <a:schemeClr val="accent1"/>
                </a:solidFill>
                <a:latin typeface="Helvetica" pitchFamily="2" charset="0"/>
              </a:rPr>
              <a:t> es el nombre</a:t>
            </a:r>
            <a:br>
              <a:rPr lang="es-419" dirty="0">
                <a:solidFill>
                  <a:schemeClr val="accent1"/>
                </a:solidFill>
                <a:latin typeface="Helvetica" pitchFamily="2" charset="0"/>
              </a:rPr>
            </a:br>
            <a:r>
              <a:rPr lang="es-419" dirty="0">
                <a:solidFill>
                  <a:schemeClr val="accent1"/>
                </a:solidFill>
                <a:latin typeface="Helvetica" pitchFamily="2" charset="0"/>
              </a:rPr>
              <a:t>de la marca. </a:t>
            </a:r>
            <a:r>
              <a:rPr lang="es-419" b="1" dirty="0">
                <a:solidFill>
                  <a:schemeClr val="accent1"/>
                </a:solidFill>
                <a:effectLst>
                  <a:outerShdw blurRad="38100" dist="38100" dir="2700000" algn="tl">
                    <a:srgbClr val="000000">
                      <a:alpha val="43137"/>
                    </a:srgbClr>
                  </a:outerShdw>
                </a:effectLst>
                <a:latin typeface="Helvetica" pitchFamily="2" charset="0"/>
              </a:rPr>
              <a:t>La naloxona</a:t>
            </a:r>
            <a:br>
              <a:rPr lang="es-419" dirty="0">
                <a:solidFill>
                  <a:schemeClr val="accent1"/>
                </a:solidFill>
                <a:latin typeface="Helvetica" pitchFamily="2" charset="0"/>
              </a:rPr>
            </a:br>
            <a:r>
              <a:rPr lang="es-419" dirty="0">
                <a:solidFill>
                  <a:schemeClr val="accent1"/>
                </a:solidFill>
                <a:latin typeface="Helvetica" pitchFamily="2" charset="0"/>
              </a:rPr>
              <a:t>es el medicamento</a:t>
            </a:r>
            <a:r>
              <a:rPr lang="es-419" dirty="0">
                <a:solidFill>
                  <a:schemeClr val="accent1"/>
                </a:solidFill>
              </a:rPr>
              <a:t>.</a:t>
            </a:r>
          </a:p>
        </p:txBody>
      </p:sp>
      <p:pic>
        <p:nvPicPr>
          <p:cNvPr id="5" name="Picture 4">
            <a:extLst>
              <a:ext uri="{FF2B5EF4-FFF2-40B4-BE49-F238E27FC236}">
                <a16:creationId xmlns:a16="http://schemas.microsoft.com/office/drawing/2014/main" id="{068DBC62-EB16-425A-BFB8-6D5EF18C41DC}"/>
              </a:ext>
            </a:extLst>
          </p:cNvPr>
          <p:cNvPicPr>
            <a:picLocks noChangeAspect="1"/>
          </p:cNvPicPr>
          <p:nvPr/>
        </p:nvPicPr>
        <p:blipFill>
          <a:blip r:embed="rId4"/>
          <a:stretch>
            <a:fillRect/>
          </a:stretch>
        </p:blipFill>
        <p:spPr>
          <a:xfrm>
            <a:off x="8986084" y="445139"/>
            <a:ext cx="1524132" cy="493819"/>
          </a:xfrm>
          <a:prstGeom prst="rect">
            <a:avLst/>
          </a:prstGeom>
        </p:spPr>
      </p:pic>
      <p:pic>
        <p:nvPicPr>
          <p:cNvPr id="3" name="Content Placeholder 6">
            <a:extLst>
              <a:ext uri="{FF2B5EF4-FFF2-40B4-BE49-F238E27FC236}">
                <a16:creationId xmlns:a16="http://schemas.microsoft.com/office/drawing/2014/main" id="{190AEB45-0311-7167-400B-FAADC254A49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0723" y="1912849"/>
            <a:ext cx="7609241" cy="3754209"/>
          </a:xfrm>
          <a:prstGeom prst="rect">
            <a:avLst/>
          </a:prstGeom>
        </p:spPr>
      </p:pic>
      <p:grpSp>
        <p:nvGrpSpPr>
          <p:cNvPr id="4" name="Group 3">
            <a:extLst>
              <a:ext uri="{FF2B5EF4-FFF2-40B4-BE49-F238E27FC236}">
                <a16:creationId xmlns:a16="http://schemas.microsoft.com/office/drawing/2014/main" id="{925A9AA9-1A8E-4E9D-2F62-5FB570A53B9D}"/>
              </a:ext>
            </a:extLst>
          </p:cNvPr>
          <p:cNvGrpSpPr/>
          <p:nvPr/>
        </p:nvGrpSpPr>
        <p:grpSpPr>
          <a:xfrm>
            <a:off x="597335" y="2048332"/>
            <a:ext cx="7298889" cy="3546487"/>
            <a:chOff x="597335" y="2048332"/>
            <a:chExt cx="7298889" cy="3546487"/>
          </a:xfrm>
        </p:grpSpPr>
        <p:sp>
          <p:nvSpPr>
            <p:cNvPr id="8" name="文本框 2">
              <a:extLst>
                <a:ext uri="{FF2B5EF4-FFF2-40B4-BE49-F238E27FC236}">
                  <a16:creationId xmlns:a16="http://schemas.microsoft.com/office/drawing/2014/main" id="{D5B1D204-6A76-0C1C-6D48-10EA5DCA1382}"/>
                </a:ext>
              </a:extLst>
            </p:cNvPr>
            <p:cNvSpPr txBox="1"/>
            <p:nvPr/>
          </p:nvSpPr>
          <p:spPr>
            <a:xfrm>
              <a:off x="597336" y="2048332"/>
              <a:ext cx="4081273" cy="502702"/>
            </a:xfrm>
            <a:prstGeom prst="rect">
              <a:avLst/>
            </a:prstGeom>
            <a:noFill/>
          </p:spPr>
          <p:txBody>
            <a:bodyPr wrap="square" rtlCol="0">
              <a:spAutoFit/>
            </a:bodyPr>
            <a:lstStyle/>
            <a:p>
              <a:pPr>
                <a:lnSpc>
                  <a:spcPts val="1600"/>
                </a:lnSpc>
              </a:pPr>
              <a:r>
                <a:rPr lang="es-419" altLang="zh-CN" sz="1500" b="1" dirty="0">
                  <a:solidFill>
                    <a:schemeClr val="bg2">
                      <a:lumMod val="10000"/>
                    </a:schemeClr>
                  </a:solidFill>
                  <a:latin typeface="Calibri" panose="020F0502020204030204" pitchFamily="34" charset="0"/>
                  <a:cs typeface="Calibri" panose="020F0502020204030204" pitchFamily="34" charset="0"/>
                </a:rPr>
                <a:t>MODO DE EMPLEO 
</a:t>
              </a:r>
              <a:r>
                <a:rPr lang="es-419" altLang="zh-CN" sz="1500" b="1" dirty="0">
                  <a:solidFill>
                    <a:srgbClr val="E70F78"/>
                  </a:solidFill>
                  <a:latin typeface="Calibri" panose="020F0502020204030204" pitchFamily="34" charset="0"/>
                  <a:cs typeface="Calibri" panose="020F0502020204030204" pitchFamily="34" charset="0"/>
                </a:rPr>
                <a:t>NARCAN® AEROSOL NASAL</a:t>
              </a:r>
              <a:endParaRPr lang="zh-CN" altLang="en-US" sz="1500" b="1" dirty="0">
                <a:solidFill>
                  <a:srgbClr val="E70F78"/>
                </a:solidFill>
                <a:latin typeface="Calibri" panose="020F0502020204030204" pitchFamily="34" charset="0"/>
                <a:cs typeface="Calibri" panose="020F0502020204030204" pitchFamily="34" charset="0"/>
              </a:endParaRPr>
            </a:p>
          </p:txBody>
        </p:sp>
        <p:sp>
          <p:nvSpPr>
            <p:cNvPr id="12" name="文本框 12">
              <a:extLst>
                <a:ext uri="{FF2B5EF4-FFF2-40B4-BE49-F238E27FC236}">
                  <a16:creationId xmlns:a16="http://schemas.microsoft.com/office/drawing/2014/main" id="{0846019C-C104-56C1-1D45-AAD9CD1F528B}"/>
                </a:ext>
              </a:extLst>
            </p:cNvPr>
            <p:cNvSpPr txBox="1"/>
            <p:nvPr/>
          </p:nvSpPr>
          <p:spPr>
            <a:xfrm>
              <a:off x="597335" y="2569944"/>
              <a:ext cx="7298889" cy="400110"/>
            </a:xfrm>
            <a:prstGeom prst="rect">
              <a:avLst/>
            </a:prstGeom>
            <a:noFill/>
          </p:spPr>
          <p:txBody>
            <a:bodyPr wrap="square" rtlCol="0">
              <a:spAutoFit/>
            </a:bodyPr>
            <a:lstStyle/>
            <a:p>
              <a:r>
                <a:rPr lang="es-419" altLang="zh-CN" sz="1000" dirty="0">
                  <a:solidFill>
                    <a:schemeClr val="bg2">
                      <a:lumMod val="50000"/>
                    </a:schemeClr>
                  </a:solidFill>
                  <a:latin typeface="Calibri" panose="020F0502020204030204" pitchFamily="34" charset="0"/>
                  <a:cs typeface="Calibri" panose="020F0502020204030204" pitchFamily="34" charset="0"/>
                </a:rPr>
                <a:t>En las emergencias por sobredosis de opioides, </a:t>
              </a:r>
              <a:r>
                <a:rPr lang="es-419" altLang="zh-CN" sz="1000" b="1" dirty="0">
                  <a:solidFill>
                    <a:srgbClr val="E70F78"/>
                  </a:solidFill>
                  <a:latin typeface="Calibri" panose="020F0502020204030204" pitchFamily="34" charset="0"/>
                  <a:cs typeface="Calibri" panose="020F0502020204030204" pitchFamily="34" charset="0"/>
                </a:rPr>
                <a:t>reconocer los síntomas</a:t>
              </a:r>
              <a:r>
                <a:rPr lang="es-419" altLang="zh-CN" sz="1000" dirty="0">
                  <a:solidFill>
                    <a:schemeClr val="bg2">
                      <a:lumMod val="50000"/>
                    </a:schemeClr>
                  </a:solidFill>
                  <a:latin typeface="Calibri" panose="020F0502020204030204" pitchFamily="34" charset="0"/>
                  <a:cs typeface="Calibri" panose="020F0502020204030204" pitchFamily="34" charset="0"/>
                </a:rPr>
                <a:t> y tomar medidas inmediatas es fundamental para salvar una vida. Si sospecha de una sobredosis de opioides, administre aerosol nasal NARCAN y busque asistencia médica de emergencia de inmediato.</a:t>
              </a:r>
              <a:endParaRPr lang="zh-CN" altLang="en-US" sz="1000" dirty="0">
                <a:solidFill>
                  <a:schemeClr val="bg2">
                    <a:lumMod val="50000"/>
                  </a:schemeClr>
                </a:solidFill>
                <a:latin typeface="Calibri" panose="020F0502020204030204" pitchFamily="34" charset="0"/>
                <a:cs typeface="Calibri" panose="020F0502020204030204" pitchFamily="34" charset="0"/>
              </a:endParaRPr>
            </a:p>
          </p:txBody>
        </p:sp>
        <p:sp>
          <p:nvSpPr>
            <p:cNvPr id="13" name="文本框 15">
              <a:extLst>
                <a:ext uri="{FF2B5EF4-FFF2-40B4-BE49-F238E27FC236}">
                  <a16:creationId xmlns:a16="http://schemas.microsoft.com/office/drawing/2014/main" id="{C8B8E71D-CCC1-BF44-68AB-F57D4D21985A}"/>
                </a:ext>
              </a:extLst>
            </p:cNvPr>
            <p:cNvSpPr txBox="1"/>
            <p:nvPr/>
          </p:nvSpPr>
          <p:spPr>
            <a:xfrm>
              <a:off x="597336" y="3111688"/>
              <a:ext cx="5071944" cy="297517"/>
            </a:xfrm>
            <a:prstGeom prst="rect">
              <a:avLst/>
            </a:prstGeom>
            <a:noFill/>
          </p:spPr>
          <p:txBody>
            <a:bodyPr wrap="square" rtlCol="0">
              <a:spAutoFit/>
            </a:bodyPr>
            <a:lstStyle/>
            <a:p>
              <a:pPr>
                <a:lnSpc>
                  <a:spcPts val="1600"/>
                </a:lnSpc>
              </a:pPr>
              <a:r>
                <a:rPr lang="es-419" altLang="zh-CN" sz="1200" b="1" dirty="0">
                  <a:solidFill>
                    <a:schemeClr val="bg2">
                      <a:lumMod val="25000"/>
                    </a:schemeClr>
                  </a:solidFill>
                  <a:latin typeface="Calibri" panose="020F0502020204030204" pitchFamily="34" charset="0"/>
                  <a:cs typeface="Calibri" panose="020F0502020204030204" pitchFamily="34" charset="0"/>
                </a:rPr>
                <a:t>PASOS CLAVE PARA ADMINISTRAR AEROSOL NASAL NARCAN®:</a:t>
              </a:r>
              <a:endParaRPr lang="zh-CN" altLang="en-US" sz="1200" b="1" dirty="0">
                <a:solidFill>
                  <a:schemeClr val="bg2">
                    <a:lumMod val="25000"/>
                  </a:schemeClr>
                </a:solidFill>
                <a:latin typeface="Calibri" panose="020F0502020204030204" pitchFamily="34" charset="0"/>
                <a:cs typeface="Calibri" panose="020F0502020204030204" pitchFamily="34" charset="0"/>
              </a:endParaRPr>
            </a:p>
          </p:txBody>
        </p:sp>
        <p:sp>
          <p:nvSpPr>
            <p:cNvPr id="14" name="文本框 18">
              <a:extLst>
                <a:ext uri="{FF2B5EF4-FFF2-40B4-BE49-F238E27FC236}">
                  <a16:creationId xmlns:a16="http://schemas.microsoft.com/office/drawing/2014/main" id="{FDB12360-406C-2E8A-E70A-B12F5945EFDD}"/>
                </a:ext>
              </a:extLst>
            </p:cNvPr>
            <p:cNvSpPr txBox="1"/>
            <p:nvPr/>
          </p:nvSpPr>
          <p:spPr>
            <a:xfrm>
              <a:off x="1285677" y="3664372"/>
              <a:ext cx="1312744" cy="313932"/>
            </a:xfrm>
            <a:prstGeom prst="rect">
              <a:avLst/>
            </a:prstGeom>
            <a:noFill/>
          </p:spPr>
          <p:txBody>
            <a:bodyPr wrap="square" rtlCol="0">
              <a:spAutoFit/>
            </a:bodyPr>
            <a:lstStyle/>
            <a:p>
              <a:pPr algn="ctr">
                <a:lnSpc>
                  <a:spcPts val="1600"/>
                </a:lnSpc>
              </a:pPr>
              <a:r>
                <a:rPr lang="es-419" altLang="zh-CN" sz="2000" b="1" dirty="0">
                  <a:solidFill>
                    <a:srgbClr val="E70F78"/>
                  </a:solidFill>
                  <a:latin typeface="Calibri" panose="020F0502020204030204" pitchFamily="34" charset="0"/>
                  <a:cs typeface="Calibri" panose="020F0502020204030204" pitchFamily="34" charset="0"/>
                </a:rPr>
                <a:t>EXTRAIGA</a:t>
              </a:r>
              <a:endParaRPr lang="zh-CN" altLang="en-US" sz="2000" b="1" dirty="0">
                <a:solidFill>
                  <a:srgbClr val="E70F78"/>
                </a:solidFill>
                <a:latin typeface="Calibri" panose="020F0502020204030204" pitchFamily="34" charset="0"/>
                <a:cs typeface="Calibri" panose="020F0502020204030204" pitchFamily="34" charset="0"/>
              </a:endParaRPr>
            </a:p>
          </p:txBody>
        </p:sp>
        <p:sp>
          <p:nvSpPr>
            <p:cNvPr id="15" name="文本框 21">
              <a:extLst>
                <a:ext uri="{FF2B5EF4-FFF2-40B4-BE49-F238E27FC236}">
                  <a16:creationId xmlns:a16="http://schemas.microsoft.com/office/drawing/2014/main" id="{7B5DF6C2-C461-9568-3174-826274D411A3}"/>
                </a:ext>
              </a:extLst>
            </p:cNvPr>
            <p:cNvSpPr txBox="1"/>
            <p:nvPr/>
          </p:nvSpPr>
          <p:spPr>
            <a:xfrm>
              <a:off x="3586917" y="3664372"/>
              <a:ext cx="1312744" cy="313932"/>
            </a:xfrm>
            <a:prstGeom prst="rect">
              <a:avLst/>
            </a:prstGeom>
            <a:noFill/>
          </p:spPr>
          <p:txBody>
            <a:bodyPr wrap="square" rtlCol="0">
              <a:spAutoFit/>
            </a:bodyPr>
            <a:lstStyle/>
            <a:p>
              <a:pPr algn="ctr">
                <a:lnSpc>
                  <a:spcPts val="1600"/>
                </a:lnSpc>
              </a:pPr>
              <a:r>
                <a:rPr lang="es-419" altLang="zh-CN" sz="2000" b="1" dirty="0">
                  <a:solidFill>
                    <a:srgbClr val="E70F78"/>
                  </a:solidFill>
                  <a:latin typeface="Calibri" panose="020F0502020204030204" pitchFamily="34" charset="0"/>
                  <a:cs typeface="Calibri" panose="020F0502020204030204" pitchFamily="34" charset="0"/>
                </a:rPr>
                <a:t>COLOQUE</a:t>
              </a:r>
              <a:endParaRPr lang="zh-CN" altLang="en-US" sz="2000" b="1" dirty="0">
                <a:solidFill>
                  <a:srgbClr val="E70F78"/>
                </a:solidFill>
                <a:latin typeface="Calibri" panose="020F0502020204030204" pitchFamily="34" charset="0"/>
                <a:cs typeface="Calibri" panose="020F0502020204030204" pitchFamily="34" charset="0"/>
              </a:endParaRPr>
            </a:p>
          </p:txBody>
        </p:sp>
        <p:sp>
          <p:nvSpPr>
            <p:cNvPr id="16" name="文本框 24">
              <a:extLst>
                <a:ext uri="{FF2B5EF4-FFF2-40B4-BE49-F238E27FC236}">
                  <a16:creationId xmlns:a16="http://schemas.microsoft.com/office/drawing/2014/main" id="{EAC2353A-4EF8-5FEC-6868-793DE04D9A2B}"/>
                </a:ext>
              </a:extLst>
            </p:cNvPr>
            <p:cNvSpPr txBox="1"/>
            <p:nvPr/>
          </p:nvSpPr>
          <p:spPr>
            <a:xfrm>
              <a:off x="5998952" y="3664372"/>
              <a:ext cx="1312744" cy="313932"/>
            </a:xfrm>
            <a:prstGeom prst="rect">
              <a:avLst/>
            </a:prstGeom>
            <a:noFill/>
          </p:spPr>
          <p:txBody>
            <a:bodyPr wrap="square" rtlCol="0">
              <a:spAutoFit/>
            </a:bodyPr>
            <a:lstStyle/>
            <a:p>
              <a:pPr algn="ctr">
                <a:lnSpc>
                  <a:spcPts val="1600"/>
                </a:lnSpc>
              </a:pPr>
              <a:r>
                <a:rPr lang="es-419" altLang="zh-CN" sz="2000" b="1" dirty="0">
                  <a:solidFill>
                    <a:srgbClr val="E70F78"/>
                  </a:solidFill>
                  <a:latin typeface="Calibri" panose="020F0502020204030204" pitchFamily="34" charset="0"/>
                  <a:cs typeface="Calibri" panose="020F0502020204030204" pitchFamily="34" charset="0"/>
                </a:rPr>
                <a:t>PRESIONE</a:t>
              </a:r>
              <a:endParaRPr lang="zh-CN" altLang="en-US" sz="2000" b="1" dirty="0">
                <a:solidFill>
                  <a:srgbClr val="E70F78"/>
                </a:solidFill>
                <a:latin typeface="Calibri" panose="020F0502020204030204" pitchFamily="34" charset="0"/>
                <a:cs typeface="Calibri" panose="020F0502020204030204" pitchFamily="34" charset="0"/>
              </a:endParaRPr>
            </a:p>
          </p:txBody>
        </p:sp>
        <p:sp>
          <p:nvSpPr>
            <p:cNvPr id="17" name="文本框 27">
              <a:extLst>
                <a:ext uri="{FF2B5EF4-FFF2-40B4-BE49-F238E27FC236}">
                  <a16:creationId xmlns:a16="http://schemas.microsoft.com/office/drawing/2014/main" id="{29A3C0B6-3436-6902-A846-B8AEE8BC6797}"/>
                </a:ext>
              </a:extLst>
            </p:cNvPr>
            <p:cNvSpPr txBox="1"/>
            <p:nvPr/>
          </p:nvSpPr>
          <p:spPr>
            <a:xfrm>
              <a:off x="915896" y="4946372"/>
              <a:ext cx="1781584" cy="648447"/>
            </a:xfrm>
            <a:prstGeom prst="rect">
              <a:avLst/>
            </a:prstGeom>
            <a:noFill/>
          </p:spPr>
          <p:txBody>
            <a:bodyPr wrap="square" rtlCol="0">
              <a:spAutoFit/>
            </a:bodyPr>
            <a:lstStyle/>
            <a:p>
              <a:pPr>
                <a:lnSpc>
                  <a:spcPts val="1100"/>
                </a:lnSpc>
              </a:pPr>
              <a:r>
                <a:rPr lang="es-419" altLang="zh-CN" sz="800" b="1" dirty="0">
                  <a:solidFill>
                    <a:schemeClr val="bg2">
                      <a:lumMod val="25000"/>
                    </a:schemeClr>
                  </a:solidFill>
                  <a:latin typeface="Calibri" panose="020F0502020204030204" pitchFamily="34" charset="0"/>
                  <a:cs typeface="Calibri" panose="020F0502020204030204" pitchFamily="34" charset="0"/>
                </a:rPr>
                <a:t>Despegue el envoltorio para extraer el dispositivo. Sujete el dispositivo con el pulgar en la parte inferior del émbolo y 2 dedos en la boquilla.</a:t>
              </a:r>
              <a:endParaRPr lang="zh-CN" altLang="en-US" sz="800" b="1" dirty="0">
                <a:solidFill>
                  <a:schemeClr val="bg2">
                    <a:lumMod val="25000"/>
                  </a:schemeClr>
                </a:solidFill>
                <a:latin typeface="Calibri" panose="020F0502020204030204" pitchFamily="34" charset="0"/>
                <a:cs typeface="Calibri" panose="020F0502020204030204" pitchFamily="34" charset="0"/>
              </a:endParaRPr>
            </a:p>
          </p:txBody>
        </p:sp>
        <p:sp>
          <p:nvSpPr>
            <p:cNvPr id="18" name="文本框 33">
              <a:extLst>
                <a:ext uri="{FF2B5EF4-FFF2-40B4-BE49-F238E27FC236}">
                  <a16:creationId xmlns:a16="http://schemas.microsoft.com/office/drawing/2014/main" id="{27403D89-20C7-B343-99F9-FBF3B8CA9063}"/>
                </a:ext>
              </a:extLst>
            </p:cNvPr>
            <p:cNvSpPr txBox="1"/>
            <p:nvPr/>
          </p:nvSpPr>
          <p:spPr>
            <a:xfrm>
              <a:off x="3175224" y="4946372"/>
              <a:ext cx="2062904" cy="648447"/>
            </a:xfrm>
            <a:prstGeom prst="rect">
              <a:avLst/>
            </a:prstGeom>
            <a:noFill/>
          </p:spPr>
          <p:txBody>
            <a:bodyPr wrap="square" rtlCol="0">
              <a:spAutoFit/>
            </a:bodyPr>
            <a:lstStyle/>
            <a:p>
              <a:pPr>
                <a:lnSpc>
                  <a:spcPts val="1100"/>
                </a:lnSpc>
              </a:pPr>
              <a:r>
                <a:rPr lang="es-419" altLang="zh-CN" sz="800" b="1" dirty="0">
                  <a:solidFill>
                    <a:schemeClr val="bg2">
                      <a:lumMod val="25000"/>
                    </a:schemeClr>
                  </a:solidFill>
                  <a:latin typeface="Calibri" panose="020F0502020204030204" pitchFamily="34" charset="0"/>
                  <a:cs typeface="Calibri" panose="020F0502020204030204" pitchFamily="34" charset="0"/>
                </a:rPr>
                <a:t>Coloque y sostenga la punta de la boquilla en cualquiera de las fosas nasales hasta que sus dedos toquen la parte inferior de la nariz del paciente.</a:t>
              </a:r>
              <a:endParaRPr lang="zh-CN" altLang="en-US" sz="800" b="1" dirty="0">
                <a:solidFill>
                  <a:schemeClr val="bg2">
                    <a:lumMod val="25000"/>
                  </a:schemeClr>
                </a:solidFill>
                <a:latin typeface="Calibri" panose="020F0502020204030204" pitchFamily="34" charset="0"/>
                <a:cs typeface="Calibri" panose="020F0502020204030204" pitchFamily="34" charset="0"/>
              </a:endParaRPr>
            </a:p>
          </p:txBody>
        </p:sp>
        <p:sp>
          <p:nvSpPr>
            <p:cNvPr id="19" name="文本框 36">
              <a:extLst>
                <a:ext uri="{FF2B5EF4-FFF2-40B4-BE49-F238E27FC236}">
                  <a16:creationId xmlns:a16="http://schemas.microsoft.com/office/drawing/2014/main" id="{79A563C4-8690-DF34-71AB-0CF4158CB93A}"/>
                </a:ext>
              </a:extLst>
            </p:cNvPr>
            <p:cNvSpPr txBox="1"/>
            <p:nvPr/>
          </p:nvSpPr>
          <p:spPr>
            <a:xfrm>
              <a:off x="5715872" y="4946372"/>
              <a:ext cx="1886348" cy="366319"/>
            </a:xfrm>
            <a:prstGeom prst="rect">
              <a:avLst/>
            </a:prstGeom>
            <a:noFill/>
          </p:spPr>
          <p:txBody>
            <a:bodyPr wrap="square" rtlCol="0">
              <a:spAutoFit/>
            </a:bodyPr>
            <a:lstStyle/>
            <a:p>
              <a:pPr>
                <a:lnSpc>
                  <a:spcPts val="1100"/>
                </a:lnSpc>
              </a:pPr>
              <a:r>
                <a:rPr lang="es-419" altLang="zh-CN" sz="800" b="1" dirty="0">
                  <a:solidFill>
                    <a:schemeClr val="bg2">
                      <a:lumMod val="25000"/>
                    </a:schemeClr>
                  </a:solidFill>
                  <a:latin typeface="Calibri" panose="020F0502020204030204" pitchFamily="34" charset="0"/>
                  <a:cs typeface="Calibri" panose="020F0502020204030204" pitchFamily="34" charset="0"/>
                </a:rPr>
                <a:t>Presione el émbolo firmemente para liberar la dosis en la nariz del paciente.</a:t>
              </a:r>
              <a:endParaRPr lang="zh-CN" altLang="en-US" sz="800" b="1" dirty="0">
                <a:solidFill>
                  <a:schemeClr val="bg2">
                    <a:lumMod val="25000"/>
                  </a:schemeClr>
                </a:solidFill>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45C32780-629D-415E-9732-331015C6A00D}"/>
              </a:ext>
            </a:extLst>
          </p:cNvPr>
          <p:cNvSpPr txBox="1"/>
          <p:nvPr/>
        </p:nvSpPr>
        <p:spPr>
          <a:xfrm>
            <a:off x="5895745" y="5309098"/>
            <a:ext cx="2282135" cy="369332"/>
          </a:xfrm>
          <a:prstGeom prst="rect">
            <a:avLst/>
          </a:prstGeom>
          <a:noFill/>
        </p:spPr>
        <p:txBody>
          <a:bodyPr wrap="square" rtlCol="0">
            <a:spAutoFit/>
          </a:bodyPr>
          <a:lstStyle/>
          <a:p>
            <a:r>
              <a:rPr lang="es-419" dirty="0">
                <a:solidFill>
                  <a:schemeClr val="accent1"/>
                </a:solidFill>
              </a:rPr>
              <a:t>*2 dosis en cada kit</a:t>
            </a:r>
          </a:p>
        </p:txBody>
      </p:sp>
    </p:spTree>
    <p:extLst>
      <p:ext uri="{BB962C8B-B14F-4D97-AF65-F5344CB8AC3E}">
        <p14:creationId xmlns:p14="http://schemas.microsoft.com/office/powerpoint/2010/main" val="1472434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Naloxone Training Video_Narcan® Nasal Spray">
            <a:hlinkClick r:id="" action="ppaction://media"/>
            <a:extLst>
              <a:ext uri="{FF2B5EF4-FFF2-40B4-BE49-F238E27FC236}">
                <a16:creationId xmlns:a16="http://schemas.microsoft.com/office/drawing/2014/main" id="{BA01B69F-ED51-4497-AFD9-83F2519716FC}"/>
              </a:ext>
            </a:extLst>
          </p:cNvPr>
          <p:cNvPicPr>
            <a:picLocks noGrp="1" noRot="1" noChangeAspect="1"/>
          </p:cNvPicPr>
          <p:nvPr>
            <p:ph idx="1"/>
            <a:videoFile r:link="rId1"/>
          </p:nvPr>
        </p:nvPicPr>
        <p:blipFill>
          <a:blip r:embed="rId3"/>
          <a:stretch>
            <a:fillRect/>
          </a:stretch>
        </p:blipFill>
        <p:spPr>
          <a:xfrm>
            <a:off x="1875160" y="1112363"/>
            <a:ext cx="7645912" cy="4920070"/>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23</a:t>
            </a:fld>
            <a:endParaRPr lang="es-419"/>
          </a:p>
        </p:txBody>
      </p:sp>
      <p:sp>
        <p:nvSpPr>
          <p:cNvPr id="9" name="TextBox 8">
            <a:extLst>
              <a:ext uri="{FF2B5EF4-FFF2-40B4-BE49-F238E27FC236}">
                <a16:creationId xmlns:a16="http://schemas.microsoft.com/office/drawing/2014/main" id="{A34BB000-380F-4EE0-A202-ECBB01B07C71}"/>
              </a:ext>
            </a:extLst>
          </p:cNvPr>
          <p:cNvSpPr txBox="1"/>
          <p:nvPr/>
        </p:nvSpPr>
        <p:spPr>
          <a:xfrm>
            <a:off x="7684964" y="5976152"/>
            <a:ext cx="3672216" cy="253916"/>
          </a:xfrm>
          <a:prstGeom prst="rect">
            <a:avLst/>
          </a:prstGeom>
          <a:noFill/>
        </p:spPr>
        <p:txBody>
          <a:bodyPr wrap="square" rtlCol="0">
            <a:spAutoFit/>
          </a:bodyPr>
          <a:lstStyle/>
          <a:p>
            <a:r>
              <a:rPr lang="es-419" sz="1050" dirty="0">
                <a:hlinkClick r:id="rId4"/>
              </a:rPr>
              <a:t>https://www.youtube.com/watch?v=xa7X00_QKWk</a:t>
            </a:r>
            <a:endParaRPr lang="es-419" sz="1050" dirty="0"/>
          </a:p>
        </p:txBody>
      </p:sp>
      <p:pic>
        <p:nvPicPr>
          <p:cNvPr id="4" name="Picture 3">
            <a:extLst>
              <a:ext uri="{FF2B5EF4-FFF2-40B4-BE49-F238E27FC236}">
                <a16:creationId xmlns:a16="http://schemas.microsoft.com/office/drawing/2014/main" id="{0B20DA7D-CB8D-4BDF-A54E-6FF23EBC9D24}"/>
              </a:ext>
            </a:extLst>
          </p:cNvPr>
          <p:cNvPicPr>
            <a:picLocks noChangeAspect="1"/>
          </p:cNvPicPr>
          <p:nvPr/>
        </p:nvPicPr>
        <p:blipFill>
          <a:blip r:embed="rId5"/>
          <a:stretch>
            <a:fillRect/>
          </a:stretch>
        </p:blipFill>
        <p:spPr>
          <a:xfrm>
            <a:off x="8986084" y="420909"/>
            <a:ext cx="1524132" cy="493819"/>
          </a:xfrm>
          <a:prstGeom prst="rect">
            <a:avLst/>
          </a:prstGeom>
        </p:spPr>
      </p:pic>
    </p:spTree>
    <p:extLst>
      <p:ext uri="{BB962C8B-B14F-4D97-AF65-F5344CB8AC3E}">
        <p14:creationId xmlns:p14="http://schemas.microsoft.com/office/powerpoint/2010/main" val="16154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a:extLst>
              <a:ext uri="{FF2B5EF4-FFF2-40B4-BE49-F238E27FC236}">
                <a16:creationId xmlns:a16="http://schemas.microsoft.com/office/drawing/2014/main" id="{354EF742-FC03-04B9-2D1D-FF51DBD2FAA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93031" y="1061017"/>
            <a:ext cx="3572759" cy="5088851"/>
          </a:xfrm>
          <a:prstGeom prst="rect">
            <a:avLst/>
          </a:prstGeom>
        </p:spPr>
      </p:pic>
      <p:grpSp>
        <p:nvGrpSpPr>
          <p:cNvPr id="4" name="Group 3">
            <a:extLst>
              <a:ext uri="{FF2B5EF4-FFF2-40B4-BE49-F238E27FC236}">
                <a16:creationId xmlns:a16="http://schemas.microsoft.com/office/drawing/2014/main" id="{87DF895A-03C7-19ED-0F24-CF65C20A4A0D}"/>
              </a:ext>
            </a:extLst>
          </p:cNvPr>
          <p:cNvGrpSpPr/>
          <p:nvPr/>
        </p:nvGrpSpPr>
        <p:grpSpPr>
          <a:xfrm>
            <a:off x="726142" y="1027956"/>
            <a:ext cx="9685826" cy="5065964"/>
            <a:chOff x="726142" y="1027956"/>
            <a:chExt cx="9685826" cy="5065964"/>
          </a:xfrm>
        </p:grpSpPr>
        <p:pic>
          <p:nvPicPr>
            <p:cNvPr id="7" name="Picture 6">
              <a:extLst>
                <a:ext uri="{FF2B5EF4-FFF2-40B4-BE49-F238E27FC236}">
                  <a16:creationId xmlns:a16="http://schemas.microsoft.com/office/drawing/2014/main" id="{572DCD16-0702-CD95-0A44-B288DAB8FF3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8529" y="4338028"/>
              <a:ext cx="2347994" cy="1755892"/>
            </a:xfrm>
            <a:prstGeom prst="rect">
              <a:avLst/>
            </a:prstGeom>
          </p:spPr>
        </p:pic>
        <p:pic>
          <p:nvPicPr>
            <p:cNvPr id="8" name="Picture 7">
              <a:extLst>
                <a:ext uri="{FF2B5EF4-FFF2-40B4-BE49-F238E27FC236}">
                  <a16:creationId xmlns:a16="http://schemas.microsoft.com/office/drawing/2014/main" id="{49FCC89D-649E-3ACA-5336-591DDA997918}"/>
                </a:ext>
              </a:extLst>
            </p:cNvPr>
            <p:cNvPicPr>
              <a:picLocks noChangeAspect="1"/>
            </p:cNvPicPr>
            <p:nvPr/>
          </p:nvPicPr>
          <p:blipFill>
            <a:blip r:embed="rId4"/>
            <a:stretch>
              <a:fillRect/>
            </a:stretch>
          </p:blipFill>
          <p:spPr>
            <a:xfrm>
              <a:off x="2773672" y="4741682"/>
              <a:ext cx="1013897" cy="356846"/>
            </a:xfrm>
            <a:prstGeom prst="rect">
              <a:avLst/>
            </a:prstGeom>
          </p:spPr>
        </p:pic>
        <p:sp>
          <p:nvSpPr>
            <p:cNvPr id="14" name="文本框 2">
              <a:extLst>
                <a:ext uri="{FF2B5EF4-FFF2-40B4-BE49-F238E27FC236}">
                  <a16:creationId xmlns:a16="http://schemas.microsoft.com/office/drawing/2014/main" id="{491022D7-1AC8-7D35-68EC-E9FE057B28C6}"/>
                </a:ext>
              </a:extLst>
            </p:cNvPr>
            <p:cNvSpPr txBox="1"/>
            <p:nvPr/>
          </p:nvSpPr>
          <p:spPr>
            <a:xfrm>
              <a:off x="6903720" y="1027956"/>
              <a:ext cx="2715768" cy="400110"/>
            </a:xfrm>
            <a:prstGeom prst="rect">
              <a:avLst/>
            </a:prstGeom>
            <a:noFill/>
          </p:spPr>
          <p:txBody>
            <a:bodyPr wrap="square" rtlCol="0">
              <a:spAutoFit/>
            </a:bodyPr>
            <a:lstStyle/>
            <a:p>
              <a:r>
                <a:rPr lang="gsw-FR" altLang="zh-CN" sz="2000" b="1" dirty="0">
                  <a:solidFill>
                    <a:srgbClr val="B73831"/>
                  </a:solidFill>
                  <a:latin typeface="Calibri" panose="020F0502020204030204" pitchFamily="34" charset="0"/>
                  <a:cs typeface="Calibri" panose="020F0502020204030204" pitchFamily="34" charset="0"/>
                </a:rPr>
                <a:t>Naloxona inyectable</a:t>
              </a:r>
              <a:endParaRPr lang="zh-CN" altLang="en-US" sz="2000" b="1" dirty="0">
                <a:solidFill>
                  <a:srgbClr val="B73831"/>
                </a:solidFill>
                <a:latin typeface="Calibri" panose="020F0502020204030204" pitchFamily="34" charset="0"/>
                <a:cs typeface="Calibri" panose="020F0502020204030204" pitchFamily="34" charset="0"/>
              </a:endParaRPr>
            </a:p>
          </p:txBody>
        </p:sp>
        <p:sp>
          <p:nvSpPr>
            <p:cNvPr id="15" name="文本框 13">
              <a:extLst>
                <a:ext uri="{FF2B5EF4-FFF2-40B4-BE49-F238E27FC236}">
                  <a16:creationId xmlns:a16="http://schemas.microsoft.com/office/drawing/2014/main" id="{89820534-9620-EEC8-8DD6-21631FCD4A8D}"/>
                </a:ext>
              </a:extLst>
            </p:cNvPr>
            <p:cNvSpPr txBox="1"/>
            <p:nvPr/>
          </p:nvSpPr>
          <p:spPr>
            <a:xfrm>
              <a:off x="6903720" y="1314823"/>
              <a:ext cx="3508248" cy="261610"/>
            </a:xfrm>
            <a:prstGeom prst="rect">
              <a:avLst/>
            </a:prstGeom>
            <a:noFill/>
          </p:spPr>
          <p:txBody>
            <a:bodyPr wrap="square" rtlCol="0">
              <a:spAutoFit/>
            </a:bodyPr>
            <a:lstStyle/>
            <a:p>
              <a:r>
                <a:rPr lang="es-419" altLang="zh-CN" sz="1100" i="1" spc="-50" dirty="0">
                  <a:solidFill>
                    <a:schemeClr val="tx2"/>
                  </a:solidFill>
                  <a:latin typeface="Calibri" panose="020F0502020204030204" pitchFamily="34" charset="0"/>
                  <a:cs typeface="Calibri" panose="020F0502020204030204" pitchFamily="34" charset="0"/>
                </a:rPr>
                <a:t>Esto requiere montaje. Siga las instrucciones a continuación.</a:t>
              </a:r>
              <a:endParaRPr lang="zh-CN" altLang="en-US" sz="1100" i="1" spc="-50" dirty="0">
                <a:solidFill>
                  <a:schemeClr val="tx2"/>
                </a:solidFill>
                <a:latin typeface="Calibri" panose="020F0502020204030204" pitchFamily="34" charset="0"/>
                <a:cs typeface="Calibri" panose="020F0502020204030204" pitchFamily="34" charset="0"/>
              </a:endParaRPr>
            </a:p>
          </p:txBody>
        </p:sp>
        <p:sp>
          <p:nvSpPr>
            <p:cNvPr id="16" name="文本框 15">
              <a:extLst>
                <a:ext uri="{FF2B5EF4-FFF2-40B4-BE49-F238E27FC236}">
                  <a16:creationId xmlns:a16="http://schemas.microsoft.com/office/drawing/2014/main" id="{87EFE4CE-0803-0DB7-584B-3CBFA114C629}"/>
                </a:ext>
              </a:extLst>
            </p:cNvPr>
            <p:cNvSpPr txBox="1"/>
            <p:nvPr/>
          </p:nvSpPr>
          <p:spPr>
            <a:xfrm>
              <a:off x="7241103" y="1681872"/>
              <a:ext cx="2002590" cy="430887"/>
            </a:xfrm>
            <a:prstGeom prst="rect">
              <a:avLst/>
            </a:prstGeom>
            <a:noFill/>
          </p:spPr>
          <p:txBody>
            <a:bodyPr wrap="square" rtlCol="0">
              <a:spAutoFit/>
            </a:bodyPr>
            <a:lstStyle/>
            <a:p>
              <a:r>
                <a:rPr lang="es-419" altLang="zh-CN" sz="1100" spc="-50" dirty="0">
                  <a:solidFill>
                    <a:schemeClr val="bg2">
                      <a:lumMod val="25000"/>
                    </a:schemeClr>
                  </a:solidFill>
                  <a:latin typeface="Calibri" panose="020F0502020204030204" pitchFamily="34" charset="0"/>
                  <a:cs typeface="Calibri" panose="020F0502020204030204" pitchFamily="34" charset="0"/>
                </a:rPr>
                <a:t>Retire la tapa del vial de naloxona</a:t>
              </a:r>
            </a:p>
            <a:p>
              <a:r>
                <a:rPr lang="es-419" altLang="zh-CN" sz="1100" spc="-50" dirty="0">
                  <a:solidFill>
                    <a:schemeClr val="bg2">
                      <a:lumMod val="25000"/>
                    </a:schemeClr>
                  </a:solidFill>
                  <a:latin typeface="Calibri" panose="020F0502020204030204" pitchFamily="34" charset="0"/>
                  <a:cs typeface="Calibri" panose="020F0502020204030204" pitchFamily="34" charset="0"/>
                </a:rPr>
                <a:t>y destape la aguja.</a:t>
              </a:r>
            </a:p>
          </p:txBody>
        </p:sp>
        <p:sp>
          <p:nvSpPr>
            <p:cNvPr id="17" name="文本框 18">
              <a:extLst>
                <a:ext uri="{FF2B5EF4-FFF2-40B4-BE49-F238E27FC236}">
                  <a16:creationId xmlns:a16="http://schemas.microsoft.com/office/drawing/2014/main" id="{1EA37029-DDA6-90F3-EF5F-7C0467AA5D94}"/>
                </a:ext>
              </a:extLst>
            </p:cNvPr>
            <p:cNvSpPr txBox="1"/>
            <p:nvPr/>
          </p:nvSpPr>
          <p:spPr>
            <a:xfrm>
              <a:off x="7241103" y="2428634"/>
              <a:ext cx="1912040" cy="769441"/>
            </a:xfrm>
            <a:prstGeom prst="rect">
              <a:avLst/>
            </a:prstGeom>
            <a:noFill/>
          </p:spPr>
          <p:txBody>
            <a:bodyPr wrap="square" rtlCol="0">
              <a:spAutoFit/>
            </a:bodyPr>
            <a:lstStyle/>
            <a:p>
              <a:r>
                <a:rPr lang="es-419" altLang="zh-CN" sz="1100" dirty="0">
                  <a:solidFill>
                    <a:schemeClr val="bg2">
                      <a:lumMod val="25000"/>
                    </a:schemeClr>
                  </a:solidFill>
                  <a:latin typeface="Calibri" panose="020F0502020204030204" pitchFamily="34" charset="0"/>
                  <a:cs typeface="Calibri" panose="020F0502020204030204" pitchFamily="34" charset="0"/>
                </a:rPr>
                <a:t>Inserte la aguja a través del tapón de goma con el vial boca abajo. Jale el émbolo hacia atrás y extraiga 1 ml.</a:t>
              </a:r>
            </a:p>
          </p:txBody>
        </p:sp>
        <p:sp>
          <p:nvSpPr>
            <p:cNvPr id="18" name="文本框 21">
              <a:extLst>
                <a:ext uri="{FF2B5EF4-FFF2-40B4-BE49-F238E27FC236}">
                  <a16:creationId xmlns:a16="http://schemas.microsoft.com/office/drawing/2014/main" id="{963F4758-0D0B-4350-9FA3-0819257C7C0F}"/>
                </a:ext>
              </a:extLst>
            </p:cNvPr>
            <p:cNvSpPr txBox="1"/>
            <p:nvPr/>
          </p:nvSpPr>
          <p:spPr>
            <a:xfrm>
              <a:off x="7241102" y="3432263"/>
              <a:ext cx="2234365" cy="415498"/>
            </a:xfrm>
            <a:prstGeom prst="rect">
              <a:avLst/>
            </a:prstGeom>
            <a:noFill/>
          </p:spPr>
          <p:txBody>
            <a:bodyPr wrap="square" rtlCol="0">
              <a:spAutoFit/>
            </a:bodyPr>
            <a:lstStyle/>
            <a:p>
              <a:r>
                <a:rPr lang="es-419" altLang="zh-CN" sz="1050" spc="-50" dirty="0">
                  <a:solidFill>
                    <a:schemeClr val="bg2">
                      <a:lumMod val="25000"/>
                    </a:schemeClr>
                  </a:solidFill>
                  <a:latin typeface="Calibri" panose="020F0502020204030204" pitchFamily="34" charset="0"/>
                  <a:cs typeface="Calibri" panose="020F0502020204030204" pitchFamily="34" charset="0"/>
                </a:rPr>
                <a:t>Inyecte 1 ml de naloxona en un músculo de la parte superior del brazo o del muslo.</a:t>
              </a:r>
            </a:p>
          </p:txBody>
        </p:sp>
        <p:sp>
          <p:nvSpPr>
            <p:cNvPr id="19" name="文本框 24">
              <a:extLst>
                <a:ext uri="{FF2B5EF4-FFF2-40B4-BE49-F238E27FC236}">
                  <a16:creationId xmlns:a16="http://schemas.microsoft.com/office/drawing/2014/main" id="{E91ECFD0-3281-F8CA-9A0D-3E86DB9AD3E7}"/>
                </a:ext>
              </a:extLst>
            </p:cNvPr>
            <p:cNvSpPr txBox="1"/>
            <p:nvPr/>
          </p:nvSpPr>
          <p:spPr>
            <a:xfrm>
              <a:off x="7241103" y="5612019"/>
              <a:ext cx="2917881" cy="430887"/>
            </a:xfrm>
            <a:prstGeom prst="rect">
              <a:avLst/>
            </a:prstGeom>
            <a:noFill/>
          </p:spPr>
          <p:txBody>
            <a:bodyPr wrap="square" rtlCol="0">
              <a:spAutoFit/>
            </a:bodyPr>
            <a:lstStyle/>
            <a:p>
              <a:r>
                <a:rPr lang="es-419" altLang="zh-CN" sz="1100" dirty="0">
                  <a:solidFill>
                    <a:schemeClr val="bg2">
                      <a:lumMod val="25000"/>
                    </a:schemeClr>
                  </a:solidFill>
                  <a:latin typeface="Calibri" panose="020F0502020204030204" pitchFamily="34" charset="0"/>
                  <a:cs typeface="Calibri" panose="020F0502020204030204" pitchFamily="34" charset="0"/>
                </a:rPr>
                <a:t>Si no hay reacción en 3 minutos, administre</a:t>
              </a:r>
              <a:br>
                <a:rPr lang="es-419" altLang="zh-CN" sz="1100" dirty="0">
                  <a:solidFill>
                    <a:schemeClr val="bg2">
                      <a:lumMod val="25000"/>
                    </a:schemeClr>
                  </a:solidFill>
                  <a:latin typeface="Calibri" panose="020F0502020204030204" pitchFamily="34" charset="0"/>
                  <a:cs typeface="Calibri" panose="020F0502020204030204" pitchFamily="34" charset="0"/>
                </a:rPr>
              </a:br>
              <a:r>
                <a:rPr lang="es-419" altLang="zh-CN" sz="1100" dirty="0">
                  <a:solidFill>
                    <a:schemeClr val="bg2">
                      <a:lumMod val="25000"/>
                    </a:schemeClr>
                  </a:solidFill>
                  <a:latin typeface="Calibri" panose="020F0502020204030204" pitchFamily="34" charset="0"/>
                  <a:cs typeface="Calibri" panose="020F0502020204030204" pitchFamily="34" charset="0"/>
                </a:rPr>
                <a:t>la segunda dosis.</a:t>
              </a:r>
            </a:p>
          </p:txBody>
        </p:sp>
        <p:sp>
          <p:nvSpPr>
            <p:cNvPr id="20" name="文本框 27">
              <a:extLst>
                <a:ext uri="{FF2B5EF4-FFF2-40B4-BE49-F238E27FC236}">
                  <a16:creationId xmlns:a16="http://schemas.microsoft.com/office/drawing/2014/main" id="{05B84ED6-5618-EA46-6C20-FEF546B7D3EF}"/>
                </a:ext>
              </a:extLst>
            </p:cNvPr>
            <p:cNvSpPr txBox="1"/>
            <p:nvPr/>
          </p:nvSpPr>
          <p:spPr>
            <a:xfrm>
              <a:off x="9621646" y="3213240"/>
              <a:ext cx="550242" cy="400110"/>
            </a:xfrm>
            <a:prstGeom prst="rect">
              <a:avLst/>
            </a:prstGeom>
            <a:noFill/>
          </p:spPr>
          <p:txBody>
            <a:bodyPr wrap="square" rtlCol="0">
              <a:spAutoFit/>
            </a:bodyPr>
            <a:lstStyle/>
            <a:p>
              <a:r>
                <a:rPr lang="es-419" altLang="zh-CN" sz="1000" b="1" dirty="0">
                  <a:solidFill>
                    <a:srgbClr val="B73831"/>
                  </a:solidFill>
                  <a:latin typeface="Calibri" panose="020F0502020204030204" pitchFamily="34" charset="0"/>
                  <a:cs typeface="Calibri" panose="020F0502020204030204" pitchFamily="34" charset="0"/>
                </a:rPr>
                <a:t>Llene hasta 1 ml</a:t>
              </a:r>
              <a:endParaRPr lang="zh-CN" altLang="en-US" sz="1000" b="1" dirty="0">
                <a:solidFill>
                  <a:srgbClr val="B73831"/>
                </a:solidFill>
                <a:latin typeface="Calibri" panose="020F0502020204030204" pitchFamily="34" charset="0"/>
                <a:cs typeface="Calibri" panose="020F0502020204030204" pitchFamily="34" charset="0"/>
              </a:endParaRPr>
            </a:p>
          </p:txBody>
        </p:sp>
        <p:sp>
          <p:nvSpPr>
            <p:cNvPr id="21" name="文本框 3">
              <a:extLst>
                <a:ext uri="{FF2B5EF4-FFF2-40B4-BE49-F238E27FC236}">
                  <a16:creationId xmlns:a16="http://schemas.microsoft.com/office/drawing/2014/main" id="{C816A894-6FC5-43C9-5421-E7AA480091E1}"/>
                </a:ext>
              </a:extLst>
            </p:cNvPr>
            <p:cNvSpPr txBox="1"/>
            <p:nvPr/>
          </p:nvSpPr>
          <p:spPr>
            <a:xfrm>
              <a:off x="1767115" y="4898203"/>
              <a:ext cx="1359408" cy="246221"/>
            </a:xfrm>
            <a:prstGeom prst="rect">
              <a:avLst/>
            </a:prstGeom>
            <a:noFill/>
          </p:spPr>
          <p:txBody>
            <a:bodyPr wrap="square" rtlCol="0">
              <a:spAutoFit/>
            </a:bodyPr>
            <a:lstStyle/>
            <a:p>
              <a:pPr algn="ctr"/>
              <a:r>
                <a:rPr lang="gsw-FR" altLang="zh-CN" sz="1000" dirty="0">
                  <a:solidFill>
                    <a:schemeClr val="bg2">
                      <a:lumMod val="10000"/>
                    </a:schemeClr>
                  </a:solidFill>
                  <a:latin typeface="Calibri" panose="020F0502020204030204" pitchFamily="34" charset="0"/>
                  <a:cs typeface="Calibri" panose="020F0502020204030204" pitchFamily="34" charset="0"/>
                </a:rPr>
                <a:t>Ángulo de 90°</a:t>
              </a:r>
              <a:endParaRPr lang="zh-CN" altLang="en-US" sz="1000" dirty="0">
                <a:solidFill>
                  <a:schemeClr val="bg2">
                    <a:lumMod val="10000"/>
                  </a:schemeClr>
                </a:solidFill>
                <a:latin typeface="Calibri" panose="020F0502020204030204" pitchFamily="34" charset="0"/>
                <a:cs typeface="Calibri" panose="020F0502020204030204" pitchFamily="34" charset="0"/>
              </a:endParaRPr>
            </a:p>
          </p:txBody>
        </p:sp>
        <p:sp>
          <p:nvSpPr>
            <p:cNvPr id="22" name="文本框 19">
              <a:extLst>
                <a:ext uri="{FF2B5EF4-FFF2-40B4-BE49-F238E27FC236}">
                  <a16:creationId xmlns:a16="http://schemas.microsoft.com/office/drawing/2014/main" id="{E101DE7B-998B-549A-ED29-B626BF4B59F3}"/>
                </a:ext>
              </a:extLst>
            </p:cNvPr>
            <p:cNvSpPr txBox="1"/>
            <p:nvPr/>
          </p:nvSpPr>
          <p:spPr>
            <a:xfrm>
              <a:off x="726142" y="5277034"/>
              <a:ext cx="1359408" cy="815608"/>
            </a:xfrm>
            <a:prstGeom prst="rect">
              <a:avLst/>
            </a:prstGeom>
            <a:noFill/>
          </p:spPr>
          <p:txBody>
            <a:bodyPr wrap="square" rtlCol="0">
              <a:spAutoFit/>
            </a:bodyPr>
            <a:lstStyle/>
            <a:p>
              <a:pPr>
                <a:spcAft>
                  <a:spcPts val="1100"/>
                </a:spcAft>
              </a:pPr>
              <a:r>
                <a:rPr lang="gsw-FR" altLang="zh-CN" sz="900" b="1" kern="1000" dirty="0">
                  <a:solidFill>
                    <a:schemeClr val="bg2">
                      <a:lumMod val="10000"/>
                    </a:schemeClr>
                  </a:solidFill>
                  <a:latin typeface="Arial" panose="020B0604020202020204" pitchFamily="34" charset="0"/>
                  <a:cs typeface="Arial" panose="020B0604020202020204" pitchFamily="34" charset="0"/>
                </a:rPr>
                <a:t>Piel</a:t>
              </a:r>
            </a:p>
            <a:p>
              <a:pPr>
                <a:spcAft>
                  <a:spcPts val="1100"/>
                </a:spcAft>
              </a:pPr>
              <a:r>
                <a:rPr lang="gsw-FR" altLang="zh-CN" sz="900" b="1" kern="1000" dirty="0">
                  <a:solidFill>
                    <a:schemeClr val="bg2">
                      <a:lumMod val="10000"/>
                    </a:schemeClr>
                  </a:solidFill>
                  <a:latin typeface="Arial" panose="020B0604020202020204" pitchFamily="34" charset="0"/>
                  <a:cs typeface="Arial" panose="020B0604020202020204" pitchFamily="34" charset="0"/>
                </a:rPr>
                <a:t>Tejido subcutáneo</a:t>
              </a:r>
            </a:p>
            <a:p>
              <a:pPr>
                <a:spcAft>
                  <a:spcPts val="1100"/>
                </a:spcAft>
              </a:pPr>
              <a:r>
                <a:rPr lang="gsw-FR" altLang="zh-CN" sz="900" b="1" kern="1000" dirty="0">
                  <a:solidFill>
                    <a:schemeClr val="bg2">
                      <a:lumMod val="10000"/>
                    </a:schemeClr>
                  </a:solidFill>
                  <a:latin typeface="Arial" panose="020B0604020202020204" pitchFamily="34" charset="0"/>
                  <a:cs typeface="Arial" panose="020B0604020202020204" pitchFamily="34" charset="0"/>
                </a:rPr>
                <a:t>Músculo</a:t>
              </a:r>
              <a:endParaRPr lang="zh-CN" altLang="en-US" sz="900" b="1" kern="1000" dirty="0">
                <a:solidFill>
                  <a:schemeClr val="bg2">
                    <a:lumMod val="10000"/>
                  </a:schemeClr>
                </a:solidFill>
                <a:latin typeface="Arial" panose="020B0604020202020204" pitchFamily="34" charset="0"/>
                <a:cs typeface="Arial" panose="020B0604020202020204" pitchFamily="34" charset="0"/>
              </a:endParaRPr>
            </a:p>
          </p:txBody>
        </p:sp>
      </p:grpSp>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200" y="1084262"/>
            <a:ext cx="5761806" cy="1325563"/>
          </a:xfrm>
        </p:spPr>
        <p:txBody>
          <a:bodyPr/>
          <a:lstStyle/>
          <a:p>
            <a:pPr algn="l"/>
            <a:r>
              <a:rPr lang="es-419" dirty="0">
                <a:solidFill>
                  <a:schemeClr val="accent1"/>
                </a:solidFill>
              </a:rPr>
              <a:t>Naloxona inyectable</a:t>
            </a:r>
          </a:p>
        </p:txBody>
      </p:sp>
      <p:pic>
        <p:nvPicPr>
          <p:cNvPr id="9" name="Content Placeholder 8" hidden="1">
            <a:extLst>
              <a:ext uri="{FF2B5EF4-FFF2-40B4-BE49-F238E27FC236}">
                <a16:creationId xmlns:a16="http://schemas.microsoft.com/office/drawing/2014/main" id="{530FCB3B-E4F7-4E82-B6D7-1DBDF2A50ECC}"/>
              </a:ext>
            </a:extLst>
          </p:cNvPr>
          <p:cNvPicPr>
            <a:picLocks noGrp="1" noChangeAspect="1"/>
          </p:cNvPicPr>
          <p:nvPr>
            <p:ph idx="1"/>
          </p:nvPr>
        </p:nvPicPr>
        <p:blipFill>
          <a:blip r:embed="rId5"/>
          <a:stretch>
            <a:fillRect/>
          </a:stretch>
        </p:blipFill>
        <p:spPr>
          <a:xfrm>
            <a:off x="6693031" y="1061017"/>
            <a:ext cx="3572759" cy="5088852"/>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24</a:t>
            </a:fld>
            <a:endParaRPr lang="es-419"/>
          </a:p>
        </p:txBody>
      </p:sp>
      <p:sp>
        <p:nvSpPr>
          <p:cNvPr id="10" name="TextBox 9">
            <a:extLst>
              <a:ext uri="{FF2B5EF4-FFF2-40B4-BE49-F238E27FC236}">
                <a16:creationId xmlns:a16="http://schemas.microsoft.com/office/drawing/2014/main" id="{0AA7C562-3789-41C3-8AE5-57EE71195CA6}"/>
              </a:ext>
            </a:extLst>
          </p:cNvPr>
          <p:cNvSpPr txBox="1"/>
          <p:nvPr/>
        </p:nvSpPr>
        <p:spPr>
          <a:xfrm>
            <a:off x="637563" y="2409825"/>
            <a:ext cx="5961566" cy="2031325"/>
          </a:xfrm>
          <a:prstGeom prst="rect">
            <a:avLst/>
          </a:prstGeom>
          <a:noFill/>
        </p:spPr>
        <p:txBody>
          <a:bodyPr wrap="square" rtlCol="0">
            <a:spAutoFit/>
          </a:bodyPr>
          <a:lstStyle/>
          <a:p>
            <a:r>
              <a:rPr lang="es-419" dirty="0">
                <a:latin typeface="Helvetica" pitchFamily="2" charset="0"/>
              </a:rPr>
              <a:t>Consejos:</a:t>
            </a:r>
          </a:p>
          <a:p>
            <a:pPr marL="285750" indent="-285750">
              <a:buFont typeface="Arial" panose="020B0604020202020204" pitchFamily="34" charset="0"/>
              <a:buChar char="•"/>
            </a:pPr>
            <a:r>
              <a:rPr lang="es-419" dirty="0">
                <a:latin typeface="Helvetica" pitchFamily="2" charset="0"/>
              </a:rPr>
              <a:t>Si está disponible, use una toallita con alcohol para limpiar la zona de inyección.</a:t>
            </a:r>
          </a:p>
          <a:p>
            <a:pPr marL="285750" indent="-285750">
              <a:buFont typeface="Arial" panose="020B0604020202020204" pitchFamily="34" charset="0"/>
              <a:buChar char="•"/>
            </a:pPr>
            <a:r>
              <a:rPr lang="es-419" dirty="0">
                <a:latin typeface="Helvetica" pitchFamily="2" charset="0"/>
              </a:rPr>
              <a:t>¡NO inyecte en el corazón, el pecho o la espalda </a:t>
            </a:r>
            <a:br>
              <a:rPr lang="es-419" dirty="0">
                <a:latin typeface="Helvetica" pitchFamily="2" charset="0"/>
              </a:rPr>
            </a:br>
            <a:r>
              <a:rPr lang="es-419" dirty="0">
                <a:latin typeface="Helvetica" pitchFamily="2" charset="0"/>
              </a:rPr>
              <a:t>de la persona!</a:t>
            </a:r>
          </a:p>
          <a:p>
            <a:pPr marL="285750" indent="-285750">
              <a:buFont typeface="Arial" panose="020B0604020202020204" pitchFamily="34" charset="0"/>
              <a:buChar char="•"/>
            </a:pPr>
            <a:r>
              <a:rPr lang="es-419" dirty="0">
                <a:latin typeface="Helvetica" pitchFamily="2" charset="0"/>
              </a:rPr>
              <a:t>Se puede inyectar a través de la ropa si es necesario.</a:t>
            </a:r>
          </a:p>
          <a:p>
            <a:endParaRPr lang="es-419" dirty="0"/>
          </a:p>
        </p:txBody>
      </p:sp>
      <p:pic>
        <p:nvPicPr>
          <p:cNvPr id="11" name="Picture 10" hidden="1">
            <a:extLst>
              <a:ext uri="{FF2B5EF4-FFF2-40B4-BE49-F238E27FC236}">
                <a16:creationId xmlns:a16="http://schemas.microsoft.com/office/drawing/2014/main" id="{D42745BB-EB57-47D5-A165-C0292FA2EA9E}"/>
              </a:ext>
            </a:extLst>
          </p:cNvPr>
          <p:cNvPicPr>
            <a:picLocks noChangeAspect="1"/>
          </p:cNvPicPr>
          <p:nvPr/>
        </p:nvPicPr>
        <p:blipFill>
          <a:blip r:embed="rId6"/>
          <a:stretch>
            <a:fillRect/>
          </a:stretch>
        </p:blipFill>
        <p:spPr>
          <a:xfrm>
            <a:off x="734569" y="4338028"/>
            <a:ext cx="2347995" cy="1755892"/>
          </a:xfrm>
          <a:prstGeom prst="rect">
            <a:avLst/>
          </a:prstGeom>
        </p:spPr>
      </p:pic>
      <p:sp>
        <p:nvSpPr>
          <p:cNvPr id="13" name="TextBox 12">
            <a:extLst>
              <a:ext uri="{FF2B5EF4-FFF2-40B4-BE49-F238E27FC236}">
                <a16:creationId xmlns:a16="http://schemas.microsoft.com/office/drawing/2014/main" id="{B8AD606E-37F6-4CAB-BA43-8F9A2700D8C5}"/>
              </a:ext>
            </a:extLst>
          </p:cNvPr>
          <p:cNvSpPr txBox="1"/>
          <p:nvPr/>
        </p:nvSpPr>
        <p:spPr>
          <a:xfrm>
            <a:off x="3787569" y="4441150"/>
            <a:ext cx="1852367" cy="769441"/>
          </a:xfrm>
          <a:prstGeom prst="rect">
            <a:avLst/>
          </a:prstGeom>
          <a:noFill/>
        </p:spPr>
        <p:txBody>
          <a:bodyPr wrap="square" rtlCol="0">
            <a:spAutoFit/>
          </a:bodyPr>
          <a:lstStyle/>
          <a:p>
            <a:r>
              <a:rPr lang="es-419" sz="1600" dirty="0">
                <a:latin typeface="Helvetica" pitchFamily="2" charset="0"/>
              </a:rPr>
              <a:t>Ángulo de 90° </a:t>
            </a:r>
            <a:r>
              <a:rPr lang="es-419" sz="1400" dirty="0">
                <a:latin typeface="Helvetica" pitchFamily="2" charset="0"/>
              </a:rPr>
              <a:t>para asegurarse de que llega al músculo.</a:t>
            </a:r>
            <a:endParaRPr lang="es-419" sz="1600" dirty="0">
              <a:latin typeface="Helvetica" pitchFamily="2" charset="0"/>
            </a:endParaRPr>
          </a:p>
        </p:txBody>
      </p:sp>
      <p:pic>
        <p:nvPicPr>
          <p:cNvPr id="5" name="Picture 4">
            <a:extLst>
              <a:ext uri="{FF2B5EF4-FFF2-40B4-BE49-F238E27FC236}">
                <a16:creationId xmlns:a16="http://schemas.microsoft.com/office/drawing/2014/main" id="{80292F6E-5A12-4E9C-A179-627A06799029}"/>
              </a:ext>
            </a:extLst>
          </p:cNvPr>
          <p:cNvPicPr>
            <a:picLocks noChangeAspect="1"/>
          </p:cNvPicPr>
          <p:nvPr/>
        </p:nvPicPr>
        <p:blipFill>
          <a:blip r:embed="rId7"/>
          <a:stretch>
            <a:fillRect/>
          </a:stretch>
        </p:blipFill>
        <p:spPr>
          <a:xfrm>
            <a:off x="8986084" y="461221"/>
            <a:ext cx="1524132" cy="493819"/>
          </a:xfrm>
          <a:prstGeom prst="rect">
            <a:avLst/>
          </a:prstGeom>
        </p:spPr>
      </p:pic>
    </p:spTree>
    <p:extLst>
      <p:ext uri="{BB962C8B-B14F-4D97-AF65-F5344CB8AC3E}">
        <p14:creationId xmlns:p14="http://schemas.microsoft.com/office/powerpoint/2010/main" val="621220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Naloxone Training Video_Injectable Naloxone">
            <a:hlinkClick r:id="" action="ppaction://media"/>
            <a:extLst>
              <a:ext uri="{FF2B5EF4-FFF2-40B4-BE49-F238E27FC236}">
                <a16:creationId xmlns:a16="http://schemas.microsoft.com/office/drawing/2014/main" id="{45F15160-FD67-4F25-98EF-2B8CFA238580}"/>
              </a:ext>
            </a:extLst>
          </p:cNvPr>
          <p:cNvPicPr>
            <a:picLocks noGrp="1" noRot="1" noChangeAspect="1"/>
          </p:cNvPicPr>
          <p:nvPr>
            <p:ph idx="1"/>
            <a:videoFile r:link="rId1"/>
          </p:nvPr>
        </p:nvPicPr>
        <p:blipFill>
          <a:blip r:embed="rId3"/>
          <a:stretch>
            <a:fillRect/>
          </a:stretch>
        </p:blipFill>
        <p:spPr>
          <a:xfrm>
            <a:off x="2357339" y="1023015"/>
            <a:ext cx="6715321" cy="5036491"/>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25</a:t>
            </a:fld>
            <a:endParaRPr lang="es-419"/>
          </a:p>
        </p:txBody>
      </p:sp>
      <p:sp>
        <p:nvSpPr>
          <p:cNvPr id="9" name="TextBox 8">
            <a:extLst>
              <a:ext uri="{FF2B5EF4-FFF2-40B4-BE49-F238E27FC236}">
                <a16:creationId xmlns:a16="http://schemas.microsoft.com/office/drawing/2014/main" id="{BB17F6DB-AC63-40FA-981E-2E3F38DD40AF}"/>
              </a:ext>
            </a:extLst>
          </p:cNvPr>
          <p:cNvSpPr txBox="1"/>
          <p:nvPr/>
        </p:nvSpPr>
        <p:spPr>
          <a:xfrm>
            <a:off x="7911343" y="5997730"/>
            <a:ext cx="3791300" cy="246221"/>
          </a:xfrm>
          <a:prstGeom prst="rect">
            <a:avLst/>
          </a:prstGeom>
          <a:noFill/>
        </p:spPr>
        <p:txBody>
          <a:bodyPr wrap="square" rtlCol="0">
            <a:spAutoFit/>
          </a:bodyPr>
          <a:lstStyle/>
          <a:p>
            <a:r>
              <a:rPr lang="es-419" sz="1000" dirty="0">
                <a:hlinkClick r:id="rId4"/>
              </a:rPr>
              <a:t>https://www.youtube.com/watch?v=_ojGrGchyGc</a:t>
            </a:r>
            <a:endParaRPr lang="es-419" sz="1000" dirty="0"/>
          </a:p>
        </p:txBody>
      </p:sp>
      <p:pic>
        <p:nvPicPr>
          <p:cNvPr id="4" name="Picture 3">
            <a:extLst>
              <a:ext uri="{FF2B5EF4-FFF2-40B4-BE49-F238E27FC236}">
                <a16:creationId xmlns:a16="http://schemas.microsoft.com/office/drawing/2014/main" id="{DBDC3A59-7A46-4D64-B482-4F120D160634}"/>
              </a:ext>
            </a:extLst>
          </p:cNvPr>
          <p:cNvPicPr>
            <a:picLocks noChangeAspect="1"/>
          </p:cNvPicPr>
          <p:nvPr/>
        </p:nvPicPr>
        <p:blipFill>
          <a:blip r:embed="rId5"/>
          <a:stretch>
            <a:fillRect/>
          </a:stretch>
        </p:blipFill>
        <p:spPr>
          <a:xfrm>
            <a:off x="8986084" y="464057"/>
            <a:ext cx="1524132" cy="493819"/>
          </a:xfrm>
          <a:prstGeom prst="rect">
            <a:avLst/>
          </a:prstGeom>
        </p:spPr>
      </p:pic>
    </p:spTree>
    <p:extLst>
      <p:ext uri="{BB962C8B-B14F-4D97-AF65-F5344CB8AC3E}">
        <p14:creationId xmlns:p14="http://schemas.microsoft.com/office/powerpoint/2010/main" val="269476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200" y="1151392"/>
            <a:ext cx="9643145" cy="1325563"/>
          </a:xfrm>
        </p:spPr>
        <p:style>
          <a:lnRef idx="1">
            <a:schemeClr val="accent1"/>
          </a:lnRef>
          <a:fillRef idx="3">
            <a:schemeClr val="accent1"/>
          </a:fillRef>
          <a:effectRef idx="2">
            <a:schemeClr val="accent1"/>
          </a:effectRef>
          <a:fontRef idx="minor">
            <a:schemeClr val="lt1"/>
          </a:fontRef>
        </p:style>
        <p:txBody>
          <a:bodyPr/>
          <a:lstStyle/>
          <a:p>
            <a:r>
              <a:rPr lang="es-419" dirty="0">
                <a:latin typeface="Helvetica" pitchFamily="2" charset="0"/>
              </a:rPr>
              <a:t>Cómo almacenar la naloxona</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26</a:t>
            </a:fld>
            <a:endParaRPr lang="es-419"/>
          </a:p>
        </p:txBody>
      </p:sp>
      <p:sp>
        <p:nvSpPr>
          <p:cNvPr id="7" name="Content Placeholder 6">
            <a:extLst>
              <a:ext uri="{FF2B5EF4-FFF2-40B4-BE49-F238E27FC236}">
                <a16:creationId xmlns:a16="http://schemas.microsoft.com/office/drawing/2014/main" id="{D1770960-6F6A-417E-A56B-CC4B3299624A}"/>
              </a:ext>
            </a:extLst>
          </p:cNvPr>
          <p:cNvSpPr>
            <a:spLocks noGrp="1"/>
          </p:cNvSpPr>
          <p:nvPr>
            <p:ph sz="quarter" idx="13"/>
          </p:nvPr>
        </p:nvSpPr>
        <p:spPr/>
        <p:txBody>
          <a:bodyPr/>
          <a:lstStyle/>
          <a:p>
            <a:r>
              <a:rPr lang="es-419" dirty="0"/>
              <a:t>La naloxona tiene una vida útil de aproximadamente 3 años (consulte la etiqueta de su producto).</a:t>
            </a:r>
          </a:p>
          <a:p>
            <a:r>
              <a:rPr lang="es-419" dirty="0"/>
              <a:t>Almacene entre 59° F y 77° F.</a:t>
            </a:r>
          </a:p>
          <a:p>
            <a:pPr lvl="1"/>
            <a:r>
              <a:rPr lang="es-419" dirty="0"/>
              <a:t>Se puede almacenar durante períodos cortos hasta 104°.</a:t>
            </a:r>
          </a:p>
          <a:p>
            <a:r>
              <a:rPr lang="es-419" spc="-50" dirty="0"/>
              <a:t>Almacene en un lugar oscuro y proteja de la luz.</a:t>
            </a:r>
          </a:p>
          <a:p>
            <a:r>
              <a:rPr lang="es-419" dirty="0"/>
              <a:t>Como se recomienda con todos los medicamentos, mantener fuera del alcance de los niños pequeños.</a:t>
            </a:r>
          </a:p>
          <a:p>
            <a:endParaRPr lang="es-419" dirty="0"/>
          </a:p>
          <a:p>
            <a:endParaRPr lang="es-419" dirty="0"/>
          </a:p>
          <a:p>
            <a:endParaRPr lang="es-419" dirty="0"/>
          </a:p>
        </p:txBody>
      </p:sp>
      <p:sp>
        <p:nvSpPr>
          <p:cNvPr id="11" name="TextBox 10">
            <a:extLst>
              <a:ext uri="{FF2B5EF4-FFF2-40B4-BE49-F238E27FC236}">
                <a16:creationId xmlns:a16="http://schemas.microsoft.com/office/drawing/2014/main" id="{AE8ABE35-62CD-4003-B73B-D2014E32036D}"/>
              </a:ext>
            </a:extLst>
          </p:cNvPr>
          <p:cNvSpPr txBox="1"/>
          <p:nvPr/>
        </p:nvSpPr>
        <p:spPr>
          <a:xfrm>
            <a:off x="5553512" y="2835479"/>
            <a:ext cx="4391766" cy="2786404"/>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s-419" sz="1600" dirty="0">
                <a:solidFill>
                  <a:schemeClr val="bg1"/>
                </a:solidFill>
                <a:latin typeface="Helvetica" panose="020B0604020202020204" pitchFamily="34" charset="0"/>
                <a:cs typeface="Helvetica" panose="020B0604020202020204" pitchFamily="34" charset="0"/>
              </a:rPr>
              <a:t>Es posible que la naloxona no sea tan efectiva si no se almacena correctamente.</a:t>
            </a:r>
          </a:p>
          <a:p>
            <a:pPr marL="228600" indent="-228600">
              <a:lnSpc>
                <a:spcPct val="90000"/>
              </a:lnSpc>
              <a:spcBef>
                <a:spcPts val="1000"/>
              </a:spcBef>
              <a:buFont typeface="Arial" panose="020B0604020202020204" pitchFamily="34" charset="0"/>
              <a:buChar char="•"/>
            </a:pPr>
            <a:r>
              <a:rPr lang="es-419" sz="1600" dirty="0">
                <a:solidFill>
                  <a:schemeClr val="bg1"/>
                </a:solidFill>
                <a:latin typeface="Helvetica" panose="020B0604020202020204" pitchFamily="34" charset="0"/>
                <a:cs typeface="Helvetica" panose="020B0604020202020204" pitchFamily="34" charset="0"/>
              </a:rPr>
              <a:t>Deseche la naloxona sólo cuando tenga </a:t>
            </a:r>
            <a:br>
              <a:rPr lang="es-419" sz="1600" dirty="0">
                <a:solidFill>
                  <a:schemeClr val="bg1"/>
                </a:solidFill>
                <a:latin typeface="Helvetica" panose="020B0604020202020204" pitchFamily="34" charset="0"/>
                <a:cs typeface="Helvetica" panose="020B0604020202020204" pitchFamily="34" charset="0"/>
              </a:rPr>
            </a:br>
            <a:r>
              <a:rPr lang="es-419" sz="1600" dirty="0">
                <a:solidFill>
                  <a:schemeClr val="bg1"/>
                </a:solidFill>
                <a:latin typeface="Helvetica" panose="020B0604020202020204" pitchFamily="34" charset="0"/>
                <a:cs typeface="Helvetica" panose="020B0604020202020204" pitchFamily="34" charset="0"/>
              </a:rPr>
              <a:t>un reemplazo. Si no reemplaza la naloxona antes de que sea necesaria, es mejor usarla, incluso si no se ha almacenado correctamente.</a:t>
            </a:r>
          </a:p>
          <a:p>
            <a:pPr marL="228600" indent="-228600">
              <a:lnSpc>
                <a:spcPct val="90000"/>
              </a:lnSpc>
              <a:spcBef>
                <a:spcPts val="1000"/>
              </a:spcBef>
              <a:buFont typeface="Arial" panose="020B0604020202020204" pitchFamily="34" charset="0"/>
              <a:buChar char="•"/>
            </a:pPr>
            <a:r>
              <a:rPr lang="es-419" sz="1600" dirty="0">
                <a:solidFill>
                  <a:schemeClr val="bg1"/>
                </a:solidFill>
                <a:latin typeface="Helvetica" panose="020B0604020202020204" pitchFamily="34" charset="0"/>
                <a:cs typeface="Helvetica" panose="020B0604020202020204" pitchFamily="34" charset="0"/>
              </a:rPr>
              <a:t>La naloxona puede ser menos eficaz si está vencida. No obstante, puede usar una dosis vencida en caso de emergencia </a:t>
            </a:r>
            <a:r>
              <a:rPr lang="es-419" sz="1600" b="1" u="sng" dirty="0">
                <a:solidFill>
                  <a:schemeClr val="bg1"/>
                </a:solidFill>
                <a:latin typeface="Helvetica" panose="020B0604020202020204" pitchFamily="34" charset="0"/>
                <a:cs typeface="Helvetica" panose="020B0604020202020204" pitchFamily="34" charset="0"/>
              </a:rPr>
              <a:t>si no hay nuevas dosis disponibles.</a:t>
            </a:r>
          </a:p>
        </p:txBody>
      </p:sp>
      <p:pic>
        <p:nvPicPr>
          <p:cNvPr id="5" name="Picture 4">
            <a:extLst>
              <a:ext uri="{FF2B5EF4-FFF2-40B4-BE49-F238E27FC236}">
                <a16:creationId xmlns:a16="http://schemas.microsoft.com/office/drawing/2014/main" id="{47E8F8E7-9893-4B30-B38B-E1819F0A9705}"/>
              </a:ext>
            </a:extLst>
          </p:cNvPr>
          <p:cNvPicPr>
            <a:picLocks noChangeAspect="1"/>
          </p:cNvPicPr>
          <p:nvPr/>
        </p:nvPicPr>
        <p:blipFill>
          <a:blip r:embed="rId2"/>
          <a:stretch>
            <a:fillRect/>
          </a:stretch>
        </p:blipFill>
        <p:spPr>
          <a:xfrm>
            <a:off x="8986084" y="437309"/>
            <a:ext cx="1524132" cy="493819"/>
          </a:xfrm>
          <a:prstGeom prst="rect">
            <a:avLst/>
          </a:prstGeom>
        </p:spPr>
      </p:pic>
    </p:spTree>
    <p:extLst>
      <p:ext uri="{BB962C8B-B14F-4D97-AF65-F5344CB8AC3E}">
        <p14:creationId xmlns:p14="http://schemas.microsoft.com/office/powerpoint/2010/main" val="527114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r>
              <a:rPr lang="es-419" sz="3300" dirty="0">
                <a:latin typeface="Helvetica" pitchFamily="2" charset="0"/>
              </a:rPr>
              <a:t>Pasos para responder ante una sobredosis de opioides</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a:xfrm>
            <a:off x="457200" y="2718033"/>
            <a:ext cx="10515600" cy="3093804"/>
          </a:xfrm>
        </p:spPr>
        <p:txBody>
          <a:bodyPr>
            <a:normAutofit fontScale="92500" lnSpcReduction="10000"/>
          </a:bodyPr>
          <a:lstStyle/>
          <a:p>
            <a:pPr marL="342900" indent="-342900">
              <a:buFont typeface="+mj-lt"/>
              <a:buAutoNum type="arabicPeriod"/>
            </a:pPr>
            <a:r>
              <a:rPr lang="es-419" sz="2000" b="1" dirty="0"/>
              <a:t>Compruebe si la persona responde.</a:t>
            </a:r>
          </a:p>
          <a:p>
            <a:pPr marL="342900" indent="-342900">
              <a:buFont typeface="+mj-lt"/>
              <a:buAutoNum type="arabicPeriod"/>
            </a:pPr>
            <a:r>
              <a:rPr lang="es-419" sz="2000" b="1" spc="-50" dirty="0"/>
              <a:t>Llame al 911 y, si debe dejar a la persona sola, colóquela en posición de recuperación.</a:t>
            </a:r>
          </a:p>
          <a:p>
            <a:pPr marL="342900" indent="-342900">
              <a:buFont typeface="+mj-lt"/>
              <a:buAutoNum type="arabicPeriod"/>
            </a:pPr>
            <a:r>
              <a:rPr lang="es-419" sz="2000" b="1" dirty="0"/>
              <a:t>Dele 2 respiraciones de rescate (si la persona no está respirando).</a:t>
            </a:r>
          </a:p>
          <a:p>
            <a:pPr marL="342900" indent="-342900">
              <a:buFont typeface="+mj-lt"/>
              <a:buAutoNum type="arabicPeriod"/>
            </a:pPr>
            <a:r>
              <a:rPr lang="es-419" sz="2000" b="1" dirty="0"/>
              <a:t>Administre naloxona.</a:t>
            </a:r>
          </a:p>
          <a:p>
            <a:pPr marL="342900" indent="-342900">
              <a:buFont typeface="+mj-lt"/>
              <a:buAutoNum type="arabicPeriod"/>
            </a:pPr>
            <a:r>
              <a:rPr lang="es-419" sz="2000" b="1" dirty="0"/>
              <a:t>Continúe con la respiración de rescate.</a:t>
            </a:r>
          </a:p>
          <a:p>
            <a:pPr marL="342900" indent="-342900">
              <a:buFont typeface="+mj-lt"/>
              <a:buAutoNum type="arabicPeriod"/>
            </a:pPr>
            <a:r>
              <a:rPr lang="es-419" sz="2000" b="1" dirty="0"/>
              <a:t>Evalúe y responda en función del resultado de la primera administración de naloxona.</a:t>
            </a:r>
          </a:p>
          <a:p>
            <a:pPr marL="342900" indent="-342900">
              <a:buFont typeface="+mj-lt"/>
              <a:buAutoNum type="arabicPeriod"/>
            </a:pPr>
            <a:endParaRPr lang="es-419" b="1" dirty="0"/>
          </a:p>
          <a:p>
            <a:pPr marL="342900" indent="-342900">
              <a:buFont typeface="+mj-lt"/>
              <a:buAutoNum type="arabicPeriod"/>
            </a:pPr>
            <a:endParaRPr lang="es-419" b="1" dirty="0"/>
          </a:p>
          <a:p>
            <a:pPr marL="0" indent="0" algn="ctr">
              <a:buNone/>
            </a:pPr>
            <a:r>
              <a:rPr lang="es-419" b="1" dirty="0">
                <a:solidFill>
                  <a:schemeClr val="accent2">
                    <a:lumMod val="75000"/>
                  </a:schemeClr>
                </a:solidFill>
              </a:rPr>
              <a:t>**Si debe dejar a una persona que no responde en cualquier momento, colóquela en posición de recuperación.**</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27</a:t>
            </a:fld>
            <a:endParaRPr lang="es-419"/>
          </a:p>
        </p:txBody>
      </p:sp>
      <p:pic>
        <p:nvPicPr>
          <p:cNvPr id="7" name="Picture 6">
            <a:extLst>
              <a:ext uri="{FF2B5EF4-FFF2-40B4-BE49-F238E27FC236}">
                <a16:creationId xmlns:a16="http://schemas.microsoft.com/office/drawing/2014/main" id="{A3D0B9AF-A635-4BA7-815D-6DF5D55BB2C5}"/>
              </a:ext>
            </a:extLst>
          </p:cNvPr>
          <p:cNvPicPr>
            <a:picLocks noChangeAspect="1"/>
          </p:cNvPicPr>
          <p:nvPr/>
        </p:nvPicPr>
        <p:blipFill>
          <a:blip r:embed="rId2"/>
          <a:stretch>
            <a:fillRect/>
          </a:stretch>
        </p:blipFill>
        <p:spPr>
          <a:xfrm>
            <a:off x="8983288" y="436339"/>
            <a:ext cx="1524132" cy="493819"/>
          </a:xfrm>
          <a:prstGeom prst="rect">
            <a:avLst/>
          </a:prstGeom>
        </p:spPr>
      </p:pic>
    </p:spTree>
    <p:extLst>
      <p:ext uri="{BB962C8B-B14F-4D97-AF65-F5344CB8AC3E}">
        <p14:creationId xmlns:p14="http://schemas.microsoft.com/office/powerpoint/2010/main" val="402474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lstStyle/>
          <a:p>
            <a:r>
              <a:rPr lang="es-419" b="1" dirty="0">
                <a:effectLst>
                  <a:outerShdw blurRad="38100" dist="38100" dir="2700000" algn="tl">
                    <a:srgbClr val="000000">
                      <a:alpha val="43137"/>
                    </a:srgbClr>
                  </a:outerShdw>
                </a:effectLst>
              </a:rPr>
              <a:t>Compruebe si la persona responde.</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28</a:t>
            </a:fld>
            <a:endParaRPr lang="es-419"/>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sz="quarter" idx="13"/>
          </p:nvPr>
        </p:nvSpPr>
        <p:spPr/>
        <p:txBody>
          <a:bodyPr>
            <a:normAutofit/>
          </a:bodyPr>
          <a:lstStyle/>
          <a:p>
            <a:r>
              <a:rPr lang="es-419" sz="1800" b="1" dirty="0"/>
              <a:t>Trate de estimularla. </a:t>
            </a:r>
          </a:p>
          <a:p>
            <a:pPr lvl="1"/>
            <a:r>
              <a:rPr lang="es-419" sz="1800" dirty="0"/>
              <a:t>Grite su nombre, toque su hombro o pellizque el lóbulo de la oreja.</a:t>
            </a:r>
          </a:p>
          <a:p>
            <a:r>
              <a:rPr lang="es-419" sz="1800" b="1" dirty="0"/>
              <a:t>Frote el esternón. </a:t>
            </a:r>
          </a:p>
          <a:p>
            <a:pPr lvl="1"/>
            <a:r>
              <a:rPr lang="es-419" sz="1800" dirty="0"/>
              <a:t>Cierre el puño y mueva con fuerza los nudillos hacia arriba y hacia abajo por la parte delantera del esternón. A veces, esto es suficiente para despertar a la persona.</a:t>
            </a:r>
          </a:p>
          <a:p>
            <a:r>
              <a:rPr lang="es-419" sz="1800" b="1" dirty="0"/>
              <a:t>Compruebe si la persona respira. </a:t>
            </a:r>
          </a:p>
          <a:p>
            <a:pPr lvl="1"/>
            <a:r>
              <a:rPr lang="es-419" sz="1800" dirty="0"/>
              <a:t>Coloque su oído en la boca y la nariz de la persona para que también pueda observar su pecho. Sienta la respiración y observe si el pecho </a:t>
            </a:r>
            <a:br>
              <a:rPr lang="es-419" sz="1800" dirty="0"/>
            </a:br>
            <a:r>
              <a:rPr lang="es-419" sz="1800" dirty="0"/>
              <a:t>de la persona sube y baja.</a:t>
            </a:r>
          </a:p>
          <a:p>
            <a:r>
              <a:rPr lang="es-419" sz="1800" dirty="0"/>
              <a:t>Si la persona no responde o no respira, proceda al paso 2.</a:t>
            </a:r>
          </a:p>
        </p:txBody>
      </p:sp>
      <p:pic>
        <p:nvPicPr>
          <p:cNvPr id="9" name="Graphic 8" descr="Ear with solid fill">
            <a:extLst>
              <a:ext uri="{FF2B5EF4-FFF2-40B4-BE49-F238E27FC236}">
                <a16:creationId xmlns:a16="http://schemas.microsoft.com/office/drawing/2014/main" id="{B78C5833-3706-4D85-926C-265F26204D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7712" y="4447808"/>
            <a:ext cx="914400" cy="914400"/>
          </a:xfrm>
          <a:prstGeom prst="rect">
            <a:avLst/>
          </a:prstGeom>
        </p:spPr>
      </p:pic>
      <p:pic>
        <p:nvPicPr>
          <p:cNvPr id="11" name="Graphic 10" descr="Clenched Fist with solid fill">
            <a:extLst>
              <a:ext uri="{FF2B5EF4-FFF2-40B4-BE49-F238E27FC236}">
                <a16:creationId xmlns:a16="http://schemas.microsoft.com/office/drawing/2014/main" id="{B480DD4B-58DA-42B8-B410-8C9CA42C46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620037" y="3008923"/>
            <a:ext cx="914400" cy="914400"/>
          </a:xfrm>
          <a:prstGeom prst="rect">
            <a:avLst/>
          </a:prstGeom>
        </p:spPr>
      </p:pic>
      <p:pic>
        <p:nvPicPr>
          <p:cNvPr id="13" name="Graphic 12" descr="Megaphone with solid fill">
            <a:extLst>
              <a:ext uri="{FF2B5EF4-FFF2-40B4-BE49-F238E27FC236}">
                <a16:creationId xmlns:a16="http://schemas.microsoft.com/office/drawing/2014/main" id="{153A25B7-8375-47AA-A6DE-D61450171A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7712" y="1570038"/>
            <a:ext cx="914400" cy="914400"/>
          </a:xfrm>
          <a:prstGeom prst="rect">
            <a:avLst/>
          </a:prstGeom>
        </p:spPr>
      </p:pic>
      <p:pic>
        <p:nvPicPr>
          <p:cNvPr id="15" name="Graphic 14" descr="Aquarius outline">
            <a:extLst>
              <a:ext uri="{FF2B5EF4-FFF2-40B4-BE49-F238E27FC236}">
                <a16:creationId xmlns:a16="http://schemas.microsoft.com/office/drawing/2014/main" id="{28AF1686-B103-46CF-B675-2CB89D532D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1177826" y="3245123"/>
            <a:ext cx="713222" cy="442000"/>
          </a:xfrm>
          <a:prstGeom prst="rect">
            <a:avLst/>
          </a:prstGeom>
        </p:spPr>
      </p:pic>
      <p:pic>
        <p:nvPicPr>
          <p:cNvPr id="7" name="Picture 6">
            <a:extLst>
              <a:ext uri="{FF2B5EF4-FFF2-40B4-BE49-F238E27FC236}">
                <a16:creationId xmlns:a16="http://schemas.microsoft.com/office/drawing/2014/main" id="{28B5BDDD-C566-4D8A-B454-FFACD50583D1}"/>
              </a:ext>
            </a:extLst>
          </p:cNvPr>
          <p:cNvPicPr>
            <a:picLocks noChangeAspect="1"/>
          </p:cNvPicPr>
          <p:nvPr/>
        </p:nvPicPr>
        <p:blipFill>
          <a:blip r:embed="rId10"/>
          <a:stretch>
            <a:fillRect/>
          </a:stretch>
        </p:blipFill>
        <p:spPr>
          <a:xfrm>
            <a:off x="8986084" y="472969"/>
            <a:ext cx="1524132" cy="493819"/>
          </a:xfrm>
          <a:prstGeom prst="rect">
            <a:avLst/>
          </a:prstGeom>
        </p:spPr>
      </p:pic>
    </p:spTree>
    <p:extLst>
      <p:ext uri="{BB962C8B-B14F-4D97-AF65-F5344CB8AC3E}">
        <p14:creationId xmlns:p14="http://schemas.microsoft.com/office/powerpoint/2010/main" val="3136746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9DC573-5901-4B12-AE9C-CDA1DCC98067}"/>
              </a:ext>
            </a:extLst>
          </p:cNvPr>
          <p:cNvSpPr>
            <a:spLocks noGrp="1"/>
          </p:cNvSpPr>
          <p:nvPr>
            <p:ph type="title"/>
          </p:nvPr>
        </p:nvSpPr>
        <p:spPr>
          <a:xfrm>
            <a:off x="2133600" y="1041401"/>
            <a:ext cx="8238837" cy="1325563"/>
          </a:xfrm>
        </p:spPr>
        <p:txBody>
          <a:bodyPr/>
          <a:lstStyle/>
          <a:p>
            <a:r>
              <a:rPr lang="es-419" b="1" dirty="0">
                <a:effectLst>
                  <a:outerShdw blurRad="38100" dist="38100" dir="2700000" algn="tl">
                    <a:srgbClr val="000000">
                      <a:alpha val="43137"/>
                    </a:srgbClr>
                  </a:outerShdw>
                </a:effectLst>
              </a:rPr>
              <a:t>Llame al 911</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29</a:t>
            </a:fld>
            <a:endParaRPr lang="es-419"/>
          </a:p>
        </p:txBody>
      </p:sp>
      <p:sp>
        <p:nvSpPr>
          <p:cNvPr id="9" name="Content Placeholder 8">
            <a:extLst>
              <a:ext uri="{FF2B5EF4-FFF2-40B4-BE49-F238E27FC236}">
                <a16:creationId xmlns:a16="http://schemas.microsoft.com/office/drawing/2014/main" id="{6DC6531B-A562-4733-8B7A-247FAC074EB2}"/>
              </a:ext>
            </a:extLst>
          </p:cNvPr>
          <p:cNvSpPr>
            <a:spLocks noGrp="1"/>
          </p:cNvSpPr>
          <p:nvPr>
            <p:ph sz="quarter" idx="13"/>
          </p:nvPr>
        </p:nvSpPr>
        <p:spPr/>
        <p:txBody>
          <a:bodyPr>
            <a:normAutofit/>
          </a:bodyPr>
          <a:lstStyle/>
          <a:p>
            <a:pPr marL="0" indent="0">
              <a:buNone/>
            </a:pPr>
            <a:r>
              <a:rPr lang="es-419" sz="2000" dirty="0"/>
              <a:t>Llamar al 911 inmediatamente cuando se responde a una sobredosis es vital. Una persona que ha sufrido una sobredosis debe ser evaluada por profesionales médicos.</a:t>
            </a:r>
          </a:p>
          <a:p>
            <a:pPr lvl="1"/>
            <a:r>
              <a:rPr lang="es-419" sz="2000" dirty="0"/>
              <a:t>Si hay más de una persona alrededor, dígale a otra persona que llame al 911. Evite el efecto espectador.</a:t>
            </a:r>
          </a:p>
          <a:p>
            <a:pPr lvl="1"/>
            <a:r>
              <a:rPr lang="es-419" sz="2000" dirty="0"/>
              <a:t>Si tiene un teléfono, llame al 911, ponga la llamada en "altavoz" </a:t>
            </a:r>
            <a:br>
              <a:rPr lang="es-419" sz="2000" dirty="0"/>
            </a:br>
            <a:r>
              <a:rPr lang="es-419" sz="2000" dirty="0"/>
              <a:t>y coloque el teléfono en el suelo.</a:t>
            </a:r>
          </a:p>
          <a:p>
            <a:pPr lvl="1"/>
            <a:r>
              <a:rPr lang="es-419" sz="2000" dirty="0"/>
              <a:t>Indique la ubicación exacta.</a:t>
            </a:r>
          </a:p>
          <a:p>
            <a:pPr lvl="1"/>
            <a:r>
              <a:rPr lang="es-419" sz="2000" dirty="0"/>
              <a:t>Informe que la respiración de la persona se ha ralentizado o se ha detenido, que no responde y que se sospecha que se trata de una sobredosis. </a:t>
            </a:r>
          </a:p>
        </p:txBody>
      </p:sp>
      <p:pic>
        <p:nvPicPr>
          <p:cNvPr id="11" name="Graphic 10" descr="Speaker phone with solid fill">
            <a:extLst>
              <a:ext uri="{FF2B5EF4-FFF2-40B4-BE49-F238E27FC236}">
                <a16:creationId xmlns:a16="http://schemas.microsoft.com/office/drawing/2014/main" id="{E6E575B8-A5E4-486E-8895-1218172D50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250" y="1630690"/>
            <a:ext cx="914400" cy="914400"/>
          </a:xfrm>
          <a:prstGeom prst="rect">
            <a:avLst/>
          </a:prstGeom>
        </p:spPr>
      </p:pic>
      <p:pic>
        <p:nvPicPr>
          <p:cNvPr id="12" name="Picture 11">
            <a:extLst>
              <a:ext uri="{FF2B5EF4-FFF2-40B4-BE49-F238E27FC236}">
                <a16:creationId xmlns:a16="http://schemas.microsoft.com/office/drawing/2014/main" id="{7B1D81BA-B2AE-4E85-8275-61C06F82CA71}"/>
              </a:ext>
            </a:extLst>
          </p:cNvPr>
          <p:cNvPicPr>
            <a:picLocks noChangeAspect="1"/>
          </p:cNvPicPr>
          <p:nvPr/>
        </p:nvPicPr>
        <p:blipFill>
          <a:blip r:embed="rId4"/>
          <a:stretch>
            <a:fillRect/>
          </a:stretch>
        </p:blipFill>
        <p:spPr>
          <a:xfrm>
            <a:off x="699250" y="3030418"/>
            <a:ext cx="914479" cy="914479"/>
          </a:xfrm>
          <a:prstGeom prst="rect">
            <a:avLst/>
          </a:prstGeom>
        </p:spPr>
      </p:pic>
      <p:pic>
        <p:nvPicPr>
          <p:cNvPr id="13" name="Picture 12">
            <a:extLst>
              <a:ext uri="{FF2B5EF4-FFF2-40B4-BE49-F238E27FC236}">
                <a16:creationId xmlns:a16="http://schemas.microsoft.com/office/drawing/2014/main" id="{084EB09A-9F34-454F-BD58-91B4F5AC5888}"/>
              </a:ext>
            </a:extLst>
          </p:cNvPr>
          <p:cNvPicPr>
            <a:picLocks noChangeAspect="1"/>
          </p:cNvPicPr>
          <p:nvPr/>
        </p:nvPicPr>
        <p:blipFill>
          <a:blip r:embed="rId4"/>
          <a:stretch>
            <a:fillRect/>
          </a:stretch>
        </p:blipFill>
        <p:spPr>
          <a:xfrm>
            <a:off x="699250" y="4373483"/>
            <a:ext cx="914479" cy="914479"/>
          </a:xfrm>
          <a:prstGeom prst="rect">
            <a:avLst/>
          </a:prstGeom>
        </p:spPr>
      </p:pic>
      <p:pic>
        <p:nvPicPr>
          <p:cNvPr id="4" name="Picture 3">
            <a:extLst>
              <a:ext uri="{FF2B5EF4-FFF2-40B4-BE49-F238E27FC236}">
                <a16:creationId xmlns:a16="http://schemas.microsoft.com/office/drawing/2014/main" id="{DF71DBE9-10F6-423B-BFFC-CDDC74A43F6F}"/>
              </a:ext>
            </a:extLst>
          </p:cNvPr>
          <p:cNvPicPr>
            <a:picLocks noChangeAspect="1"/>
          </p:cNvPicPr>
          <p:nvPr/>
        </p:nvPicPr>
        <p:blipFill>
          <a:blip r:embed="rId5"/>
          <a:stretch>
            <a:fillRect/>
          </a:stretch>
        </p:blipFill>
        <p:spPr>
          <a:xfrm>
            <a:off x="8986084" y="488845"/>
            <a:ext cx="1524132" cy="493819"/>
          </a:xfrm>
          <a:prstGeom prst="rect">
            <a:avLst/>
          </a:prstGeom>
        </p:spPr>
      </p:pic>
    </p:spTree>
    <p:extLst>
      <p:ext uri="{BB962C8B-B14F-4D97-AF65-F5344CB8AC3E}">
        <p14:creationId xmlns:p14="http://schemas.microsoft.com/office/powerpoint/2010/main" val="20336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solidFill>
            <a:schemeClr val="accent2"/>
          </a:solidFill>
        </p:spPr>
        <p:txBody>
          <a:bodyPr>
            <a:normAutofit/>
          </a:bodyPr>
          <a:lstStyle/>
          <a:p>
            <a:pPr algn="l"/>
            <a:r>
              <a:rPr lang="es-419" sz="3300" b="1" dirty="0"/>
              <a:t>Comprender los trastornos por consumo de sustancias</a:t>
            </a:r>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a:xfrm>
            <a:off x="4297277" y="2568574"/>
            <a:ext cx="6675523" cy="3630417"/>
          </a:xfrm>
          <a:noFill/>
        </p:spPr>
        <p:txBody>
          <a:bodyPr wrap="square">
            <a:spAutoFit/>
          </a:bodyPr>
          <a:lstStyle/>
          <a:p>
            <a:pPr marL="0" indent="0">
              <a:lnSpc>
                <a:spcPct val="110000"/>
              </a:lnSpc>
              <a:buNone/>
            </a:pPr>
            <a:r>
              <a:rPr lang="es-419" sz="1500" b="1" dirty="0"/>
              <a:t>La primera dosis de una droga</a:t>
            </a:r>
            <a:r>
              <a:rPr lang="es-419" sz="1500" dirty="0"/>
              <a:t> podría sentirse inicialmente como una experiencia positiva para la persona. A medida que pasa el tiempo con el uso continuo, las cosas que solía disfrutar no son tan positivas y el uso </a:t>
            </a:r>
            <a:br>
              <a:rPr lang="es-419" sz="1500" dirty="0"/>
            </a:br>
            <a:r>
              <a:rPr lang="es-419" sz="1500" dirty="0"/>
              <a:t>de la droga ahora se toma como algo "normal". </a:t>
            </a:r>
          </a:p>
          <a:p>
            <a:pPr marL="0" indent="0">
              <a:lnSpc>
                <a:spcPct val="110000"/>
              </a:lnSpc>
              <a:buNone/>
            </a:pPr>
            <a:r>
              <a:rPr lang="es-419" sz="1500" spc="-50" dirty="0"/>
              <a:t>No hay una cronología específica de dependencia, ya que cada persona es diferente y puede ocurrir en las primeras etapas del consumo. </a:t>
            </a:r>
          </a:p>
          <a:p>
            <a:pPr marL="0" indent="0">
              <a:lnSpc>
                <a:spcPct val="110000"/>
              </a:lnSpc>
              <a:buNone/>
            </a:pPr>
            <a:r>
              <a:rPr lang="es-419" sz="1500" b="1" spc="-50" dirty="0"/>
              <a:t>La adicción </a:t>
            </a:r>
            <a:r>
              <a:rPr lang="es-419" sz="1500" spc="-50" dirty="0"/>
              <a:t>es una enfermedad médica crónica tratable que implica interacciones complejas entre los circuitos cerebrales, la genética, el medio ambiente y las experiencias de vida de una persona. Las personas con adicciones consumen sustancias o se involucran en comportamientos que se vuelven compulsivos y a menudo continúan a pesar de las consecuencias dañinas. Los esfuerzos de prevención y los enfoques de tratamiento de la adicción suelen ser tan exitosos como los de otras enfermedades crónicas.</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a:t>
            </a:fld>
            <a:endParaRPr lang="es-419"/>
          </a:p>
        </p:txBody>
      </p:sp>
      <p:sp>
        <p:nvSpPr>
          <p:cNvPr id="7" name="Oval 6">
            <a:extLst>
              <a:ext uri="{FF2B5EF4-FFF2-40B4-BE49-F238E27FC236}">
                <a16:creationId xmlns:a16="http://schemas.microsoft.com/office/drawing/2014/main" id="{2BAA2E8A-1938-42D4-9991-4D2CC89322C9}"/>
              </a:ext>
            </a:extLst>
          </p:cNvPr>
          <p:cNvSpPr/>
          <p:nvPr/>
        </p:nvSpPr>
        <p:spPr>
          <a:xfrm>
            <a:off x="285750" y="2568574"/>
            <a:ext cx="3489960" cy="31900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TextBox 8">
            <a:extLst>
              <a:ext uri="{FF2B5EF4-FFF2-40B4-BE49-F238E27FC236}">
                <a16:creationId xmlns:a16="http://schemas.microsoft.com/office/drawing/2014/main" id="{0ECDCA66-4F4F-4163-B433-36350320A68B}"/>
              </a:ext>
            </a:extLst>
          </p:cNvPr>
          <p:cNvSpPr txBox="1"/>
          <p:nvPr/>
        </p:nvSpPr>
        <p:spPr>
          <a:xfrm>
            <a:off x="451104" y="3253048"/>
            <a:ext cx="3691128" cy="1614801"/>
          </a:xfrm>
          <a:prstGeom prst="rect">
            <a:avLst/>
          </a:prstGeom>
          <a:noFill/>
        </p:spPr>
        <p:txBody>
          <a:bodyPr wrap="square" rtlCol="0">
            <a:spAutoFit/>
          </a:bodyPr>
          <a:lstStyle/>
          <a:p>
            <a:pPr>
              <a:lnSpc>
                <a:spcPct val="150000"/>
              </a:lnSpc>
            </a:pPr>
            <a:r>
              <a:rPr lang="es-419" sz="1700" b="1" i="1" spc="-50" dirty="0">
                <a:solidFill>
                  <a:schemeClr val="bg1"/>
                </a:solidFill>
                <a:effectLst>
                  <a:outerShdw blurRad="38100" dist="38100" dir="2700000" algn="tl">
                    <a:srgbClr val="000000">
                      <a:alpha val="43137"/>
                    </a:srgbClr>
                  </a:outerShdw>
                </a:effectLst>
                <a:latin typeface="Helvetica" pitchFamily="2" charset="0"/>
              </a:rPr>
              <a:t>No hay un único factor que</a:t>
            </a:r>
            <a:br>
              <a:rPr lang="es-419" sz="1700" b="1" i="1" spc="-50" dirty="0">
                <a:solidFill>
                  <a:schemeClr val="bg1"/>
                </a:solidFill>
                <a:effectLst>
                  <a:outerShdw blurRad="38100" dist="38100" dir="2700000" algn="tl">
                    <a:srgbClr val="000000">
                      <a:alpha val="43137"/>
                    </a:srgbClr>
                  </a:outerShdw>
                </a:effectLst>
                <a:latin typeface="Helvetica" pitchFamily="2" charset="0"/>
              </a:rPr>
            </a:br>
            <a:r>
              <a:rPr lang="es-419" sz="1700" b="1" i="1" spc="-50" dirty="0">
                <a:solidFill>
                  <a:schemeClr val="bg1"/>
                </a:solidFill>
                <a:effectLst>
                  <a:outerShdw blurRad="38100" dist="38100" dir="2700000" algn="tl">
                    <a:srgbClr val="000000">
                      <a:alpha val="43137"/>
                    </a:srgbClr>
                  </a:outerShdw>
                </a:effectLst>
                <a:latin typeface="Helvetica" pitchFamily="2" charset="0"/>
              </a:rPr>
              <a:t>pueda determinar si una</a:t>
            </a:r>
            <a:br>
              <a:rPr lang="es-419" sz="1700" b="1" i="1" spc="-50" dirty="0">
                <a:solidFill>
                  <a:schemeClr val="bg1"/>
                </a:solidFill>
                <a:effectLst>
                  <a:outerShdw blurRad="38100" dist="38100" dir="2700000" algn="tl">
                    <a:srgbClr val="000000">
                      <a:alpha val="43137"/>
                    </a:srgbClr>
                  </a:outerShdw>
                </a:effectLst>
                <a:latin typeface="Helvetica" pitchFamily="2" charset="0"/>
              </a:rPr>
            </a:br>
            <a:r>
              <a:rPr lang="es-419" sz="1700" b="1" i="1" spc="-50" dirty="0">
                <a:solidFill>
                  <a:schemeClr val="bg1"/>
                </a:solidFill>
                <a:effectLst>
                  <a:outerShdw blurRad="38100" dist="38100" dir="2700000" algn="tl">
                    <a:srgbClr val="000000">
                      <a:alpha val="43137"/>
                    </a:srgbClr>
                  </a:outerShdw>
                </a:effectLst>
                <a:latin typeface="Helvetica" pitchFamily="2" charset="0"/>
              </a:rPr>
              <a:t>persona se volverá dependiente</a:t>
            </a:r>
            <a:br>
              <a:rPr lang="es-419" sz="1700" b="1" i="1" spc="-50" dirty="0">
                <a:solidFill>
                  <a:schemeClr val="bg1"/>
                </a:solidFill>
                <a:effectLst>
                  <a:outerShdw blurRad="38100" dist="38100" dir="2700000" algn="tl">
                    <a:srgbClr val="000000">
                      <a:alpha val="43137"/>
                    </a:srgbClr>
                  </a:outerShdw>
                </a:effectLst>
                <a:latin typeface="Helvetica" pitchFamily="2" charset="0"/>
              </a:rPr>
            </a:br>
            <a:r>
              <a:rPr lang="es-419" sz="1700" b="1" i="1" spc="-50" dirty="0">
                <a:solidFill>
                  <a:schemeClr val="bg1"/>
                </a:solidFill>
                <a:effectLst>
                  <a:outerShdw blurRad="38100" dist="38100" dir="2700000" algn="tl">
                    <a:srgbClr val="000000">
                      <a:alpha val="43137"/>
                    </a:srgbClr>
                  </a:outerShdw>
                </a:effectLst>
                <a:latin typeface="Helvetica" pitchFamily="2" charset="0"/>
              </a:rPr>
              <a:t>de una sustancia.</a:t>
            </a:r>
          </a:p>
        </p:txBody>
      </p:sp>
      <p:sp>
        <p:nvSpPr>
          <p:cNvPr id="10" name="TextBox 9">
            <a:extLst>
              <a:ext uri="{FF2B5EF4-FFF2-40B4-BE49-F238E27FC236}">
                <a16:creationId xmlns:a16="http://schemas.microsoft.com/office/drawing/2014/main" id="{4EDF211B-5C2A-4D84-BB5D-C84C06ACE5D3}"/>
              </a:ext>
            </a:extLst>
          </p:cNvPr>
          <p:cNvSpPr txBox="1"/>
          <p:nvPr/>
        </p:nvSpPr>
        <p:spPr>
          <a:xfrm>
            <a:off x="234593" y="5956218"/>
            <a:ext cx="389733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419" sz="1100" b="0" i="0" u="none" strike="noStrike" kern="1200" cap="none" spc="0" normalizeH="0" baseline="0" noProof="0">
                <a:ln>
                  <a:noFill/>
                </a:ln>
                <a:solidFill>
                  <a:srgbClr val="000000"/>
                </a:solidFill>
                <a:effectLst/>
                <a:uLnTx/>
                <a:uFillTx/>
                <a:latin typeface="Arial" charset="0"/>
                <a:ea typeface="+mn-ea"/>
                <a:cs typeface="+mn-cs"/>
                <a:hlinkClick r:id="rId2"/>
              </a:rPr>
              <a:t>https://easyread.drugabuse.gov/content/what-addiction</a:t>
            </a:r>
            <a:endParaRPr kumimoji="0" lang="es-419" sz="11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2" name="Picture 11">
            <a:extLst>
              <a:ext uri="{FF2B5EF4-FFF2-40B4-BE49-F238E27FC236}">
                <a16:creationId xmlns:a16="http://schemas.microsoft.com/office/drawing/2014/main" id="{D5929A72-E7A9-440E-930E-FB7E91C4A35A}"/>
              </a:ext>
            </a:extLst>
          </p:cNvPr>
          <p:cNvPicPr>
            <a:picLocks noChangeAspect="1"/>
          </p:cNvPicPr>
          <p:nvPr/>
        </p:nvPicPr>
        <p:blipFill>
          <a:blip r:embed="rId3"/>
          <a:stretch>
            <a:fillRect/>
          </a:stretch>
        </p:blipFill>
        <p:spPr>
          <a:xfrm>
            <a:off x="8986084" y="449942"/>
            <a:ext cx="1524132" cy="493819"/>
          </a:xfrm>
          <a:prstGeom prst="rect">
            <a:avLst/>
          </a:prstGeom>
        </p:spPr>
      </p:pic>
    </p:spTree>
    <p:extLst>
      <p:ext uri="{BB962C8B-B14F-4D97-AF65-F5344CB8AC3E}">
        <p14:creationId xmlns:p14="http://schemas.microsoft.com/office/powerpoint/2010/main" val="2604370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hidden="1">
            <a:extLst>
              <a:ext uri="{FF2B5EF4-FFF2-40B4-BE49-F238E27FC236}">
                <a16:creationId xmlns:a16="http://schemas.microsoft.com/office/drawing/2014/main" id="{DB6E4477-E48A-4C5F-9BCF-1C053EABBD6E}"/>
              </a:ext>
            </a:extLst>
          </p:cNvPr>
          <p:cNvPicPr>
            <a:picLocks noGrp="1" noChangeAspect="1"/>
          </p:cNvPicPr>
          <p:nvPr>
            <p:ph idx="1"/>
          </p:nvPr>
        </p:nvPicPr>
        <p:blipFill>
          <a:blip r:embed="rId2"/>
          <a:stretch>
            <a:fillRect/>
          </a:stretch>
        </p:blipFill>
        <p:spPr>
          <a:xfrm>
            <a:off x="1206562" y="1020092"/>
            <a:ext cx="8730640" cy="5064725"/>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30</a:t>
            </a:fld>
            <a:endParaRPr lang="es-419"/>
          </a:p>
        </p:txBody>
      </p:sp>
      <p:pic>
        <p:nvPicPr>
          <p:cNvPr id="5" name="Picture 4">
            <a:extLst>
              <a:ext uri="{FF2B5EF4-FFF2-40B4-BE49-F238E27FC236}">
                <a16:creationId xmlns:a16="http://schemas.microsoft.com/office/drawing/2014/main" id="{D3A7A834-AFCF-4A03-8194-C975188AF258}"/>
              </a:ext>
            </a:extLst>
          </p:cNvPr>
          <p:cNvPicPr>
            <a:picLocks noChangeAspect="1"/>
          </p:cNvPicPr>
          <p:nvPr/>
        </p:nvPicPr>
        <p:blipFill>
          <a:blip r:embed="rId3"/>
          <a:stretch>
            <a:fillRect/>
          </a:stretch>
        </p:blipFill>
        <p:spPr>
          <a:xfrm>
            <a:off x="8986084" y="437304"/>
            <a:ext cx="1524132" cy="493819"/>
          </a:xfrm>
          <a:prstGeom prst="rect">
            <a:avLst/>
          </a:prstGeom>
        </p:spPr>
      </p:pic>
      <p:pic>
        <p:nvPicPr>
          <p:cNvPr id="3" name="Content Placeholder 6">
            <a:extLst>
              <a:ext uri="{FF2B5EF4-FFF2-40B4-BE49-F238E27FC236}">
                <a16:creationId xmlns:a16="http://schemas.microsoft.com/office/drawing/2014/main" id="{FFAA0BD2-16BC-DB7E-A26A-7B3EC12F40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20914" y="1020092"/>
            <a:ext cx="8501935" cy="5064725"/>
          </a:xfrm>
          <a:prstGeom prst="rect">
            <a:avLst/>
          </a:prstGeom>
        </p:spPr>
      </p:pic>
      <p:grpSp>
        <p:nvGrpSpPr>
          <p:cNvPr id="4" name="Group 3">
            <a:extLst>
              <a:ext uri="{FF2B5EF4-FFF2-40B4-BE49-F238E27FC236}">
                <a16:creationId xmlns:a16="http://schemas.microsoft.com/office/drawing/2014/main" id="{06894CD2-F7DB-EBF7-7FCA-CF6E7D0A8822}"/>
              </a:ext>
            </a:extLst>
          </p:cNvPr>
          <p:cNvGrpSpPr/>
          <p:nvPr/>
        </p:nvGrpSpPr>
        <p:grpSpPr>
          <a:xfrm>
            <a:off x="190014" y="1125612"/>
            <a:ext cx="10763736" cy="5048174"/>
            <a:chOff x="190014" y="1125612"/>
            <a:chExt cx="10763736" cy="5048174"/>
          </a:xfrm>
        </p:grpSpPr>
        <p:sp>
          <p:nvSpPr>
            <p:cNvPr id="8" name="TextBox 7">
              <a:extLst>
                <a:ext uri="{FF2B5EF4-FFF2-40B4-BE49-F238E27FC236}">
                  <a16:creationId xmlns:a16="http://schemas.microsoft.com/office/drawing/2014/main" id="{D6589B13-52D9-5760-EC66-658715E49D5B}"/>
                </a:ext>
              </a:extLst>
            </p:cNvPr>
            <p:cNvSpPr txBox="1"/>
            <p:nvPr/>
          </p:nvSpPr>
          <p:spPr>
            <a:xfrm>
              <a:off x="190014" y="5873704"/>
              <a:ext cx="10763736" cy="30008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419" sz="1500" b="1" i="0" u="none" strike="noStrike" kern="1200" cap="none" spc="0" normalizeH="0" baseline="0" noProof="0" dirty="0">
                  <a:ln>
                    <a:noFill/>
                  </a:ln>
                  <a:solidFill>
                    <a:srgbClr val="E3B938">
                      <a:lumMod val="75000"/>
                    </a:srgbClr>
                  </a:solidFill>
                  <a:effectLst/>
                  <a:uLnTx/>
                  <a:uFillTx/>
                  <a:latin typeface="Helvetica" pitchFamily="2" charset="0"/>
                  <a:ea typeface="+mn-ea"/>
                  <a:cs typeface="+mn-cs"/>
                </a:rPr>
                <a:t>**Si debe dejar a una persona que no responde en cualquier momento, colóquela en posición de recuperación.**</a:t>
              </a:r>
            </a:p>
          </p:txBody>
        </p:sp>
        <p:sp>
          <p:nvSpPr>
            <p:cNvPr id="9" name="文本框 2">
              <a:extLst>
                <a:ext uri="{FF2B5EF4-FFF2-40B4-BE49-F238E27FC236}">
                  <a16:creationId xmlns:a16="http://schemas.microsoft.com/office/drawing/2014/main" id="{1BF04E7E-E95D-AC30-15F7-0E9760D0792C}"/>
                </a:ext>
              </a:extLst>
            </p:cNvPr>
            <p:cNvSpPr txBox="1"/>
            <p:nvPr/>
          </p:nvSpPr>
          <p:spPr>
            <a:xfrm>
              <a:off x="1364709" y="1125612"/>
              <a:ext cx="8836565" cy="492443"/>
            </a:xfrm>
            <a:prstGeom prst="rect">
              <a:avLst/>
            </a:prstGeom>
            <a:noFill/>
          </p:spPr>
          <p:txBody>
            <a:bodyPr wrap="square" rtlCol="0">
              <a:spAutoFit/>
            </a:bodyPr>
            <a:lstStyle/>
            <a:p>
              <a:r>
                <a:rPr lang="gsw-FR" altLang="zh-CN" sz="2600" b="1" dirty="0">
                  <a:solidFill>
                    <a:srgbClr val="164A6D"/>
                  </a:solidFill>
                  <a:latin typeface="Calibri" panose="020F0502020204030204" pitchFamily="34" charset="0"/>
                  <a:cs typeface="Calibri" panose="020F0502020204030204" pitchFamily="34" charset="0"/>
                </a:rPr>
                <a:t>CONFIGURACIÓN DE LA POSICIÓN DE RECUPERACIÓN</a:t>
              </a:r>
              <a:endParaRPr lang="zh-CN" altLang="en-US" sz="2600" b="1" dirty="0">
                <a:solidFill>
                  <a:srgbClr val="164A6D"/>
                </a:solidFill>
                <a:latin typeface="Calibri" panose="020F0502020204030204" pitchFamily="34" charset="0"/>
                <a:cs typeface="Calibri" panose="020F0502020204030204" pitchFamily="34" charset="0"/>
              </a:endParaRPr>
            </a:p>
          </p:txBody>
        </p:sp>
        <p:sp>
          <p:nvSpPr>
            <p:cNvPr id="10" name="文本框 8">
              <a:extLst>
                <a:ext uri="{FF2B5EF4-FFF2-40B4-BE49-F238E27FC236}">
                  <a16:creationId xmlns:a16="http://schemas.microsoft.com/office/drawing/2014/main" id="{729B14F1-4B41-7397-5911-0766A40C579B}"/>
                </a:ext>
              </a:extLst>
            </p:cNvPr>
            <p:cNvSpPr txBox="1"/>
            <p:nvPr/>
          </p:nvSpPr>
          <p:spPr>
            <a:xfrm>
              <a:off x="2235748" y="2435225"/>
              <a:ext cx="1679760" cy="830997"/>
            </a:xfrm>
            <a:prstGeom prst="rect">
              <a:avLst/>
            </a:prstGeom>
            <a:noFill/>
          </p:spPr>
          <p:txBody>
            <a:bodyPr wrap="square" rtlCol="0">
              <a:spAutoFit/>
            </a:bodyPr>
            <a:lstStyle/>
            <a:p>
              <a:pPr algn="ctr"/>
              <a:r>
                <a:rPr lang="gsw-FR" altLang="zh-CN" sz="1600" b="1" dirty="0">
                  <a:solidFill>
                    <a:srgbClr val="E7F8FA"/>
                  </a:solidFill>
                  <a:latin typeface="Calibri" panose="020F0502020204030204" pitchFamily="34" charset="0"/>
                  <a:cs typeface="Calibri" panose="020F0502020204030204" pitchFamily="34" charset="0"/>
                </a:rPr>
                <a:t>Piernas</a:t>
              </a:r>
            </a:p>
            <a:p>
              <a:pPr algn="ctr"/>
              <a:r>
                <a:rPr lang="gsw-FR" altLang="zh-CN" sz="1600" dirty="0">
                  <a:solidFill>
                    <a:srgbClr val="E7F8FA"/>
                  </a:solidFill>
                  <a:latin typeface="Calibri" panose="020F0502020204030204" pitchFamily="34" charset="0"/>
                  <a:cs typeface="Calibri" panose="020F0502020204030204" pitchFamily="34" charset="0"/>
                </a:rPr>
                <a:t>Ligeramente dobladas</a:t>
              </a:r>
              <a:endParaRPr lang="zh-CN" altLang="en-US" sz="1600" b="1" dirty="0">
                <a:solidFill>
                  <a:srgbClr val="E7F8FA"/>
                </a:solidFill>
                <a:latin typeface="Calibri" panose="020F0502020204030204" pitchFamily="34" charset="0"/>
                <a:cs typeface="Calibri" panose="020F0502020204030204" pitchFamily="34" charset="0"/>
              </a:endParaRPr>
            </a:p>
          </p:txBody>
        </p:sp>
        <p:sp>
          <p:nvSpPr>
            <p:cNvPr id="11" name="文本框 11">
              <a:extLst>
                <a:ext uri="{FF2B5EF4-FFF2-40B4-BE49-F238E27FC236}">
                  <a16:creationId xmlns:a16="http://schemas.microsoft.com/office/drawing/2014/main" id="{117D792F-08B8-1B68-8925-5AED06DF8B36}"/>
                </a:ext>
              </a:extLst>
            </p:cNvPr>
            <p:cNvSpPr txBox="1"/>
            <p:nvPr/>
          </p:nvSpPr>
          <p:spPr>
            <a:xfrm>
              <a:off x="3966210" y="2093347"/>
              <a:ext cx="2381249" cy="830997"/>
            </a:xfrm>
            <a:prstGeom prst="rect">
              <a:avLst/>
            </a:prstGeom>
            <a:noFill/>
          </p:spPr>
          <p:txBody>
            <a:bodyPr wrap="square" rtlCol="0">
              <a:spAutoFit/>
            </a:bodyPr>
            <a:lstStyle/>
            <a:p>
              <a:pPr algn="ctr"/>
              <a:r>
                <a:rPr lang="gsw-FR" altLang="zh-CN" sz="1600" b="1" dirty="0">
                  <a:solidFill>
                    <a:srgbClr val="E7F8FA"/>
                  </a:solidFill>
                  <a:latin typeface="Calibri" panose="020F0502020204030204" pitchFamily="34" charset="0"/>
                  <a:cs typeface="Calibri" panose="020F0502020204030204" pitchFamily="34" charset="0"/>
                </a:rPr>
                <a:t>Brazo superior</a:t>
              </a:r>
            </a:p>
            <a:p>
              <a:pPr algn="ctr"/>
              <a:r>
                <a:rPr lang="es-419" altLang="zh-CN" sz="1600" kern="1000" dirty="0">
                  <a:solidFill>
                    <a:srgbClr val="E7F8FA"/>
                  </a:solidFill>
                  <a:latin typeface="Calibri" panose="020F0502020204030204" pitchFamily="34" charset="0"/>
                  <a:cs typeface="Calibri" panose="020F0502020204030204" pitchFamily="34" charset="0"/>
                </a:rPr>
                <a:t>Antebrazo apoyado en el bíceps del brazo inferior</a:t>
              </a:r>
              <a:endParaRPr lang="zh-CN" altLang="en-US" sz="1600" b="1" dirty="0">
                <a:solidFill>
                  <a:srgbClr val="E7F8FA"/>
                </a:solidFill>
                <a:latin typeface="Calibri" panose="020F0502020204030204" pitchFamily="34" charset="0"/>
                <a:cs typeface="Calibri" panose="020F0502020204030204" pitchFamily="34" charset="0"/>
              </a:endParaRPr>
            </a:p>
          </p:txBody>
        </p:sp>
        <p:sp>
          <p:nvSpPr>
            <p:cNvPr id="12" name="文本框 14">
              <a:extLst>
                <a:ext uri="{FF2B5EF4-FFF2-40B4-BE49-F238E27FC236}">
                  <a16:creationId xmlns:a16="http://schemas.microsoft.com/office/drawing/2014/main" id="{E960634E-35CD-307F-923D-CF9837C28EB5}"/>
                </a:ext>
              </a:extLst>
            </p:cNvPr>
            <p:cNvSpPr txBox="1"/>
            <p:nvPr/>
          </p:nvSpPr>
          <p:spPr>
            <a:xfrm>
              <a:off x="7161335" y="3461385"/>
              <a:ext cx="2135066" cy="584775"/>
            </a:xfrm>
            <a:prstGeom prst="rect">
              <a:avLst/>
            </a:prstGeom>
            <a:noFill/>
          </p:spPr>
          <p:txBody>
            <a:bodyPr wrap="square" rtlCol="0">
              <a:spAutoFit/>
            </a:bodyPr>
            <a:lstStyle/>
            <a:p>
              <a:pPr algn="ctr"/>
              <a:r>
                <a:rPr lang="gsw-FR" altLang="zh-CN" sz="1600" b="1" spc="-50" dirty="0">
                  <a:solidFill>
                    <a:srgbClr val="E7F8FA"/>
                  </a:solidFill>
                  <a:latin typeface="Calibri" panose="020F0502020204030204" pitchFamily="34" charset="0"/>
                  <a:cs typeface="Calibri" panose="020F0502020204030204" pitchFamily="34" charset="0"/>
                </a:rPr>
                <a:t>Cabeza</a:t>
              </a:r>
            </a:p>
            <a:p>
              <a:pPr algn="ctr"/>
              <a:r>
                <a:rPr lang="es-419" altLang="zh-CN" sz="1600" kern="1000" spc="-50" dirty="0">
                  <a:solidFill>
                    <a:srgbClr val="E7F8FA"/>
                  </a:solidFill>
                  <a:latin typeface="Calibri" panose="020F0502020204030204" pitchFamily="34" charset="0"/>
                  <a:cs typeface="Calibri" panose="020F0502020204030204" pitchFamily="34" charset="0"/>
                </a:rPr>
                <a:t>Apoyada en la mano</a:t>
              </a:r>
              <a:endParaRPr lang="zh-CN" altLang="en-US" sz="1600" b="1" spc="-50" dirty="0">
                <a:solidFill>
                  <a:srgbClr val="E7F8FA"/>
                </a:solidFill>
                <a:latin typeface="Calibri" panose="020F0502020204030204" pitchFamily="34" charset="0"/>
                <a:cs typeface="Calibri" panose="020F0502020204030204" pitchFamily="34" charset="0"/>
              </a:endParaRPr>
            </a:p>
          </p:txBody>
        </p:sp>
        <p:sp>
          <p:nvSpPr>
            <p:cNvPr id="13" name="文本框 17">
              <a:extLst>
                <a:ext uri="{FF2B5EF4-FFF2-40B4-BE49-F238E27FC236}">
                  <a16:creationId xmlns:a16="http://schemas.microsoft.com/office/drawing/2014/main" id="{9A602004-7602-4131-3203-2062184BAC62}"/>
                </a:ext>
              </a:extLst>
            </p:cNvPr>
            <p:cNvSpPr txBox="1"/>
            <p:nvPr/>
          </p:nvSpPr>
          <p:spPr>
            <a:xfrm>
              <a:off x="6284597" y="2296109"/>
              <a:ext cx="2381249" cy="584775"/>
            </a:xfrm>
            <a:prstGeom prst="rect">
              <a:avLst/>
            </a:prstGeom>
            <a:noFill/>
          </p:spPr>
          <p:txBody>
            <a:bodyPr wrap="square" rtlCol="0">
              <a:spAutoFit/>
            </a:bodyPr>
            <a:lstStyle/>
            <a:p>
              <a:pPr algn="ctr"/>
              <a:r>
                <a:rPr lang="gsw-FR" altLang="zh-CN" sz="1600" b="1" dirty="0">
                  <a:solidFill>
                    <a:srgbClr val="E7F8FA"/>
                  </a:solidFill>
                  <a:latin typeface="Calibri" panose="020F0502020204030204" pitchFamily="34" charset="0"/>
                  <a:cs typeface="Calibri" panose="020F0502020204030204" pitchFamily="34" charset="0"/>
                </a:rPr>
                <a:t>Boca</a:t>
              </a:r>
            </a:p>
            <a:p>
              <a:pPr algn="ctr"/>
              <a:r>
                <a:rPr lang="es-419" altLang="zh-CN" sz="1600" kern="1000" dirty="0">
                  <a:solidFill>
                    <a:srgbClr val="E7F8FA"/>
                  </a:solidFill>
                  <a:latin typeface="Calibri" panose="020F0502020204030204" pitchFamily="34" charset="0"/>
                  <a:cs typeface="Calibri" panose="020F0502020204030204" pitchFamily="34" charset="0"/>
                </a:rPr>
                <a:t>Apuntando hacia abajo</a:t>
              </a:r>
              <a:endParaRPr lang="zh-CN" altLang="en-US" sz="1600" b="1" dirty="0">
                <a:solidFill>
                  <a:srgbClr val="E7F8FA"/>
                </a:solidFill>
                <a:latin typeface="Calibri" panose="020F0502020204030204" pitchFamily="34" charset="0"/>
                <a:cs typeface="Calibri" panose="020F0502020204030204" pitchFamily="34" charset="0"/>
              </a:endParaRPr>
            </a:p>
          </p:txBody>
        </p:sp>
        <p:sp>
          <p:nvSpPr>
            <p:cNvPr id="14" name="文本框 20">
              <a:extLst>
                <a:ext uri="{FF2B5EF4-FFF2-40B4-BE49-F238E27FC236}">
                  <a16:creationId xmlns:a16="http://schemas.microsoft.com/office/drawing/2014/main" id="{F40509AF-5431-C847-4C93-E59546FB9D26}"/>
                </a:ext>
              </a:extLst>
            </p:cNvPr>
            <p:cNvSpPr txBox="1"/>
            <p:nvPr/>
          </p:nvSpPr>
          <p:spPr>
            <a:xfrm>
              <a:off x="6893170" y="4641192"/>
              <a:ext cx="2215662" cy="584775"/>
            </a:xfrm>
            <a:prstGeom prst="rect">
              <a:avLst/>
            </a:prstGeom>
            <a:noFill/>
          </p:spPr>
          <p:txBody>
            <a:bodyPr wrap="square" rtlCol="0">
              <a:spAutoFit/>
            </a:bodyPr>
            <a:lstStyle/>
            <a:p>
              <a:pPr algn="ctr"/>
              <a:r>
                <a:rPr lang="gsw-FR" altLang="zh-CN" sz="1600" b="1" spc="-50" dirty="0">
                  <a:solidFill>
                    <a:srgbClr val="E7F8FA"/>
                  </a:solidFill>
                  <a:latin typeface="Calibri" panose="020F0502020204030204" pitchFamily="34" charset="0"/>
                  <a:cs typeface="Calibri" panose="020F0502020204030204" pitchFamily="34" charset="0"/>
                </a:rPr>
                <a:t>Brazo inferior</a:t>
              </a:r>
            </a:p>
            <a:p>
              <a:pPr algn="ctr"/>
              <a:r>
                <a:rPr lang="es-419" altLang="zh-CN" sz="1600" kern="1000" spc="-50" dirty="0">
                  <a:solidFill>
                    <a:srgbClr val="E7F8FA"/>
                  </a:solidFill>
                  <a:latin typeface="Calibri" panose="020F0502020204030204" pitchFamily="34" charset="0"/>
                  <a:cs typeface="Calibri" panose="020F0502020204030204" pitchFamily="34" charset="0"/>
                </a:rPr>
                <a:t>Extendido hacia afuera</a:t>
              </a:r>
              <a:endParaRPr lang="zh-CN" altLang="en-US" sz="1600" b="1" spc="-50" dirty="0">
                <a:solidFill>
                  <a:srgbClr val="E7F8FA"/>
                </a:solidFill>
                <a:latin typeface="Calibri" panose="020F0502020204030204" pitchFamily="34" charset="0"/>
                <a:cs typeface="Calibri" panose="020F0502020204030204" pitchFamily="34" charset="0"/>
              </a:endParaRPr>
            </a:p>
          </p:txBody>
        </p:sp>
        <p:sp>
          <p:nvSpPr>
            <p:cNvPr id="15" name="文本框 23">
              <a:extLst>
                <a:ext uri="{FF2B5EF4-FFF2-40B4-BE49-F238E27FC236}">
                  <a16:creationId xmlns:a16="http://schemas.microsoft.com/office/drawing/2014/main" id="{7E4D63DB-E40D-7A8B-C67F-BA7EA4B07BF2}"/>
                </a:ext>
              </a:extLst>
            </p:cNvPr>
            <p:cNvSpPr txBox="1"/>
            <p:nvPr/>
          </p:nvSpPr>
          <p:spPr>
            <a:xfrm>
              <a:off x="4584639" y="5007893"/>
              <a:ext cx="1762820" cy="830997"/>
            </a:xfrm>
            <a:prstGeom prst="rect">
              <a:avLst/>
            </a:prstGeom>
            <a:noFill/>
          </p:spPr>
          <p:txBody>
            <a:bodyPr wrap="square" rtlCol="0">
              <a:spAutoFit/>
            </a:bodyPr>
            <a:lstStyle/>
            <a:p>
              <a:pPr algn="ctr"/>
              <a:r>
                <a:rPr lang="gsw-FR" altLang="zh-CN" sz="1600" b="1" spc="-50" dirty="0">
                  <a:solidFill>
                    <a:srgbClr val="E7F8FA"/>
                  </a:solidFill>
                  <a:latin typeface="Calibri" panose="020F0502020204030204" pitchFamily="34" charset="0"/>
                  <a:cs typeface="Calibri" panose="020F0502020204030204" pitchFamily="34" charset="0"/>
                </a:rPr>
                <a:t>Mentón</a:t>
              </a:r>
            </a:p>
            <a:p>
              <a:pPr algn="ctr"/>
              <a:r>
                <a:rPr lang="es-419" altLang="zh-CN" sz="1600" kern="1000" spc="-50" dirty="0">
                  <a:solidFill>
                    <a:srgbClr val="E7F8FA"/>
                  </a:solidFill>
                  <a:latin typeface="Calibri" panose="020F0502020204030204" pitchFamily="34" charset="0"/>
                  <a:cs typeface="Calibri" panose="020F0502020204030204" pitchFamily="34" charset="0"/>
                </a:rPr>
                <a:t>Levantado hacia adelante</a:t>
              </a:r>
              <a:endParaRPr lang="zh-CN" altLang="en-US" sz="1600" b="1" spc="-50" dirty="0">
                <a:solidFill>
                  <a:srgbClr val="E7F8FA"/>
                </a:solidFill>
                <a:latin typeface="Calibri" panose="020F0502020204030204" pitchFamily="34" charset="0"/>
                <a:cs typeface="Calibri" panose="020F0502020204030204" pitchFamily="34" charset="0"/>
              </a:endParaRPr>
            </a:p>
          </p:txBody>
        </p:sp>
        <p:sp>
          <p:nvSpPr>
            <p:cNvPr id="16" name="文本框 26">
              <a:extLst>
                <a:ext uri="{FF2B5EF4-FFF2-40B4-BE49-F238E27FC236}">
                  <a16:creationId xmlns:a16="http://schemas.microsoft.com/office/drawing/2014/main" id="{5D7F9EE4-BBEE-167E-5BA6-6689D697E821}"/>
                </a:ext>
              </a:extLst>
            </p:cNvPr>
            <p:cNvSpPr txBox="1"/>
            <p:nvPr/>
          </p:nvSpPr>
          <p:spPr>
            <a:xfrm>
              <a:off x="1990725" y="5039643"/>
              <a:ext cx="1965960" cy="707886"/>
            </a:xfrm>
            <a:prstGeom prst="rect">
              <a:avLst/>
            </a:prstGeom>
            <a:noFill/>
          </p:spPr>
          <p:txBody>
            <a:bodyPr wrap="square" rtlCol="0">
              <a:spAutoFit/>
            </a:bodyPr>
            <a:lstStyle/>
            <a:p>
              <a:pPr algn="ctr"/>
              <a:r>
                <a:rPr lang="gsw-FR" altLang="zh-CN" sz="2000" b="1" spc="-50" dirty="0">
                  <a:solidFill>
                    <a:srgbClr val="E7F8FA"/>
                  </a:solidFill>
                  <a:latin typeface="Calibri" panose="020F0502020204030204" pitchFamily="34" charset="0"/>
                  <a:cs typeface="Calibri" panose="020F0502020204030204" pitchFamily="34" charset="0"/>
                </a:rPr>
                <a:t>Cuerpo</a:t>
              </a:r>
            </a:p>
            <a:p>
              <a:pPr algn="ctr"/>
              <a:r>
                <a:rPr lang="es-419" altLang="zh-CN" sz="2000" kern="1000" spc="-50" dirty="0">
                  <a:solidFill>
                    <a:srgbClr val="E7F8FA"/>
                  </a:solidFill>
                  <a:latin typeface="Calibri" panose="020F0502020204030204" pitchFamily="34" charset="0"/>
                  <a:cs typeface="Calibri" panose="020F0502020204030204" pitchFamily="34" charset="0"/>
                </a:rPr>
                <a:t>Acostado de lado</a:t>
              </a:r>
              <a:endParaRPr lang="zh-CN" altLang="en-US" sz="2000" b="1" spc="-50" dirty="0">
                <a:solidFill>
                  <a:srgbClr val="E7F8FA"/>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90770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p:txBody>
          <a:bodyPr/>
          <a:lstStyle/>
          <a:p>
            <a:r>
              <a:rPr lang="es-419" b="1" dirty="0">
                <a:effectLst>
                  <a:outerShdw blurRad="38100" dist="38100" dir="2700000" algn="tl">
                    <a:srgbClr val="000000">
                      <a:alpha val="43137"/>
                    </a:srgbClr>
                  </a:outerShdw>
                </a:effectLst>
              </a:rPr>
              <a:t>Dé 2 respiraciones de rescate.</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31</a:t>
            </a:fld>
            <a:endParaRPr lang="es-419"/>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sz="quarter" idx="13"/>
          </p:nvPr>
        </p:nvSpPr>
        <p:spPr>
          <a:xfrm>
            <a:off x="2290763" y="2484438"/>
            <a:ext cx="8239125" cy="2246311"/>
          </a:xfrm>
        </p:spPr>
        <p:txBody>
          <a:bodyPr>
            <a:normAutofit lnSpcReduction="10000"/>
          </a:bodyPr>
          <a:lstStyle/>
          <a:p>
            <a:pPr marL="342900" indent="-342900">
              <a:spcAft>
                <a:spcPts val="600"/>
              </a:spcAft>
              <a:buFont typeface="+mj-lt"/>
              <a:buAutoNum type="arabicPeriod"/>
            </a:pPr>
            <a:r>
              <a:rPr lang="es-419" sz="2000" dirty="0"/>
              <a:t>Coloque a la persona boca arriba.</a:t>
            </a:r>
          </a:p>
          <a:p>
            <a:pPr marL="342900" indent="-342900">
              <a:spcAft>
                <a:spcPts val="600"/>
              </a:spcAft>
              <a:buFont typeface="+mj-lt"/>
              <a:buAutoNum type="arabicPeriod"/>
            </a:pPr>
            <a:r>
              <a:rPr lang="es-419" sz="2000" dirty="0"/>
              <a:t>Incline la barbilla hacia arriba para abrir las vías respiratorias.</a:t>
            </a:r>
          </a:p>
          <a:p>
            <a:pPr marL="342900" indent="-342900">
              <a:spcAft>
                <a:spcPts val="600"/>
              </a:spcAft>
              <a:buFont typeface="+mj-lt"/>
              <a:buAutoNum type="arabicPeriod"/>
            </a:pPr>
            <a:r>
              <a:rPr lang="es-419" sz="2000" dirty="0"/>
              <a:t>Tápele/apriétele la nariz con una mano y dele dos respiraciones uniformes y de tamaño regular. Sople suficiente aire en sus pulmones para que su pecho se eleve. Si no ve que se le levanta</a:t>
            </a:r>
            <a:br>
              <a:rPr lang="es-419" sz="2000" dirty="0"/>
            </a:br>
            <a:r>
              <a:rPr lang="es-419" sz="2000" dirty="0"/>
              <a:t>el pecho por el rabillo del ojo, incline más la cabeza hacia atrás</a:t>
            </a:r>
            <a:br>
              <a:rPr lang="es-419" sz="2000" dirty="0"/>
            </a:br>
            <a:r>
              <a:rPr lang="es-419" sz="2000" dirty="0"/>
              <a:t>y asegúrese de que le está tapando/apretando la nariz.</a:t>
            </a:r>
          </a:p>
        </p:txBody>
      </p:sp>
      <p:pic>
        <p:nvPicPr>
          <p:cNvPr id="9" name="Graphic 8" descr="Lips with solid fill">
            <a:extLst>
              <a:ext uri="{FF2B5EF4-FFF2-40B4-BE49-F238E27FC236}">
                <a16:creationId xmlns:a16="http://schemas.microsoft.com/office/drawing/2014/main" id="{26C9E823-CE90-4B10-85D5-BE2AD50375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3619" y="1608735"/>
            <a:ext cx="914400" cy="914400"/>
          </a:xfrm>
          <a:prstGeom prst="rect">
            <a:avLst/>
          </a:prstGeom>
        </p:spPr>
      </p:pic>
      <p:pic>
        <p:nvPicPr>
          <p:cNvPr id="15" name="Graphic 14" descr="Nose with solid fill">
            <a:extLst>
              <a:ext uri="{FF2B5EF4-FFF2-40B4-BE49-F238E27FC236}">
                <a16:creationId xmlns:a16="http://schemas.microsoft.com/office/drawing/2014/main" id="{FC28EB22-2CFF-47F0-8877-49BD5B88E9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2258" y="4408714"/>
            <a:ext cx="914400" cy="914400"/>
          </a:xfrm>
          <a:prstGeom prst="rect">
            <a:avLst/>
          </a:prstGeom>
        </p:spPr>
      </p:pic>
      <p:pic>
        <p:nvPicPr>
          <p:cNvPr id="17" name="Graphic 16" descr="Lungs with solid fill">
            <a:extLst>
              <a:ext uri="{FF2B5EF4-FFF2-40B4-BE49-F238E27FC236}">
                <a16:creationId xmlns:a16="http://schemas.microsoft.com/office/drawing/2014/main" id="{F1100641-6E87-4BD9-8874-153AC41200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2258" y="3008724"/>
            <a:ext cx="914400" cy="914400"/>
          </a:xfrm>
          <a:prstGeom prst="rect">
            <a:avLst/>
          </a:prstGeom>
        </p:spPr>
      </p:pic>
      <p:pic>
        <p:nvPicPr>
          <p:cNvPr id="7" name="Picture 6">
            <a:extLst>
              <a:ext uri="{FF2B5EF4-FFF2-40B4-BE49-F238E27FC236}">
                <a16:creationId xmlns:a16="http://schemas.microsoft.com/office/drawing/2014/main" id="{1AE6953F-4902-4B83-8538-7800BCF0C599}"/>
              </a:ext>
            </a:extLst>
          </p:cNvPr>
          <p:cNvPicPr>
            <a:picLocks noChangeAspect="1"/>
          </p:cNvPicPr>
          <p:nvPr/>
        </p:nvPicPr>
        <p:blipFill>
          <a:blip r:embed="rId8"/>
          <a:stretch>
            <a:fillRect/>
          </a:stretch>
        </p:blipFill>
        <p:spPr>
          <a:xfrm>
            <a:off x="9005323" y="455668"/>
            <a:ext cx="1524132" cy="493819"/>
          </a:xfrm>
          <a:prstGeom prst="rect">
            <a:avLst/>
          </a:prstGeom>
        </p:spPr>
      </p:pic>
    </p:spTree>
    <p:extLst>
      <p:ext uri="{BB962C8B-B14F-4D97-AF65-F5344CB8AC3E}">
        <p14:creationId xmlns:p14="http://schemas.microsoft.com/office/powerpoint/2010/main" val="1827903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How to Perform Rescue Breathing - Take ACTION Overdose Training">
            <a:hlinkClick r:id="" action="ppaction://media"/>
            <a:extLst>
              <a:ext uri="{FF2B5EF4-FFF2-40B4-BE49-F238E27FC236}">
                <a16:creationId xmlns:a16="http://schemas.microsoft.com/office/drawing/2014/main" id="{F8629CE9-E7C0-4ECC-9486-0A56E757516A}"/>
              </a:ext>
            </a:extLst>
          </p:cNvPr>
          <p:cNvPicPr>
            <a:picLocks noGrp="1" noRot="1" noChangeAspect="1"/>
          </p:cNvPicPr>
          <p:nvPr>
            <p:ph idx="1"/>
            <a:videoFile r:link="rId1"/>
          </p:nvPr>
        </p:nvPicPr>
        <p:blipFill>
          <a:blip r:embed="rId3"/>
          <a:stretch>
            <a:fillRect/>
          </a:stretch>
        </p:blipFill>
        <p:spPr>
          <a:xfrm>
            <a:off x="1181825" y="1227551"/>
            <a:ext cx="8380406" cy="4734838"/>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32</a:t>
            </a:fld>
            <a:endParaRPr lang="es-419"/>
          </a:p>
        </p:txBody>
      </p:sp>
      <p:sp>
        <p:nvSpPr>
          <p:cNvPr id="9" name="TextBox 8">
            <a:extLst>
              <a:ext uri="{FF2B5EF4-FFF2-40B4-BE49-F238E27FC236}">
                <a16:creationId xmlns:a16="http://schemas.microsoft.com/office/drawing/2014/main" id="{F61A762A-55B0-4374-824F-D5BA052B003B}"/>
              </a:ext>
            </a:extLst>
          </p:cNvPr>
          <p:cNvSpPr txBox="1"/>
          <p:nvPr/>
        </p:nvSpPr>
        <p:spPr>
          <a:xfrm>
            <a:off x="8129392" y="5941130"/>
            <a:ext cx="3290709" cy="253916"/>
          </a:xfrm>
          <a:prstGeom prst="rect">
            <a:avLst/>
          </a:prstGeom>
          <a:noFill/>
        </p:spPr>
        <p:txBody>
          <a:bodyPr wrap="square" rtlCol="0">
            <a:spAutoFit/>
          </a:bodyPr>
          <a:lstStyle/>
          <a:p>
            <a:pPr marL="34290" lvl="0" indent="0" algn="ctr">
              <a:buClr>
                <a:srgbClr val="000000"/>
              </a:buClr>
              <a:buSzPct val="100000"/>
              <a:buNone/>
            </a:pPr>
            <a:r>
              <a:rPr lang="es-419" sz="1050" dirty="0">
                <a:solidFill>
                  <a:srgbClr val="383838"/>
                </a:solidFill>
                <a:latin typeface="Calibri" panose="020F0502020204030204" pitchFamily="34" charset="0"/>
                <a:cs typeface="Calibri" panose="020F0502020204030204" pitchFamily="34" charset="0"/>
                <a:hlinkClick r:id="rId4"/>
              </a:rPr>
              <a:t>https://youtu.be/31GdwcBdwRo</a:t>
            </a:r>
            <a:endParaRPr lang="es-419" sz="1050" dirty="0">
              <a:solidFill>
                <a:srgbClr val="38383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C60F5A3-24E5-4011-B14B-5666C5F8E41A}"/>
              </a:ext>
            </a:extLst>
          </p:cNvPr>
          <p:cNvPicPr>
            <a:picLocks noChangeAspect="1"/>
          </p:cNvPicPr>
          <p:nvPr/>
        </p:nvPicPr>
        <p:blipFill>
          <a:blip r:embed="rId5"/>
          <a:stretch>
            <a:fillRect/>
          </a:stretch>
        </p:blipFill>
        <p:spPr>
          <a:xfrm>
            <a:off x="8986084" y="501075"/>
            <a:ext cx="1524132" cy="493819"/>
          </a:xfrm>
          <a:prstGeom prst="rect">
            <a:avLst/>
          </a:prstGeom>
        </p:spPr>
      </p:pic>
    </p:spTree>
    <p:extLst>
      <p:ext uri="{BB962C8B-B14F-4D97-AF65-F5344CB8AC3E}">
        <p14:creationId xmlns:p14="http://schemas.microsoft.com/office/powerpoint/2010/main" val="221715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2C1FB7-D0CF-4AB2-A36C-11CA3D8FE7EC}"/>
              </a:ext>
            </a:extLst>
          </p:cNvPr>
          <p:cNvSpPr>
            <a:spLocks noGrp="1"/>
          </p:cNvSpPr>
          <p:nvPr>
            <p:ph type="title"/>
          </p:nvPr>
        </p:nvSpPr>
        <p:spPr/>
        <p:txBody>
          <a:bodyPr/>
          <a:lstStyle/>
          <a:p>
            <a:r>
              <a:rPr lang="es-419" dirty="0"/>
              <a:t>Administre naloxona.</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33</a:t>
            </a:fld>
            <a:endParaRPr lang="es-419"/>
          </a:p>
        </p:txBody>
      </p:sp>
      <p:sp>
        <p:nvSpPr>
          <p:cNvPr id="9" name="Content Placeholder 8">
            <a:extLst>
              <a:ext uri="{FF2B5EF4-FFF2-40B4-BE49-F238E27FC236}">
                <a16:creationId xmlns:a16="http://schemas.microsoft.com/office/drawing/2014/main" id="{1A0407E9-85A3-43AB-9190-ECA80C417451}"/>
              </a:ext>
            </a:extLst>
          </p:cNvPr>
          <p:cNvSpPr>
            <a:spLocks noGrp="1"/>
          </p:cNvSpPr>
          <p:nvPr>
            <p:ph sz="quarter" idx="13"/>
          </p:nvPr>
        </p:nvSpPr>
        <p:spPr>
          <a:xfrm>
            <a:off x="2290618" y="4258848"/>
            <a:ext cx="8729315" cy="1679989"/>
          </a:xfrm>
        </p:spPr>
        <p:txBody>
          <a:bodyPr>
            <a:normAutofit/>
          </a:bodyPr>
          <a:lstStyle/>
          <a:p>
            <a:pPr marL="0" indent="0">
              <a:buNone/>
            </a:pPr>
            <a:r>
              <a:rPr lang="es-419" sz="2000" spc="-50" dirty="0"/>
              <a:t>La naloxona hace efecto entre 30 y 45 segundos después de su administración, pero hay que dar a la persona hasta 3 minutos para que responda.</a:t>
            </a:r>
          </a:p>
          <a:p>
            <a:pPr marL="0" indent="0">
              <a:buNone/>
            </a:pPr>
            <a:r>
              <a:rPr lang="es-419" sz="2000" dirty="0"/>
              <a:t>Mientras espera a que la naloxona haga efecto y que la persona reaccione, inicie inmediatamente el paso 5.</a:t>
            </a:r>
          </a:p>
        </p:txBody>
      </p:sp>
      <p:pic>
        <p:nvPicPr>
          <p:cNvPr id="10" name="Picture 9">
            <a:extLst>
              <a:ext uri="{FF2B5EF4-FFF2-40B4-BE49-F238E27FC236}">
                <a16:creationId xmlns:a16="http://schemas.microsoft.com/office/drawing/2014/main" id="{3955B945-21C2-446B-BC67-5699C8FD0B95}"/>
              </a:ext>
            </a:extLst>
          </p:cNvPr>
          <p:cNvPicPr>
            <a:picLocks noChangeAspect="1"/>
          </p:cNvPicPr>
          <p:nvPr/>
        </p:nvPicPr>
        <p:blipFill>
          <a:blip r:embed="rId2"/>
          <a:stretch>
            <a:fillRect/>
          </a:stretch>
        </p:blipFill>
        <p:spPr>
          <a:xfrm>
            <a:off x="4876031" y="2409825"/>
            <a:ext cx="749873" cy="1767993"/>
          </a:xfrm>
          <a:prstGeom prst="rect">
            <a:avLst/>
          </a:prstGeom>
        </p:spPr>
      </p:pic>
      <p:pic>
        <p:nvPicPr>
          <p:cNvPr id="11" name="Picture 10">
            <a:extLst>
              <a:ext uri="{FF2B5EF4-FFF2-40B4-BE49-F238E27FC236}">
                <a16:creationId xmlns:a16="http://schemas.microsoft.com/office/drawing/2014/main" id="{F8A76862-3E22-4CF6-B4B9-A9C21DEB3454}"/>
              </a:ext>
            </a:extLst>
          </p:cNvPr>
          <p:cNvPicPr>
            <a:picLocks noChangeAspect="1"/>
          </p:cNvPicPr>
          <p:nvPr/>
        </p:nvPicPr>
        <p:blipFill>
          <a:blip r:embed="rId3"/>
          <a:stretch>
            <a:fillRect/>
          </a:stretch>
        </p:blipFill>
        <p:spPr>
          <a:xfrm>
            <a:off x="6561921" y="2425552"/>
            <a:ext cx="1354831" cy="1679990"/>
          </a:xfrm>
          <a:prstGeom prst="rect">
            <a:avLst/>
          </a:prstGeom>
        </p:spPr>
      </p:pic>
      <p:pic>
        <p:nvPicPr>
          <p:cNvPr id="4" name="Picture 3">
            <a:extLst>
              <a:ext uri="{FF2B5EF4-FFF2-40B4-BE49-F238E27FC236}">
                <a16:creationId xmlns:a16="http://schemas.microsoft.com/office/drawing/2014/main" id="{BA62C0E7-2CE8-49F6-8A1D-E90380DE0E8B}"/>
              </a:ext>
            </a:extLst>
          </p:cNvPr>
          <p:cNvPicPr>
            <a:picLocks noChangeAspect="1"/>
          </p:cNvPicPr>
          <p:nvPr/>
        </p:nvPicPr>
        <p:blipFill>
          <a:blip r:embed="rId4"/>
          <a:stretch>
            <a:fillRect/>
          </a:stretch>
        </p:blipFill>
        <p:spPr>
          <a:xfrm>
            <a:off x="9005323" y="472968"/>
            <a:ext cx="1524132" cy="493819"/>
          </a:xfrm>
          <a:prstGeom prst="rect">
            <a:avLst/>
          </a:prstGeom>
        </p:spPr>
      </p:pic>
    </p:spTree>
    <p:extLst>
      <p:ext uri="{BB962C8B-B14F-4D97-AF65-F5344CB8AC3E}">
        <p14:creationId xmlns:p14="http://schemas.microsoft.com/office/powerpoint/2010/main" val="1725403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200" y="1131398"/>
            <a:ext cx="10515600" cy="970006"/>
          </a:xfrm>
        </p:spPr>
        <p:txBody>
          <a:bodyPr>
            <a:normAutofit fontScale="90000"/>
          </a:bodyPr>
          <a:lstStyle/>
          <a:p>
            <a:r>
              <a:rPr lang="es-419" dirty="0"/>
              <a:t>Respiración de rescate o reanimación cardiopulmonar </a:t>
            </a:r>
            <a:r>
              <a:rPr lang="es-419" sz="3200" dirty="0"/>
              <a:t>(si el reanimador está capacitado en reanimación cardiopulmonar o recibe instrucciones del 911 para hacerlo)</a:t>
            </a:r>
            <a:endParaRPr lang="es-419" dirty="0"/>
          </a:p>
        </p:txBody>
      </p:sp>
      <p:sp>
        <p:nvSpPr>
          <p:cNvPr id="3" name="Content Placeholder 2">
            <a:extLst>
              <a:ext uri="{FF2B5EF4-FFF2-40B4-BE49-F238E27FC236}">
                <a16:creationId xmlns:a16="http://schemas.microsoft.com/office/drawing/2014/main" id="{68449390-3EEF-425D-9CC1-E812B331D1CE}"/>
              </a:ext>
            </a:extLst>
          </p:cNvPr>
          <p:cNvSpPr>
            <a:spLocks noGrp="1"/>
          </p:cNvSpPr>
          <p:nvPr>
            <p:ph idx="1"/>
          </p:nvPr>
        </p:nvSpPr>
        <p:spPr>
          <a:xfrm>
            <a:off x="457200" y="2231873"/>
            <a:ext cx="10515600" cy="2120900"/>
          </a:xfrm>
        </p:spPr>
        <p:txBody>
          <a:bodyPr/>
          <a:lstStyle/>
          <a:p>
            <a:pPr marL="342900" indent="-342900">
              <a:buFont typeface="+mj-lt"/>
              <a:buAutoNum type="arabicPeriod"/>
            </a:pPr>
            <a:r>
              <a:rPr lang="es-419" dirty="0"/>
              <a:t>Coloque a la persona </a:t>
            </a:r>
            <a:r>
              <a:rPr lang="es-419" b="1" dirty="0"/>
              <a:t>boca arriba</a:t>
            </a:r>
            <a:r>
              <a:rPr lang="es-419" dirty="0"/>
              <a:t>.</a:t>
            </a:r>
          </a:p>
          <a:p>
            <a:pPr marL="342900" indent="-342900">
              <a:buFont typeface="+mj-lt"/>
              <a:buAutoNum type="arabicPeriod"/>
            </a:pPr>
            <a:r>
              <a:rPr lang="es-419" b="1" dirty="0"/>
              <a:t>Incline la barbilla hacia arriba </a:t>
            </a:r>
            <a:r>
              <a:rPr lang="es-419" dirty="0"/>
              <a:t>para abrir las vías respiratorias.</a:t>
            </a:r>
          </a:p>
          <a:p>
            <a:pPr marL="342900" indent="-342900">
              <a:buFont typeface="+mj-lt"/>
              <a:buAutoNum type="arabicPeriod"/>
            </a:pPr>
            <a:r>
              <a:rPr lang="es-419" b="1" dirty="0"/>
              <a:t>Tápele/apriétele la nariz </a:t>
            </a:r>
            <a:r>
              <a:rPr lang="es-419" dirty="0"/>
              <a:t>con una mano y dele dos respiraciones uniformes y de tamaño regular. Sople suficiente aire en sus pulmones para que su pecho se eleve. Si de reojo no ve que se le levanta el pecho, incline más la cabeza hacia atrás y asegúrese de apretarle/taparle la nariz.</a:t>
            </a:r>
          </a:p>
          <a:p>
            <a:pPr marL="342900" indent="-342900">
              <a:buFont typeface="+mj-lt"/>
              <a:buAutoNum type="arabicPeriod"/>
            </a:pPr>
            <a:r>
              <a:rPr lang="es-419" b="1" spc="-50" dirty="0"/>
              <a:t>Dé 1 respiración vez cada 5 segundos</a:t>
            </a:r>
            <a:r>
              <a:rPr lang="es-419" spc="-50" dirty="0"/>
              <a:t>. Repita este paso hasta que la persona comience a respirar por sí misma.</a:t>
            </a: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34</a:t>
            </a:fld>
            <a:endParaRPr lang="es-419"/>
          </a:p>
        </p:txBody>
      </p:sp>
      <p:sp>
        <p:nvSpPr>
          <p:cNvPr id="7" name="TextBox 6">
            <a:extLst>
              <a:ext uri="{FF2B5EF4-FFF2-40B4-BE49-F238E27FC236}">
                <a16:creationId xmlns:a16="http://schemas.microsoft.com/office/drawing/2014/main" id="{F2BDEACB-0926-4C2A-905B-22F04795B8DB}"/>
              </a:ext>
            </a:extLst>
          </p:cNvPr>
          <p:cNvSpPr txBox="1"/>
          <p:nvPr/>
        </p:nvSpPr>
        <p:spPr>
          <a:xfrm>
            <a:off x="543187" y="4111683"/>
            <a:ext cx="10343626" cy="2062103"/>
          </a:xfrm>
          <a:prstGeom prst="rect">
            <a:avLst/>
          </a:prstGeom>
          <a:solidFill>
            <a:srgbClr val="C00000"/>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lang="es-419" sz="1400" b="1" spc="-50" dirty="0">
                <a:solidFill>
                  <a:schemeClr val="bg1"/>
                </a:solidFill>
                <a:effectLst>
                  <a:outerShdw blurRad="38100" dist="38100" dir="2700000" algn="tl">
                    <a:srgbClr val="000000">
                      <a:alpha val="43137"/>
                    </a:srgbClr>
                  </a:outerShdw>
                </a:effectLst>
                <a:latin typeface="Helvetica" pitchFamily="2" charset="0"/>
              </a:rPr>
              <a:t>TENGA EN CUENTA: Es posible que haya oído que las recientes directrices de reanimación cardiopulmonar recomiendan la "reanimación manual", es decir, solo las compresiones torácicas en lugar de la respiración de rescate y las compresiones torácicas. Las directrices de reanimación cardiopulmonar son para la respuesta de una persona no profesional al paro cardíaco y NO a una sobredosis. Aun así, se recomienda realizar respiración de rescate para una sobredosis, cuando el problema principal es la depresión respiratoria y no el paro cardíaco. El daño cerebral puede ocurrir después de tres a cinco minutos sin oxígeno. La respiración de rescate lleva oxígeno al cerebro rápidamente. Una vez que se administra naloxona, puede tomar algún tiempo en hacer efecto, por lo que es posible que la persona no comience a respirar por sí misma de inmediato.  Continúe con la respiración de rescate/reanimación cardiopulmonar (RCP) hasta que la naloxona haga efecto o hasta que lleguen los servicios médicos de emergencia.</a:t>
            </a:r>
          </a:p>
        </p:txBody>
      </p:sp>
      <p:pic>
        <p:nvPicPr>
          <p:cNvPr id="9" name="Picture 8">
            <a:extLst>
              <a:ext uri="{FF2B5EF4-FFF2-40B4-BE49-F238E27FC236}">
                <a16:creationId xmlns:a16="http://schemas.microsoft.com/office/drawing/2014/main" id="{A787C3FD-E9CB-4A83-AF12-D7D53D7904EC}"/>
              </a:ext>
            </a:extLst>
          </p:cNvPr>
          <p:cNvPicPr>
            <a:picLocks noChangeAspect="1"/>
          </p:cNvPicPr>
          <p:nvPr/>
        </p:nvPicPr>
        <p:blipFill>
          <a:blip r:embed="rId2"/>
          <a:stretch>
            <a:fillRect/>
          </a:stretch>
        </p:blipFill>
        <p:spPr>
          <a:xfrm>
            <a:off x="8986084" y="472228"/>
            <a:ext cx="1524132" cy="493819"/>
          </a:xfrm>
          <a:prstGeom prst="rect">
            <a:avLst/>
          </a:prstGeom>
        </p:spPr>
      </p:pic>
    </p:spTree>
    <p:extLst>
      <p:ext uri="{BB962C8B-B14F-4D97-AF65-F5344CB8AC3E}">
        <p14:creationId xmlns:p14="http://schemas.microsoft.com/office/powerpoint/2010/main" val="2715809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DF867A-D5E4-4405-AD0D-35CC4E69A8AE}"/>
              </a:ext>
            </a:extLst>
          </p:cNvPr>
          <p:cNvSpPr/>
          <p:nvPr/>
        </p:nvSpPr>
        <p:spPr>
          <a:xfrm>
            <a:off x="984204" y="2451849"/>
            <a:ext cx="9461592" cy="285838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419"/>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35</a:t>
            </a:fld>
            <a:endParaRPr lang="es-419"/>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a:xfrm>
            <a:off x="457200" y="1126286"/>
            <a:ext cx="10515600" cy="1325563"/>
          </a:xfrm>
        </p:spPr>
        <p:txBody>
          <a:bodyPr/>
          <a:lstStyle/>
          <a:p>
            <a:r>
              <a:rPr lang="es-419" b="1" dirty="0">
                <a:effectLst>
                  <a:outerShdw blurRad="38100" dist="38100" dir="2700000" algn="tl">
                    <a:srgbClr val="000000">
                      <a:alpha val="43137"/>
                    </a:srgbClr>
                  </a:outerShdw>
                </a:effectLst>
              </a:rPr>
              <a:t>Evalúe y responda</a:t>
            </a:r>
          </a:p>
        </p:txBody>
      </p:sp>
      <p:sp>
        <p:nvSpPr>
          <p:cNvPr id="9" name="TextBox 8">
            <a:extLst>
              <a:ext uri="{FF2B5EF4-FFF2-40B4-BE49-F238E27FC236}">
                <a16:creationId xmlns:a16="http://schemas.microsoft.com/office/drawing/2014/main" id="{8971464B-A2B5-4A55-8AE0-CA5160BE7CC5}"/>
              </a:ext>
            </a:extLst>
          </p:cNvPr>
          <p:cNvSpPr txBox="1"/>
          <p:nvPr/>
        </p:nvSpPr>
        <p:spPr>
          <a:xfrm>
            <a:off x="1109444" y="2819211"/>
            <a:ext cx="9211112" cy="707886"/>
          </a:xfrm>
          <a:prstGeom prst="rect">
            <a:avLst/>
          </a:prstGeom>
          <a:noFill/>
        </p:spPr>
        <p:txBody>
          <a:bodyPr wrap="square" rtlCol="0">
            <a:spAutoFit/>
          </a:bodyPr>
          <a:lstStyle/>
          <a:p>
            <a:r>
              <a:rPr lang="es-419"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La mayoría de las personas se recuperarán después de que se les administre una sola dosis de naloxona. Lo ideal es que, al realizar el paso 5, la persona comience a respirar por sí misma.</a:t>
            </a:r>
          </a:p>
        </p:txBody>
      </p:sp>
      <p:sp>
        <p:nvSpPr>
          <p:cNvPr id="10" name="TextBox 9">
            <a:extLst>
              <a:ext uri="{FF2B5EF4-FFF2-40B4-BE49-F238E27FC236}">
                <a16:creationId xmlns:a16="http://schemas.microsoft.com/office/drawing/2014/main" id="{25FD6BE1-9D64-4396-9EEC-4D6F780D06B3}"/>
              </a:ext>
            </a:extLst>
          </p:cNvPr>
          <p:cNvSpPr txBox="1"/>
          <p:nvPr/>
        </p:nvSpPr>
        <p:spPr>
          <a:xfrm>
            <a:off x="1209675" y="3886173"/>
            <a:ext cx="8569353" cy="707886"/>
          </a:xfrm>
          <a:prstGeom prst="rect">
            <a:avLst/>
          </a:prstGeom>
          <a:noFill/>
        </p:spPr>
        <p:txBody>
          <a:bodyPr wrap="square" rtlCol="0">
            <a:spAutoFit/>
          </a:bodyPr>
          <a:lstStyle/>
          <a:p>
            <a:pPr algn="ctr"/>
            <a:r>
              <a:rPr lang="es-419"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Sin embargo, hay </a:t>
            </a:r>
            <a:r>
              <a:rPr lang="es-419" sz="2000" b="1" i="1"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dos casos </a:t>
            </a:r>
            <a:r>
              <a:rPr lang="es-419"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en los que es posible que deba administrar </a:t>
            </a:r>
          </a:p>
          <a:p>
            <a:pPr algn="ctr"/>
            <a:r>
              <a:rPr lang="es-419"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una </a:t>
            </a:r>
            <a:r>
              <a:rPr lang="es-419" sz="2000" b="1"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segunda dosis</a:t>
            </a:r>
            <a:r>
              <a:rPr lang="es-419" sz="2000" dirty="0">
                <a:solidFill>
                  <a:schemeClr val="accent3">
                    <a:lumMod val="20000"/>
                    <a:lumOff val="80000"/>
                  </a:schemeClr>
                </a:solidFill>
                <a:effectLst>
                  <a:outerShdw blurRad="38100" dist="38100" dir="2700000" algn="tl">
                    <a:srgbClr val="000000">
                      <a:alpha val="43137"/>
                    </a:srgbClr>
                  </a:outerShdw>
                </a:effectLst>
                <a:latin typeface="Helvetica" pitchFamily="2" charset="0"/>
              </a:rPr>
              <a:t> de naloxona.</a:t>
            </a:r>
          </a:p>
        </p:txBody>
      </p:sp>
      <p:pic>
        <p:nvPicPr>
          <p:cNvPr id="5" name="Picture 4">
            <a:extLst>
              <a:ext uri="{FF2B5EF4-FFF2-40B4-BE49-F238E27FC236}">
                <a16:creationId xmlns:a16="http://schemas.microsoft.com/office/drawing/2014/main" id="{9AFDB880-C3BF-41AB-A134-AFE26168E151}"/>
              </a:ext>
            </a:extLst>
          </p:cNvPr>
          <p:cNvPicPr>
            <a:picLocks noChangeAspect="1"/>
          </p:cNvPicPr>
          <p:nvPr/>
        </p:nvPicPr>
        <p:blipFill>
          <a:blip r:embed="rId2"/>
          <a:stretch>
            <a:fillRect/>
          </a:stretch>
        </p:blipFill>
        <p:spPr>
          <a:xfrm>
            <a:off x="8986084" y="464423"/>
            <a:ext cx="1524132" cy="493819"/>
          </a:xfrm>
          <a:prstGeom prst="rect">
            <a:avLst/>
          </a:prstGeom>
        </p:spPr>
      </p:pic>
    </p:spTree>
    <p:extLst>
      <p:ext uri="{BB962C8B-B14F-4D97-AF65-F5344CB8AC3E}">
        <p14:creationId xmlns:p14="http://schemas.microsoft.com/office/powerpoint/2010/main" val="3360956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36</a:t>
            </a:fld>
            <a:endParaRPr lang="es-419"/>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a:xfrm>
            <a:off x="457200" y="1084262"/>
            <a:ext cx="11052928" cy="1325563"/>
          </a:xfrm>
        </p:spPr>
        <p:txBody>
          <a:bodyPr/>
          <a:lstStyle/>
          <a:p>
            <a:pPr algn="l"/>
            <a:r>
              <a:rPr lang="es-419" b="1" dirty="0">
                <a:effectLst>
                  <a:outerShdw blurRad="38100" dist="38100" dir="2700000" algn="tl">
                    <a:srgbClr val="000000">
                      <a:alpha val="43137"/>
                    </a:srgbClr>
                  </a:outerShdw>
                </a:effectLst>
              </a:rPr>
              <a:t>Cuándo administrar una segunda dosis de naloxona</a:t>
            </a:r>
          </a:p>
        </p:txBody>
      </p:sp>
      <p:sp>
        <p:nvSpPr>
          <p:cNvPr id="2" name="TextBox 1">
            <a:extLst>
              <a:ext uri="{FF2B5EF4-FFF2-40B4-BE49-F238E27FC236}">
                <a16:creationId xmlns:a16="http://schemas.microsoft.com/office/drawing/2014/main" id="{CEE89C11-AADE-4D98-88BD-F33F360B0192}"/>
              </a:ext>
            </a:extLst>
          </p:cNvPr>
          <p:cNvSpPr txBox="1"/>
          <p:nvPr/>
        </p:nvSpPr>
        <p:spPr>
          <a:xfrm>
            <a:off x="942680" y="2109031"/>
            <a:ext cx="10218656" cy="3816429"/>
          </a:xfrm>
          <a:prstGeom prst="rect">
            <a:avLst/>
          </a:prstGeom>
          <a:noFill/>
        </p:spPr>
        <p:txBody>
          <a:bodyPr wrap="square" rtlCol="0">
            <a:spAutoFit/>
          </a:bodyPr>
          <a:lstStyle/>
          <a:p>
            <a:r>
              <a:rPr lang="es-419" sz="2400" spc="-70" dirty="0">
                <a:latin typeface="Helvetica" panose="020B0604020202020204" pitchFamily="34" charset="0"/>
                <a:cs typeface="Helvetica" panose="020B0604020202020204" pitchFamily="34" charset="0"/>
              </a:rPr>
              <a:t>Situación A: la persona </a:t>
            </a:r>
            <a:r>
              <a:rPr lang="es-419" sz="2400" b="1" spc="-70" dirty="0">
                <a:latin typeface="Helvetica" panose="020B0604020202020204" pitchFamily="34" charset="0"/>
                <a:cs typeface="Helvetica" panose="020B0604020202020204" pitchFamily="34" charset="0"/>
              </a:rPr>
              <a:t>NO</a:t>
            </a:r>
            <a:r>
              <a:rPr lang="es-419" sz="2400" spc="-70" dirty="0">
                <a:latin typeface="Helvetica" panose="020B0604020202020204" pitchFamily="34" charset="0"/>
                <a:cs typeface="Helvetica" panose="020B0604020202020204" pitchFamily="34" charset="0"/>
              </a:rPr>
              <a:t> ha respondido a la </a:t>
            </a:r>
            <a:r>
              <a:rPr lang="es-419" sz="2400" b="1" spc="-70" dirty="0">
                <a:latin typeface="Helvetica" panose="020B0604020202020204" pitchFamily="34" charset="0"/>
                <a:cs typeface="Helvetica" panose="020B0604020202020204" pitchFamily="34" charset="0"/>
              </a:rPr>
              <a:t>dosis inicial </a:t>
            </a:r>
            <a:r>
              <a:rPr lang="es-419" sz="2400" spc="-70" dirty="0">
                <a:latin typeface="Helvetica" panose="020B0604020202020204" pitchFamily="34" charset="0"/>
                <a:cs typeface="Helvetica" panose="020B0604020202020204" pitchFamily="34" charset="0"/>
              </a:rPr>
              <a:t>en </a:t>
            </a:r>
            <a:r>
              <a:rPr lang="es-419" sz="2400" b="1" spc="-70" dirty="0">
                <a:latin typeface="Helvetica" panose="020B0604020202020204" pitchFamily="34" charset="0"/>
                <a:cs typeface="Helvetica" panose="020B0604020202020204" pitchFamily="34" charset="0"/>
              </a:rPr>
              <a:t>tres minutos.</a:t>
            </a:r>
          </a:p>
          <a:p>
            <a:endParaRPr lang="es-419" sz="2400" dirty="0">
              <a:latin typeface="Helvetica" panose="020B0604020202020204" pitchFamily="34" charset="0"/>
              <a:cs typeface="Helvetica" panose="020B0604020202020204" pitchFamily="34" charset="0"/>
            </a:endParaRPr>
          </a:p>
          <a:p>
            <a:r>
              <a:rPr lang="es-419" sz="2200" dirty="0">
                <a:latin typeface="Helvetica" panose="020B0604020202020204" pitchFamily="34" charset="0"/>
                <a:cs typeface="Helvetica" panose="020B0604020202020204" pitchFamily="34" charset="0"/>
              </a:rPr>
              <a:t>Después de esperar los tres minutos, si aún no hay respuesta, administre la segunda dosis de naloxona.*</a:t>
            </a:r>
          </a:p>
          <a:p>
            <a:endParaRPr lang="es-419" sz="2200" dirty="0">
              <a:latin typeface="Helvetica" panose="020B0604020202020204" pitchFamily="34" charset="0"/>
              <a:cs typeface="Helvetica" panose="020B0604020202020204" pitchFamily="34" charset="0"/>
            </a:endParaRPr>
          </a:p>
          <a:p>
            <a:r>
              <a:rPr lang="es-419" sz="2200" dirty="0">
                <a:latin typeface="Helvetica" panose="020B0604020202020204" pitchFamily="34" charset="0"/>
                <a:cs typeface="Helvetica" panose="020B0604020202020204" pitchFamily="34" charset="0"/>
              </a:rPr>
              <a:t>Si la persona sigue inconsciente después de que se le administre la segunda dosis, continúe con la respiración de rescate/reanimación cardiopulmonar (RCP) hasta que lleguen los servicios de emergencia.</a:t>
            </a:r>
          </a:p>
          <a:p>
            <a:endParaRPr lang="es-419" sz="2200" dirty="0">
              <a:latin typeface="Helvetica" panose="020B0604020202020204" pitchFamily="34" charset="0"/>
              <a:cs typeface="Helvetica" panose="020B0604020202020204" pitchFamily="34" charset="0"/>
            </a:endParaRPr>
          </a:p>
          <a:p>
            <a:r>
              <a:rPr lang="es-419" sz="2200" spc="-50" dirty="0">
                <a:latin typeface="Helvetica" panose="020B0604020202020204" pitchFamily="34" charset="0"/>
                <a:cs typeface="Helvetica" panose="020B0604020202020204" pitchFamily="34" charset="0"/>
              </a:rPr>
              <a:t>**</a:t>
            </a:r>
            <a:r>
              <a:rPr lang="es-419" spc="-50" dirty="0">
                <a:latin typeface="Helvetica" panose="020B0604020202020204" pitchFamily="34" charset="0"/>
                <a:cs typeface="Helvetica" panose="020B0604020202020204" pitchFamily="34" charset="0"/>
              </a:rPr>
              <a:t>Puede administrar la segunda  dosis en la fosa nasal contraria si usa aerosol nasal o si administra naloxona inyectable, use otra zona de inyección.**</a:t>
            </a:r>
            <a:endParaRPr lang="es-419" sz="2200" spc="-50" dirty="0">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59A11D38-E13A-4724-861B-7BC5BDA48F02}"/>
              </a:ext>
            </a:extLst>
          </p:cNvPr>
          <p:cNvPicPr>
            <a:picLocks noChangeAspect="1"/>
          </p:cNvPicPr>
          <p:nvPr/>
        </p:nvPicPr>
        <p:blipFill>
          <a:blip r:embed="rId2"/>
          <a:stretch>
            <a:fillRect/>
          </a:stretch>
        </p:blipFill>
        <p:spPr>
          <a:xfrm>
            <a:off x="8986084" y="481669"/>
            <a:ext cx="1524132" cy="493819"/>
          </a:xfrm>
          <a:prstGeom prst="rect">
            <a:avLst/>
          </a:prstGeom>
        </p:spPr>
      </p:pic>
    </p:spTree>
    <p:extLst>
      <p:ext uri="{BB962C8B-B14F-4D97-AF65-F5344CB8AC3E}">
        <p14:creationId xmlns:p14="http://schemas.microsoft.com/office/powerpoint/2010/main" val="1686567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37</a:t>
            </a:fld>
            <a:endParaRPr lang="es-419"/>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a:xfrm>
            <a:off x="447772" y="980565"/>
            <a:ext cx="11024647" cy="1325563"/>
          </a:xfrm>
        </p:spPr>
        <p:txBody>
          <a:bodyPr/>
          <a:lstStyle/>
          <a:p>
            <a:pPr algn="l"/>
            <a:r>
              <a:rPr lang="es-419" b="1" dirty="0">
                <a:effectLst>
                  <a:outerShdw blurRad="38100" dist="38100" dir="2700000" algn="tl">
                    <a:srgbClr val="000000">
                      <a:alpha val="43137"/>
                    </a:srgbClr>
                  </a:outerShdw>
                </a:effectLst>
              </a:rPr>
              <a:t>Cuándo administrar una segunda dosis de naloxona</a:t>
            </a:r>
          </a:p>
        </p:txBody>
      </p:sp>
      <p:sp>
        <p:nvSpPr>
          <p:cNvPr id="3" name="TextBox 2">
            <a:extLst>
              <a:ext uri="{FF2B5EF4-FFF2-40B4-BE49-F238E27FC236}">
                <a16:creationId xmlns:a16="http://schemas.microsoft.com/office/drawing/2014/main" id="{8801B351-3D0F-44A9-8B6D-859FE6B37556}"/>
              </a:ext>
            </a:extLst>
          </p:cNvPr>
          <p:cNvSpPr txBox="1"/>
          <p:nvPr/>
        </p:nvSpPr>
        <p:spPr>
          <a:xfrm>
            <a:off x="838986" y="2014290"/>
            <a:ext cx="10633434" cy="3847207"/>
          </a:xfrm>
          <a:prstGeom prst="rect">
            <a:avLst/>
          </a:prstGeom>
          <a:noFill/>
        </p:spPr>
        <p:txBody>
          <a:bodyPr wrap="square" rtlCol="0">
            <a:spAutoFit/>
          </a:bodyPr>
          <a:lstStyle/>
          <a:p>
            <a:r>
              <a:rPr lang="es-419" sz="2400" spc="-50" dirty="0">
                <a:latin typeface="Helvetica" panose="020B0604020202020204" pitchFamily="34" charset="0"/>
                <a:cs typeface="Helvetica" panose="020B0604020202020204" pitchFamily="34" charset="0"/>
              </a:rPr>
              <a:t>Situación B: la persona </a:t>
            </a:r>
            <a:r>
              <a:rPr lang="es-419" sz="2400" b="1" spc="-50" dirty="0">
                <a:latin typeface="Helvetica" panose="020B0604020202020204" pitchFamily="34" charset="0"/>
                <a:cs typeface="Helvetica" panose="020B0604020202020204" pitchFamily="34" charset="0"/>
              </a:rPr>
              <a:t>vuelve a sufrir una recaída </a:t>
            </a:r>
            <a:r>
              <a:rPr lang="es-419" sz="2400" spc="-50" dirty="0">
                <a:latin typeface="Helvetica" panose="020B0604020202020204" pitchFamily="34" charset="0"/>
                <a:cs typeface="Helvetica" panose="020B0604020202020204" pitchFamily="34" charset="0"/>
              </a:rPr>
              <a:t>en la sobredosis después de haberse </a:t>
            </a:r>
            <a:r>
              <a:rPr lang="es-419" sz="2400" b="1" spc="-50" dirty="0">
                <a:latin typeface="Helvetica" panose="020B0604020202020204" pitchFamily="34" charset="0"/>
                <a:cs typeface="Helvetica" panose="020B0604020202020204" pitchFamily="34" charset="0"/>
              </a:rPr>
              <a:t>recuperado previamente </a:t>
            </a:r>
            <a:r>
              <a:rPr lang="es-419" sz="2400" spc="-50" dirty="0">
                <a:latin typeface="Helvetica" panose="020B0604020202020204" pitchFamily="34" charset="0"/>
                <a:cs typeface="Helvetica" panose="020B0604020202020204" pitchFamily="34" charset="0"/>
              </a:rPr>
              <a:t>con la dosis inicial de naloxona.</a:t>
            </a:r>
          </a:p>
          <a:p>
            <a:endParaRPr lang="es-419" dirty="0">
              <a:latin typeface="Helvetica" panose="020B0604020202020204" pitchFamily="34" charset="0"/>
              <a:cs typeface="Helvetica" panose="020B0604020202020204" pitchFamily="34" charset="0"/>
            </a:endParaRPr>
          </a:p>
          <a:p>
            <a:r>
              <a:rPr lang="es-419" sz="2200" dirty="0">
                <a:latin typeface="Helvetica" panose="020B0604020202020204" pitchFamily="34" charset="0"/>
                <a:cs typeface="Helvetica" panose="020B0604020202020204" pitchFamily="34" charset="0"/>
              </a:rPr>
              <a:t>La naloxona tiene una vida media corta: de 30 a 90 minutos. En algunos casos, </a:t>
            </a:r>
            <a:br>
              <a:rPr lang="es-419" sz="2200" dirty="0">
                <a:latin typeface="Helvetica" panose="020B0604020202020204" pitchFamily="34" charset="0"/>
                <a:cs typeface="Helvetica" panose="020B0604020202020204" pitchFamily="34" charset="0"/>
              </a:rPr>
            </a:br>
            <a:r>
              <a:rPr lang="es-419" sz="2200" dirty="0">
                <a:latin typeface="Helvetica" panose="020B0604020202020204" pitchFamily="34" charset="0"/>
                <a:cs typeface="Helvetica" panose="020B0604020202020204" pitchFamily="34" charset="0"/>
              </a:rPr>
              <a:t>hay una cantidad excesiva de opioides en el sistema que la persona puede recaer de nuevo en la sobredosis después de que la naloxona haya hecho efecto. </a:t>
            </a:r>
          </a:p>
          <a:p>
            <a:endParaRPr lang="es-419" sz="2400" dirty="0">
              <a:latin typeface="Helvetica" panose="020B0604020202020204" pitchFamily="34" charset="0"/>
              <a:cs typeface="Helvetica" panose="020B0604020202020204" pitchFamily="34" charset="0"/>
            </a:endParaRPr>
          </a:p>
          <a:p>
            <a:r>
              <a:rPr lang="es-419" sz="2200" u="sng" dirty="0">
                <a:latin typeface="Helvetica" panose="020B0604020202020204" pitchFamily="34" charset="0"/>
                <a:cs typeface="Helvetica" panose="020B0604020202020204" pitchFamily="34" charset="0"/>
              </a:rPr>
              <a:t>Si esto ocurre:</a:t>
            </a:r>
          </a:p>
          <a:p>
            <a:pPr marL="342900" indent="-342900">
              <a:buFont typeface="Arial" panose="020B0604020202020204" pitchFamily="34" charset="0"/>
              <a:buChar char="•"/>
            </a:pPr>
            <a:r>
              <a:rPr lang="es-419" sz="2200" dirty="0">
                <a:latin typeface="Helvetica" panose="020B0604020202020204" pitchFamily="34" charset="0"/>
                <a:cs typeface="Helvetica" panose="020B0604020202020204" pitchFamily="34" charset="0"/>
              </a:rPr>
              <a:t>Repita los pasos 1 a 5.</a:t>
            </a:r>
          </a:p>
          <a:p>
            <a:pPr marL="342900" indent="-342900">
              <a:buFont typeface="Arial" panose="020B0604020202020204" pitchFamily="34" charset="0"/>
              <a:buChar char="•"/>
            </a:pPr>
            <a:r>
              <a:rPr lang="es-419" sz="2200" spc="-50" dirty="0">
                <a:latin typeface="Helvetica" panose="020B0604020202020204" pitchFamily="34" charset="0"/>
                <a:cs typeface="Helvetica" panose="020B0604020202020204" pitchFamily="34" charset="0"/>
              </a:rPr>
              <a:t>Continúe con la respiración de rescate/reanimación cardiopulmonar (RCP) hasta que la persona se recupere o hasta que lleguen los servicios médicos de emergencia.</a:t>
            </a:r>
          </a:p>
        </p:txBody>
      </p:sp>
      <p:pic>
        <p:nvPicPr>
          <p:cNvPr id="5" name="Picture 4">
            <a:extLst>
              <a:ext uri="{FF2B5EF4-FFF2-40B4-BE49-F238E27FC236}">
                <a16:creationId xmlns:a16="http://schemas.microsoft.com/office/drawing/2014/main" id="{79F51E01-B04D-4C0E-B910-9D8CAC7AC035}"/>
              </a:ext>
            </a:extLst>
          </p:cNvPr>
          <p:cNvPicPr>
            <a:picLocks noChangeAspect="1"/>
          </p:cNvPicPr>
          <p:nvPr/>
        </p:nvPicPr>
        <p:blipFill>
          <a:blip r:embed="rId2"/>
          <a:stretch>
            <a:fillRect/>
          </a:stretch>
        </p:blipFill>
        <p:spPr>
          <a:xfrm>
            <a:off x="8986084" y="486147"/>
            <a:ext cx="1524132" cy="493819"/>
          </a:xfrm>
          <a:prstGeom prst="rect">
            <a:avLst/>
          </a:prstGeom>
        </p:spPr>
      </p:pic>
    </p:spTree>
    <p:extLst>
      <p:ext uri="{BB962C8B-B14F-4D97-AF65-F5344CB8AC3E}">
        <p14:creationId xmlns:p14="http://schemas.microsoft.com/office/powerpoint/2010/main" val="3438075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p:txBody>
          <a:bodyPr/>
          <a:lstStyle/>
          <a:p>
            <a:r>
              <a:rPr lang="es-419" b="1" dirty="0">
                <a:effectLst>
                  <a:outerShdw blurRad="38100" dist="38100" dir="2700000" algn="tl">
                    <a:srgbClr val="000000">
                      <a:alpha val="43137"/>
                    </a:srgbClr>
                  </a:outerShdw>
                </a:effectLst>
              </a:rPr>
              <a:t>Cuidados posteriores de una persona recuperada</a:t>
            </a:r>
          </a:p>
        </p:txBody>
      </p:sp>
      <p:sp>
        <p:nvSpPr>
          <p:cNvPr id="2" name="Content Placeholder 1">
            <a:extLst>
              <a:ext uri="{FF2B5EF4-FFF2-40B4-BE49-F238E27FC236}">
                <a16:creationId xmlns:a16="http://schemas.microsoft.com/office/drawing/2014/main" id="{5EA5E13D-3683-4A03-9DA9-71BA378BBD90}"/>
              </a:ext>
            </a:extLst>
          </p:cNvPr>
          <p:cNvSpPr>
            <a:spLocks noGrp="1"/>
          </p:cNvSpPr>
          <p:nvPr>
            <p:ph idx="1"/>
          </p:nvPr>
        </p:nvSpPr>
        <p:spPr>
          <a:xfrm>
            <a:off x="457200" y="2249920"/>
            <a:ext cx="10515600" cy="3243263"/>
          </a:xfrm>
        </p:spPr>
        <p:txBody>
          <a:bodyPr>
            <a:normAutofit lnSpcReduction="10000"/>
          </a:bodyPr>
          <a:lstStyle/>
          <a:p>
            <a:pPr marL="0" indent="0">
              <a:buNone/>
            </a:pPr>
            <a:r>
              <a:rPr lang="es-419" sz="2000" dirty="0"/>
              <a:t>Las personas se despiertan de una sobredosis de manera diferente.</a:t>
            </a:r>
          </a:p>
          <a:p>
            <a:pPr marL="0" indent="0">
              <a:buNone/>
            </a:pPr>
            <a:r>
              <a:rPr lang="es-419" sz="2000" dirty="0"/>
              <a:t>Si bien las personas suelen estar confundidas y ansiosas, rara vez son violentas o combativas. Se trata de una persona con </a:t>
            </a:r>
            <a:r>
              <a:rPr lang="es-419" sz="2000" b="1" dirty="0"/>
              <a:t>angustia psicológica</a:t>
            </a:r>
            <a:r>
              <a:rPr lang="es-419" sz="2000" dirty="0"/>
              <a:t>. </a:t>
            </a:r>
            <a:r>
              <a:rPr lang="es-419" sz="2000" u="sng" dirty="0"/>
              <a:t>Deles espacio</a:t>
            </a:r>
            <a:r>
              <a:rPr lang="es-419" sz="2000" dirty="0"/>
              <a:t>.</a:t>
            </a:r>
          </a:p>
          <a:p>
            <a:pPr marL="0" indent="0">
              <a:buNone/>
            </a:pPr>
            <a:r>
              <a:rPr lang="es-419" sz="2000" dirty="0"/>
              <a:t>Explíqueles lo sucedido y enfatice la importancia de esperar a que lleguen los servicios médicos de emergencia para que puedan ser evaluados. </a:t>
            </a:r>
          </a:p>
          <a:p>
            <a:pPr marL="0" indent="0">
              <a:buNone/>
            </a:pPr>
            <a:r>
              <a:rPr lang="es-419" sz="2000" dirty="0"/>
              <a:t>Hágales saber que una vez que desaparezca el efecto de la naloxona, podrían volver a caer en una sobredosis si los opioides todavía están en su sistema.</a:t>
            </a:r>
          </a:p>
          <a:p>
            <a:pPr marL="0" indent="0">
              <a:buNone/>
            </a:pPr>
            <a:r>
              <a:rPr lang="es-419" sz="2000" dirty="0"/>
              <a:t>Si la persona es dependiente de los opioides, experimentará síntomas agudos de abstinencia como:</a:t>
            </a:r>
          </a:p>
          <a:p>
            <a:pPr marL="0" indent="0">
              <a:buNone/>
            </a:pPr>
            <a:r>
              <a:rPr lang="es-419" sz="2000" dirty="0"/>
              <a:t>	desorientación, náuseas y vómitos, sudoración, temblores, etc.</a:t>
            </a:r>
          </a:p>
          <a:p>
            <a:pPr marL="0" indent="0">
              <a:buNone/>
            </a:pPr>
            <a:endParaRPr lang="es-419" dirty="0"/>
          </a:p>
          <a:p>
            <a:pPr marL="0" indent="0">
              <a:buNone/>
            </a:pPr>
            <a:endParaRPr lang="es-419" dirty="0"/>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38</a:t>
            </a:fld>
            <a:endParaRPr lang="es-419"/>
          </a:p>
        </p:txBody>
      </p:sp>
      <p:pic>
        <p:nvPicPr>
          <p:cNvPr id="5" name="Picture 4">
            <a:extLst>
              <a:ext uri="{FF2B5EF4-FFF2-40B4-BE49-F238E27FC236}">
                <a16:creationId xmlns:a16="http://schemas.microsoft.com/office/drawing/2014/main" id="{7FD3F12A-0C59-4F84-8A8F-19A62E4B80E1}"/>
              </a:ext>
            </a:extLst>
          </p:cNvPr>
          <p:cNvPicPr>
            <a:picLocks noChangeAspect="1"/>
          </p:cNvPicPr>
          <p:nvPr/>
        </p:nvPicPr>
        <p:blipFill>
          <a:blip r:embed="rId2"/>
          <a:stretch>
            <a:fillRect/>
          </a:stretch>
        </p:blipFill>
        <p:spPr>
          <a:xfrm>
            <a:off x="8986084" y="435118"/>
            <a:ext cx="1524132" cy="493819"/>
          </a:xfrm>
          <a:prstGeom prst="rect">
            <a:avLst/>
          </a:prstGeom>
        </p:spPr>
      </p:pic>
    </p:spTree>
    <p:extLst>
      <p:ext uri="{BB962C8B-B14F-4D97-AF65-F5344CB8AC3E}">
        <p14:creationId xmlns:p14="http://schemas.microsoft.com/office/powerpoint/2010/main" val="3859702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1CE9-B6A5-4D96-86BD-4CC49450C3F8}"/>
              </a:ext>
            </a:extLst>
          </p:cNvPr>
          <p:cNvSpPr>
            <a:spLocks noGrp="1"/>
          </p:cNvSpPr>
          <p:nvPr>
            <p:ph type="title"/>
          </p:nvPr>
        </p:nvSpPr>
        <p:spPr>
          <a:xfrm>
            <a:off x="440530" y="1706252"/>
            <a:ext cx="3932237" cy="911535"/>
          </a:xfrm>
          <a:solidFill>
            <a:schemeClr val="accent2"/>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es-419" b="1" dirty="0">
                <a:latin typeface="Helvetica" panose="020B0604020202020204" pitchFamily="34" charset="0"/>
                <a:cs typeface="Helvetica" panose="020B0604020202020204" pitchFamily="34" charset="0"/>
              </a:rPr>
              <a:t>PREGUNTAS FRECUENTES SOBRE LA NALOXONA</a:t>
            </a:r>
          </a:p>
        </p:txBody>
      </p:sp>
      <p:sp>
        <p:nvSpPr>
          <p:cNvPr id="3" name="Content Placeholder 2">
            <a:extLst>
              <a:ext uri="{FF2B5EF4-FFF2-40B4-BE49-F238E27FC236}">
                <a16:creationId xmlns:a16="http://schemas.microsoft.com/office/drawing/2014/main" id="{43E7AD04-47CD-4821-8BA4-6EEEBBCB864B}"/>
              </a:ext>
            </a:extLst>
          </p:cNvPr>
          <p:cNvSpPr>
            <a:spLocks noGrp="1"/>
          </p:cNvSpPr>
          <p:nvPr>
            <p:ph idx="1"/>
          </p:nvPr>
        </p:nvSpPr>
        <p:spPr>
          <a:xfrm>
            <a:off x="5150840" y="1862357"/>
            <a:ext cx="5954975" cy="4104358"/>
          </a:xfrm>
        </p:spPr>
        <p:txBody>
          <a:bodyPr/>
          <a:lstStyle/>
          <a:p>
            <a:pPr marL="0" indent="0">
              <a:buNone/>
            </a:pPr>
            <a:r>
              <a:rPr lang="es-419" sz="2400" b="1" dirty="0">
                <a:solidFill>
                  <a:schemeClr val="accent1"/>
                </a:solidFill>
              </a:rPr>
              <a:t>¿Dónde puedo conseguir naloxona?</a:t>
            </a:r>
          </a:p>
          <a:p>
            <a:r>
              <a:rPr lang="es-419" dirty="0"/>
              <a:t>Farmacia local o minorista:</a:t>
            </a:r>
          </a:p>
          <a:p>
            <a:pPr marL="0" indent="0">
              <a:buNone/>
            </a:pPr>
            <a:r>
              <a:rPr lang="es-419" dirty="0"/>
              <a:t>El aerosol nasal Narcan de venta libre naloxona está disponible para </a:t>
            </a:r>
            <a:r>
              <a:rPr lang="es-419" b="1" i="1" dirty="0"/>
              <a:t>comprarse</a:t>
            </a:r>
            <a:r>
              <a:rPr lang="es-419" dirty="0"/>
              <a:t> en farmacias locales, minoristas, en tiendas y en línea. </a:t>
            </a:r>
          </a:p>
          <a:p>
            <a:r>
              <a:rPr lang="es-419" dirty="0"/>
              <a:t>Juntas de servicios comunitarios y departamentos de salud locales. Llame con anticipación para consultar disponibilidad y elegibilidad.</a:t>
            </a:r>
          </a:p>
          <a:p>
            <a:r>
              <a:rPr lang="es-419" dirty="0"/>
              <a:t>Los proveedores de atención médica pueden emitir una receta para naloxona. </a:t>
            </a:r>
          </a:p>
        </p:txBody>
      </p:sp>
      <p:sp>
        <p:nvSpPr>
          <p:cNvPr id="4" name="Text Placeholder 3">
            <a:extLst>
              <a:ext uri="{FF2B5EF4-FFF2-40B4-BE49-F238E27FC236}">
                <a16:creationId xmlns:a16="http://schemas.microsoft.com/office/drawing/2014/main" id="{C1463E5F-BEBE-472A-A63F-370C816776D5}"/>
              </a:ext>
            </a:extLst>
          </p:cNvPr>
          <p:cNvSpPr>
            <a:spLocks noGrp="1"/>
          </p:cNvSpPr>
          <p:nvPr>
            <p:ph type="body" sz="half" idx="2"/>
          </p:nvPr>
        </p:nvSpPr>
        <p:spPr>
          <a:xfrm>
            <a:off x="457340" y="2740693"/>
            <a:ext cx="4304463" cy="3601384"/>
          </a:xfrm>
        </p:spPr>
        <p:txBody>
          <a:bodyPr>
            <a:normAutofit fontScale="70000" lnSpcReduction="20000"/>
          </a:bodyPr>
          <a:lstStyle/>
          <a:p>
            <a:r>
              <a:rPr lang="es-419" sz="1900" b="1" dirty="0">
                <a:solidFill>
                  <a:schemeClr val="accent1"/>
                </a:solidFill>
              </a:rPr>
              <a:t>¿La naloxona es gratuita?</a:t>
            </a:r>
          </a:p>
          <a:p>
            <a:pPr>
              <a:lnSpc>
                <a:spcPct val="120000"/>
              </a:lnSpc>
            </a:pPr>
            <a:r>
              <a:rPr lang="es-419" sz="2000" dirty="0"/>
              <a:t>Puede consultar con su distrito de salud local o en la Junta de servicios comunitarios para determinar si es elegible para la naloxona sin costo. La disponibilidad puede variar. </a:t>
            </a:r>
          </a:p>
          <a:p>
            <a:r>
              <a:rPr lang="es-419" sz="1900" b="1" dirty="0">
                <a:solidFill>
                  <a:schemeClr val="accent1"/>
                </a:solidFill>
              </a:rPr>
              <a:t>¿Necesito una receta?</a:t>
            </a:r>
          </a:p>
          <a:p>
            <a:pPr>
              <a:lnSpc>
                <a:spcPct val="120000"/>
              </a:lnSpc>
            </a:pPr>
            <a:r>
              <a:rPr lang="es-419" sz="2000" dirty="0"/>
              <a:t>Ya no se requiere receta médica, sin embargo, la orden permanente del Comisionado de Salud del Estado sigue vigente, que sirve como una receta para el público. A discreción de la farmacia, se puede presentar un reclamo a la compañía de seguros para cubrir parte o la totalidad del costo </a:t>
            </a:r>
            <a:br>
              <a:rPr lang="es-419" sz="2000" dirty="0"/>
            </a:br>
            <a:r>
              <a:rPr lang="es-419" sz="2000" dirty="0"/>
              <a:t>de la naloxona</a:t>
            </a:r>
            <a:r>
              <a:rPr lang="es-419" sz="1800" dirty="0"/>
              <a:t>. </a:t>
            </a:r>
          </a:p>
        </p:txBody>
      </p:sp>
      <p:sp>
        <p:nvSpPr>
          <p:cNvPr id="7" name="Slide Number Placeholder 6">
            <a:extLst>
              <a:ext uri="{FF2B5EF4-FFF2-40B4-BE49-F238E27FC236}">
                <a16:creationId xmlns:a16="http://schemas.microsoft.com/office/drawing/2014/main" id="{6E82A9B2-5B03-40A4-AC9D-E9BF2C3FA9F2}"/>
              </a:ext>
            </a:extLst>
          </p:cNvPr>
          <p:cNvSpPr>
            <a:spLocks noGrp="1"/>
          </p:cNvSpPr>
          <p:nvPr>
            <p:ph type="sldNum" sz="quarter" idx="12"/>
          </p:nvPr>
        </p:nvSpPr>
        <p:spPr/>
        <p:txBody>
          <a:bodyPr/>
          <a:lstStyle/>
          <a:p>
            <a:fld id="{5874D6C6-B3A5-4F2C-A6BF-E3D57C3A1219}" type="slidenum">
              <a:rPr lang="en-US" smtClean="0"/>
              <a:t>39</a:t>
            </a:fld>
            <a:endParaRPr lang="es-419"/>
          </a:p>
        </p:txBody>
      </p:sp>
      <p:pic>
        <p:nvPicPr>
          <p:cNvPr id="8" name="Picture 7">
            <a:extLst>
              <a:ext uri="{FF2B5EF4-FFF2-40B4-BE49-F238E27FC236}">
                <a16:creationId xmlns:a16="http://schemas.microsoft.com/office/drawing/2014/main" id="{50812CDB-68EE-4C7C-8333-33D0434B1B83}"/>
              </a:ext>
            </a:extLst>
          </p:cNvPr>
          <p:cNvPicPr>
            <a:picLocks noChangeAspect="1"/>
          </p:cNvPicPr>
          <p:nvPr/>
        </p:nvPicPr>
        <p:blipFill>
          <a:blip r:embed="rId2"/>
          <a:stretch>
            <a:fillRect/>
          </a:stretch>
        </p:blipFill>
        <p:spPr>
          <a:xfrm>
            <a:off x="8986084" y="489224"/>
            <a:ext cx="1524132" cy="493819"/>
          </a:xfrm>
          <a:prstGeom prst="rect">
            <a:avLst/>
          </a:prstGeom>
        </p:spPr>
      </p:pic>
    </p:spTree>
    <p:extLst>
      <p:ext uri="{BB962C8B-B14F-4D97-AF65-F5344CB8AC3E}">
        <p14:creationId xmlns:p14="http://schemas.microsoft.com/office/powerpoint/2010/main" val="167455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8ADD-E251-4A87-A1BB-E1C016AB0B0C}"/>
              </a:ext>
            </a:extLst>
          </p:cNvPr>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s-419" dirty="0">
                <a:solidFill>
                  <a:schemeClr val="tx1"/>
                </a:solidFill>
                <a:latin typeface="Helvetica" pitchFamily="2" charset="0"/>
              </a:rPr>
              <a:t>Ciclo de la adicción</a:t>
            </a:r>
          </a:p>
        </p:txBody>
      </p:sp>
      <p:sp>
        <p:nvSpPr>
          <p:cNvPr id="5" name="Slide Number Placeholder 4">
            <a:extLst>
              <a:ext uri="{FF2B5EF4-FFF2-40B4-BE49-F238E27FC236}">
                <a16:creationId xmlns:a16="http://schemas.microsoft.com/office/drawing/2014/main" id="{77465CEF-67B9-4E32-8448-0770E08F9046}"/>
              </a:ext>
            </a:extLst>
          </p:cNvPr>
          <p:cNvSpPr>
            <a:spLocks noGrp="1"/>
          </p:cNvSpPr>
          <p:nvPr>
            <p:ph type="sldNum" sz="quarter" idx="12"/>
          </p:nvPr>
        </p:nvSpPr>
        <p:spPr/>
        <p:txBody>
          <a:bodyPr/>
          <a:lstStyle/>
          <a:p>
            <a:fld id="{5874D6C6-B3A5-4F2C-A6BF-E3D57C3A1219}" type="slidenum">
              <a:rPr lang="en-US" smtClean="0"/>
              <a:t>4</a:t>
            </a:fld>
            <a:endParaRPr lang="es-419"/>
          </a:p>
        </p:txBody>
      </p:sp>
      <p:sp>
        <p:nvSpPr>
          <p:cNvPr id="12" name="TextBox 11">
            <a:extLst>
              <a:ext uri="{FF2B5EF4-FFF2-40B4-BE49-F238E27FC236}">
                <a16:creationId xmlns:a16="http://schemas.microsoft.com/office/drawing/2014/main" id="{9B399061-279B-4AE8-A81E-45C074C2F58D}"/>
              </a:ext>
            </a:extLst>
          </p:cNvPr>
          <p:cNvSpPr txBox="1"/>
          <p:nvPr/>
        </p:nvSpPr>
        <p:spPr>
          <a:xfrm>
            <a:off x="3047301" y="3246431"/>
            <a:ext cx="6094602" cy="369332"/>
          </a:xfrm>
          <a:prstGeom prst="rect">
            <a:avLst/>
          </a:prstGeom>
          <a:noFill/>
        </p:spPr>
        <p:txBody>
          <a:bodyPr wrap="square">
            <a:spAutoFit/>
          </a:bodyPr>
          <a:lstStyle/>
          <a:p>
            <a:r>
              <a:rPr lang="es-419" b="0" i="0" dirty="0">
                <a:solidFill>
                  <a:srgbClr val="000000"/>
                </a:solidFill>
                <a:effectLst/>
                <a:latin typeface="Times New Roman" panose="02020603050405020304" pitchFamily="18" charset="0"/>
              </a:rPr>
              <a:t> </a:t>
            </a:r>
            <a:endParaRPr lang="es-419" dirty="0"/>
          </a:p>
        </p:txBody>
      </p:sp>
      <p:pic>
        <p:nvPicPr>
          <p:cNvPr id="3" name="Picture 2">
            <a:extLst>
              <a:ext uri="{FF2B5EF4-FFF2-40B4-BE49-F238E27FC236}">
                <a16:creationId xmlns:a16="http://schemas.microsoft.com/office/drawing/2014/main" id="{4979D9FE-5714-42C1-A43E-EA3B75B49C0C}"/>
              </a:ext>
            </a:extLst>
          </p:cNvPr>
          <p:cNvPicPr>
            <a:picLocks noChangeAspect="1"/>
          </p:cNvPicPr>
          <p:nvPr/>
        </p:nvPicPr>
        <p:blipFill>
          <a:blip r:embed="rId2"/>
          <a:stretch>
            <a:fillRect/>
          </a:stretch>
        </p:blipFill>
        <p:spPr>
          <a:xfrm>
            <a:off x="8986084" y="437304"/>
            <a:ext cx="1524132" cy="493819"/>
          </a:xfrm>
          <a:prstGeom prst="rect">
            <a:avLst/>
          </a:prstGeom>
        </p:spPr>
      </p:pic>
      <p:grpSp>
        <p:nvGrpSpPr>
          <p:cNvPr id="6" name="Group 5">
            <a:extLst>
              <a:ext uri="{FF2B5EF4-FFF2-40B4-BE49-F238E27FC236}">
                <a16:creationId xmlns:a16="http://schemas.microsoft.com/office/drawing/2014/main" id="{9435F8E4-F104-298D-23F7-D9B270BA5383}"/>
              </a:ext>
            </a:extLst>
          </p:cNvPr>
          <p:cNvGrpSpPr/>
          <p:nvPr/>
        </p:nvGrpSpPr>
        <p:grpSpPr>
          <a:xfrm>
            <a:off x="3512628" y="2476500"/>
            <a:ext cx="5629275" cy="3720058"/>
            <a:chOff x="3512628" y="2352929"/>
            <a:chExt cx="5629275" cy="3720058"/>
          </a:xfrm>
        </p:grpSpPr>
        <p:pic>
          <p:nvPicPr>
            <p:cNvPr id="7" name="Picture 6">
              <a:extLst>
                <a:ext uri="{FF2B5EF4-FFF2-40B4-BE49-F238E27FC236}">
                  <a16:creationId xmlns:a16="http://schemas.microsoft.com/office/drawing/2014/main" id="{3DF8FD95-1D37-35EB-3262-4865E971B050}"/>
                </a:ext>
              </a:extLst>
            </p:cNvPr>
            <p:cNvPicPr>
              <a:picLocks noChangeAspect="1"/>
            </p:cNvPicPr>
            <p:nvPr/>
          </p:nvPicPr>
          <p:blipFill rotWithShape="1">
            <a:blip r:embed="rId3">
              <a:extLst>
                <a:ext uri="{28A0092B-C50C-407E-A947-70E740481C1C}">
                  <a14:useLocalDpi xmlns:a14="http://schemas.microsoft.com/office/drawing/2010/main" val="0"/>
                </a:ext>
              </a:extLst>
            </a:blip>
            <a:srcRect t="2161" b="5400"/>
            <a:stretch/>
          </p:blipFill>
          <p:spPr>
            <a:xfrm>
              <a:off x="3512628" y="2352929"/>
              <a:ext cx="5629275" cy="3609976"/>
            </a:xfrm>
            <a:prstGeom prst="rect">
              <a:avLst/>
            </a:prstGeom>
          </p:spPr>
        </p:pic>
        <p:sp>
          <p:nvSpPr>
            <p:cNvPr id="8" name="文本框 7">
              <a:extLst>
                <a:ext uri="{FF2B5EF4-FFF2-40B4-BE49-F238E27FC236}">
                  <a16:creationId xmlns:a16="http://schemas.microsoft.com/office/drawing/2014/main" id="{74C9F01B-9652-A8DC-BB04-25EFF947E50D}"/>
                </a:ext>
              </a:extLst>
            </p:cNvPr>
            <p:cNvSpPr txBox="1"/>
            <p:nvPr/>
          </p:nvSpPr>
          <p:spPr>
            <a:xfrm>
              <a:off x="5282565" y="2633472"/>
              <a:ext cx="867654" cy="246221"/>
            </a:xfrm>
            <a:prstGeom prst="rect">
              <a:avLst/>
            </a:prstGeom>
            <a:noFill/>
          </p:spPr>
          <p:txBody>
            <a:bodyPr wrap="square" rtlCol="0">
              <a:spAutoFit/>
            </a:bodyPr>
            <a:lstStyle/>
            <a:p>
              <a:pPr algn="ctr"/>
              <a:r>
                <a:rPr lang="gsw-FR" altLang="zh-CN" sz="1000" dirty="0">
                  <a:solidFill>
                    <a:schemeClr val="bg1"/>
                  </a:solidFill>
                  <a:latin typeface="Helvetica" panose="020B0604020202020204" pitchFamily="34" charset="0"/>
                  <a:cs typeface="Helvetica" panose="020B0604020202020204" pitchFamily="34" charset="0"/>
                </a:rPr>
                <a:t>Uso inicial</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9" name="文本框 12">
              <a:extLst>
                <a:ext uri="{FF2B5EF4-FFF2-40B4-BE49-F238E27FC236}">
                  <a16:creationId xmlns:a16="http://schemas.microsoft.com/office/drawing/2014/main" id="{1735830F-55E3-3B6D-2FE7-DC9BB145E057}"/>
                </a:ext>
              </a:extLst>
            </p:cNvPr>
            <p:cNvSpPr txBox="1"/>
            <p:nvPr/>
          </p:nvSpPr>
          <p:spPr>
            <a:xfrm>
              <a:off x="4093845" y="3319272"/>
              <a:ext cx="859155" cy="246221"/>
            </a:xfrm>
            <a:prstGeom prst="rect">
              <a:avLst/>
            </a:prstGeom>
            <a:noFill/>
          </p:spPr>
          <p:txBody>
            <a:bodyPr wrap="square" rtlCol="0">
              <a:spAutoFit/>
            </a:bodyPr>
            <a:lstStyle/>
            <a:p>
              <a:pPr algn="ctr"/>
              <a:r>
                <a:rPr lang="gsw-FR" altLang="zh-CN" sz="1000" dirty="0">
                  <a:solidFill>
                    <a:schemeClr val="bg1"/>
                  </a:solidFill>
                  <a:latin typeface="Helvetica" panose="020B0604020202020204" pitchFamily="34" charset="0"/>
                  <a:cs typeface="Helvetica" panose="020B0604020202020204" pitchFamily="34" charset="0"/>
                </a:rPr>
                <a:t>Recaída</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10" name="文本框 15">
              <a:extLst>
                <a:ext uri="{FF2B5EF4-FFF2-40B4-BE49-F238E27FC236}">
                  <a16:creationId xmlns:a16="http://schemas.microsoft.com/office/drawing/2014/main" id="{4E0CBDFB-EEE4-C74B-BB16-23F10660363E}"/>
                </a:ext>
              </a:extLst>
            </p:cNvPr>
            <p:cNvSpPr txBox="1"/>
            <p:nvPr/>
          </p:nvSpPr>
          <p:spPr>
            <a:xfrm>
              <a:off x="4093845" y="4683022"/>
              <a:ext cx="859155" cy="246221"/>
            </a:xfrm>
            <a:prstGeom prst="rect">
              <a:avLst/>
            </a:prstGeom>
            <a:noFill/>
          </p:spPr>
          <p:txBody>
            <a:bodyPr wrap="square" rtlCol="0">
              <a:spAutoFit/>
            </a:bodyPr>
            <a:lstStyle/>
            <a:p>
              <a:pPr algn="ctr"/>
              <a:r>
                <a:rPr lang="gsw-FR" altLang="zh-CN" sz="1000" dirty="0">
                  <a:solidFill>
                    <a:schemeClr val="bg1"/>
                  </a:solidFill>
                  <a:latin typeface="Helvetica" panose="020B0604020202020204" pitchFamily="34" charset="0"/>
                  <a:cs typeface="Helvetica" panose="020B0604020202020204" pitchFamily="34" charset="0"/>
                </a:rPr>
                <a:t>Adicción</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11" name="文本框 18">
              <a:extLst>
                <a:ext uri="{FF2B5EF4-FFF2-40B4-BE49-F238E27FC236}">
                  <a16:creationId xmlns:a16="http://schemas.microsoft.com/office/drawing/2014/main" id="{A93A81B2-4D25-5BE7-DBDF-03CCF561FAE3}"/>
                </a:ext>
              </a:extLst>
            </p:cNvPr>
            <p:cNvSpPr txBox="1"/>
            <p:nvPr/>
          </p:nvSpPr>
          <p:spPr>
            <a:xfrm>
              <a:off x="5234940" y="5368822"/>
              <a:ext cx="942975" cy="246221"/>
            </a:xfrm>
            <a:prstGeom prst="rect">
              <a:avLst/>
            </a:prstGeom>
            <a:noFill/>
          </p:spPr>
          <p:txBody>
            <a:bodyPr wrap="square" rtlCol="0">
              <a:spAutoFit/>
            </a:bodyPr>
            <a:lstStyle/>
            <a:p>
              <a:pPr algn="ctr"/>
              <a:r>
                <a:rPr lang="gsw-FR" altLang="zh-CN" sz="1000" dirty="0">
                  <a:solidFill>
                    <a:schemeClr val="bg1"/>
                  </a:solidFill>
                  <a:latin typeface="Helvetica" panose="020B0604020202020204" pitchFamily="34" charset="0"/>
                  <a:cs typeface="Helvetica" panose="020B0604020202020204" pitchFamily="34" charset="0"/>
                </a:rPr>
                <a:t>Dependencia</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13" name="文本框 21">
              <a:extLst>
                <a:ext uri="{FF2B5EF4-FFF2-40B4-BE49-F238E27FC236}">
                  <a16:creationId xmlns:a16="http://schemas.microsoft.com/office/drawing/2014/main" id="{8CA3F3F4-268E-7EE5-F34F-0C083AD83751}"/>
                </a:ext>
              </a:extLst>
            </p:cNvPr>
            <p:cNvSpPr txBox="1"/>
            <p:nvPr/>
          </p:nvSpPr>
          <p:spPr>
            <a:xfrm>
              <a:off x="6471284" y="4687364"/>
              <a:ext cx="859156" cy="246221"/>
            </a:xfrm>
            <a:prstGeom prst="rect">
              <a:avLst/>
            </a:prstGeom>
            <a:noFill/>
          </p:spPr>
          <p:txBody>
            <a:bodyPr wrap="square" rtlCol="0">
              <a:spAutoFit/>
            </a:bodyPr>
            <a:lstStyle/>
            <a:p>
              <a:pPr algn="ctr"/>
              <a:r>
                <a:rPr lang="gsw-FR" altLang="zh-CN" sz="1000" dirty="0">
                  <a:solidFill>
                    <a:schemeClr val="bg1"/>
                  </a:solidFill>
                  <a:latin typeface="Helvetica" panose="020B0604020202020204" pitchFamily="34" charset="0"/>
                  <a:cs typeface="Helvetica" panose="020B0604020202020204" pitchFamily="34" charset="0"/>
                </a:rPr>
                <a:t>Tolerancia</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15" name="文本框 24">
              <a:extLst>
                <a:ext uri="{FF2B5EF4-FFF2-40B4-BE49-F238E27FC236}">
                  <a16:creationId xmlns:a16="http://schemas.microsoft.com/office/drawing/2014/main" id="{1759713F-83D0-00E9-2FB4-F31A06D8BC4D}"/>
                </a:ext>
              </a:extLst>
            </p:cNvPr>
            <p:cNvSpPr txBox="1"/>
            <p:nvPr/>
          </p:nvSpPr>
          <p:spPr>
            <a:xfrm>
              <a:off x="6478905" y="3316223"/>
              <a:ext cx="842010" cy="246221"/>
            </a:xfrm>
            <a:prstGeom prst="rect">
              <a:avLst/>
            </a:prstGeom>
            <a:noFill/>
          </p:spPr>
          <p:txBody>
            <a:bodyPr wrap="square" rtlCol="0">
              <a:spAutoFit/>
            </a:bodyPr>
            <a:lstStyle/>
            <a:p>
              <a:pPr algn="ctr"/>
              <a:r>
                <a:rPr lang="gsw-FR" altLang="zh-CN" sz="1000" dirty="0">
                  <a:solidFill>
                    <a:schemeClr val="bg1"/>
                  </a:solidFill>
                  <a:latin typeface="Helvetica" panose="020B0604020202020204" pitchFamily="34" charset="0"/>
                  <a:cs typeface="Helvetica" panose="020B0604020202020204" pitchFamily="34" charset="0"/>
                </a:rPr>
                <a:t>Abuso</a:t>
              </a:r>
              <a:endParaRPr lang="zh-CN" altLang="en-US" sz="1000" dirty="0">
                <a:solidFill>
                  <a:schemeClr val="bg1"/>
                </a:solidFill>
                <a:latin typeface="Helvetica" panose="020B0604020202020204" pitchFamily="34" charset="0"/>
                <a:cs typeface="Helvetica" panose="020B0604020202020204" pitchFamily="34" charset="0"/>
              </a:endParaRPr>
            </a:p>
          </p:txBody>
        </p:sp>
        <p:sp>
          <p:nvSpPr>
            <p:cNvPr id="16" name="文本框 27">
              <a:extLst>
                <a:ext uri="{FF2B5EF4-FFF2-40B4-BE49-F238E27FC236}">
                  <a16:creationId xmlns:a16="http://schemas.microsoft.com/office/drawing/2014/main" id="{9ED2AD76-6CCB-11D1-7137-C297759E41D7}"/>
                </a:ext>
              </a:extLst>
            </p:cNvPr>
            <p:cNvSpPr txBox="1"/>
            <p:nvPr/>
          </p:nvSpPr>
          <p:spPr>
            <a:xfrm>
              <a:off x="6305928" y="5672877"/>
              <a:ext cx="2758823" cy="400110"/>
            </a:xfrm>
            <a:prstGeom prst="rect">
              <a:avLst/>
            </a:prstGeom>
            <a:noFill/>
          </p:spPr>
          <p:txBody>
            <a:bodyPr wrap="square" rtlCol="0">
              <a:spAutoFit/>
            </a:bodyPr>
            <a:lstStyle/>
            <a:p>
              <a:r>
                <a:rPr lang="es-419" altLang="zh-CN" sz="1000" dirty="0">
                  <a:solidFill>
                    <a:schemeClr val="bg2">
                      <a:lumMod val="10000"/>
                    </a:schemeClr>
                  </a:solidFill>
                  <a:latin typeface="Helvetica" panose="020B0604020202020204" pitchFamily="34" charset="0"/>
                  <a:cs typeface="Helvetica" panose="020B0604020202020204" pitchFamily="34" charset="0"/>
                </a:rPr>
                <a:t>(</a:t>
              </a:r>
              <a:r>
                <a:rPr lang="es-419" altLang="zh-CN" sz="1000" i="1" dirty="0">
                  <a:solidFill>
                    <a:schemeClr val="bg2">
                      <a:lumMod val="10000"/>
                    </a:schemeClr>
                  </a:solidFill>
                  <a:latin typeface="Helvetica" panose="020B0604020202020204" pitchFamily="34" charset="0"/>
                  <a:cs typeface="Helvetica" panose="020B0604020202020204" pitchFamily="34" charset="0"/>
                </a:rPr>
                <a:t>El ciclo de la adicción. ¿Cuáles son las fases de la adicción? </a:t>
              </a:r>
              <a:r>
                <a:rPr lang="es-419" altLang="zh-CN" sz="1000" dirty="0">
                  <a:solidFill>
                    <a:schemeClr val="bg2">
                      <a:lumMod val="10000"/>
                    </a:schemeClr>
                  </a:solidFill>
                  <a:latin typeface="Helvetica" panose="020B0604020202020204" pitchFamily="34" charset="0"/>
                  <a:cs typeface="Helvetica" panose="020B0604020202020204" pitchFamily="34" charset="0"/>
                </a:rPr>
                <a:t>2022)</a:t>
              </a:r>
              <a:endParaRPr lang="zh-CN" altLang="en-US" sz="1000" dirty="0">
                <a:solidFill>
                  <a:schemeClr val="bg2">
                    <a:lumMod val="10000"/>
                  </a:schemeClr>
                </a:solidFill>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3567554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AB34-F134-4F86-BAEF-FC4CD0B5F106}"/>
              </a:ext>
            </a:extLst>
          </p:cNvPr>
          <p:cNvSpPr>
            <a:spLocks noGrp="1"/>
          </p:cNvSpPr>
          <p:nvPr>
            <p:ph type="title"/>
          </p:nvPr>
        </p:nvSpPr>
        <p:spPr>
          <a:xfrm>
            <a:off x="348250" y="1465185"/>
            <a:ext cx="4416695" cy="1147193"/>
          </a:xfrm>
          <a:ln w="57150">
            <a:noFill/>
          </a:ln>
        </p:spPr>
        <p:style>
          <a:lnRef idx="2">
            <a:schemeClr val="accent2"/>
          </a:lnRef>
          <a:fillRef idx="1">
            <a:schemeClr val="lt1"/>
          </a:fillRef>
          <a:effectRef idx="0">
            <a:schemeClr val="accent2"/>
          </a:effectRef>
          <a:fontRef idx="minor">
            <a:schemeClr val="dk1"/>
          </a:fontRef>
        </p:style>
        <p:txBody>
          <a:bodyPr anchor="t">
            <a:normAutofit fontScale="90000"/>
          </a:bodyPr>
          <a:lstStyle/>
          <a:p>
            <a:pPr algn="l"/>
            <a:r>
              <a:rPr lang="es-419"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Protecciones legales en la respuesta a sobredosis</a:t>
            </a:r>
          </a:p>
        </p:txBody>
      </p:sp>
      <p:sp>
        <p:nvSpPr>
          <p:cNvPr id="3" name="Text Placeholder 2">
            <a:extLst>
              <a:ext uri="{FF2B5EF4-FFF2-40B4-BE49-F238E27FC236}">
                <a16:creationId xmlns:a16="http://schemas.microsoft.com/office/drawing/2014/main" id="{0540D56B-4559-48CE-9B56-2CADEC5D3979}"/>
              </a:ext>
            </a:extLst>
          </p:cNvPr>
          <p:cNvSpPr>
            <a:spLocks noGrp="1"/>
          </p:cNvSpPr>
          <p:nvPr>
            <p:ph type="body" sz="half" idx="2"/>
          </p:nvPr>
        </p:nvSpPr>
        <p:spPr>
          <a:xfrm>
            <a:off x="348251" y="2751590"/>
            <a:ext cx="4416696" cy="1996580"/>
          </a:xfrm>
        </p:spPr>
        <p:txBody>
          <a:bodyPr/>
          <a:lstStyle/>
          <a:p>
            <a:r>
              <a:rPr lang="es-419" sz="2600" dirty="0">
                <a:ln w="0"/>
                <a:solidFill>
                  <a:schemeClr val="accent1"/>
                </a:solidFill>
                <a:effectLst>
                  <a:outerShdw blurRad="38100" dist="25400" dir="5400000" algn="ctr" rotWithShape="0">
                    <a:srgbClr val="6E747A">
                      <a:alpha val="43000"/>
                    </a:srgbClr>
                  </a:outerShdw>
                </a:effectLst>
              </a:rPr>
              <a:t>Inmunidad de Responsabilidad Civil</a:t>
            </a:r>
          </a:p>
          <a:p>
            <a:r>
              <a:rPr lang="es-419" spc="-50" dirty="0">
                <a:solidFill>
                  <a:schemeClr val="accent1"/>
                </a:solidFill>
              </a:rPr>
              <a:t>Se refiere a cualquier reanimador no profesional</a:t>
            </a:r>
          </a:p>
          <a:p>
            <a:r>
              <a:rPr lang="es-419" dirty="0"/>
              <a:t>Código de Virginia, la </a:t>
            </a:r>
            <a:r>
              <a:rPr lang="es-419" sz="1600" dirty="0">
                <a:latin typeface="Calibri" panose="020F0502020204030204" pitchFamily="34" charset="0"/>
                <a:cs typeface="Calibri" panose="020F0502020204030204" pitchFamily="34" charset="0"/>
              </a:rPr>
              <a:t>subsección Z de la sección </a:t>
            </a:r>
            <a:r>
              <a:rPr lang="es-419" sz="1600" dirty="0">
                <a:latin typeface="Calibri" panose="020F0502020204030204" pitchFamily="34" charset="0"/>
                <a:cs typeface="Calibri" panose="020F0502020204030204" pitchFamily="34" charset="0"/>
                <a:hlinkClick r:id="rId2"/>
              </a:rPr>
              <a:t>54.1-3408</a:t>
            </a:r>
            <a:endParaRPr lang="es-419" sz="1600" dirty="0">
              <a:latin typeface="Calibri" panose="020F0502020204030204" pitchFamily="34" charset="0"/>
              <a:cs typeface="Calibri" panose="020F0502020204030204" pitchFamily="34" charset="0"/>
            </a:endParaRPr>
          </a:p>
          <a:p>
            <a:endParaRPr lang="es-419" dirty="0">
              <a:solidFill>
                <a:schemeClr val="accent1"/>
              </a:solidFill>
            </a:endParaRP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40</a:t>
            </a:fld>
            <a:endParaRPr lang="es-419"/>
          </a:p>
        </p:txBody>
      </p:sp>
      <p:sp>
        <p:nvSpPr>
          <p:cNvPr id="10" name="TextBox 9">
            <a:extLst>
              <a:ext uri="{FF2B5EF4-FFF2-40B4-BE49-F238E27FC236}">
                <a16:creationId xmlns:a16="http://schemas.microsoft.com/office/drawing/2014/main" id="{E6D0F9F5-F2B8-4895-A4D0-C8AD679D12A4}"/>
              </a:ext>
            </a:extLst>
          </p:cNvPr>
          <p:cNvSpPr txBox="1"/>
          <p:nvPr/>
        </p:nvSpPr>
        <p:spPr>
          <a:xfrm>
            <a:off x="5202725" y="2751590"/>
            <a:ext cx="5317431" cy="2585323"/>
          </a:xfrm>
          <a:prstGeom prst="rect">
            <a:avLst/>
          </a:prstGeom>
          <a:noFill/>
        </p:spPr>
        <p:txBody>
          <a:bodyPr wrap="square" rtlCol="0">
            <a:spAutoFit/>
          </a:bodyPr>
          <a:lstStyle/>
          <a:p>
            <a:r>
              <a:rPr lang="es-419" dirty="0">
                <a:latin typeface="Helvetica" panose="020B0604020202020204" pitchFamily="34" charset="0"/>
                <a:cs typeface="Helvetica" panose="020B0604020202020204" pitchFamily="34" charset="0"/>
              </a:rPr>
              <a:t>Establece que "una persona que de buena fe... administra naloxona... para la reversión de sobredosis en una emergencia a una persona que se cree que está experimentando o está a punto de experimentar una sobredosis de opioides potencialmente mortal, no será responsable de ningún daño civil por negligencia ordinaria en actos u omisiones que resulten de la prestación de dicho tratamiento".</a:t>
            </a:r>
          </a:p>
          <a:p>
            <a:endParaRPr lang="es-419" dirty="0"/>
          </a:p>
          <a:p>
            <a:endParaRPr lang="es-419" dirty="0"/>
          </a:p>
        </p:txBody>
      </p:sp>
      <p:pic>
        <p:nvPicPr>
          <p:cNvPr id="7" name="Picture 6">
            <a:extLst>
              <a:ext uri="{FF2B5EF4-FFF2-40B4-BE49-F238E27FC236}">
                <a16:creationId xmlns:a16="http://schemas.microsoft.com/office/drawing/2014/main" id="{FDADCF70-E92C-4B13-AAC2-15DAC98DDE0E}"/>
              </a:ext>
            </a:extLst>
          </p:cNvPr>
          <p:cNvPicPr>
            <a:picLocks noChangeAspect="1"/>
          </p:cNvPicPr>
          <p:nvPr/>
        </p:nvPicPr>
        <p:blipFill>
          <a:blip r:embed="rId3"/>
          <a:stretch>
            <a:fillRect/>
          </a:stretch>
        </p:blipFill>
        <p:spPr>
          <a:xfrm>
            <a:off x="8996024" y="464057"/>
            <a:ext cx="1524132" cy="493819"/>
          </a:xfrm>
          <a:prstGeom prst="rect">
            <a:avLst/>
          </a:prstGeom>
        </p:spPr>
      </p:pic>
    </p:spTree>
    <p:extLst>
      <p:ext uri="{BB962C8B-B14F-4D97-AF65-F5344CB8AC3E}">
        <p14:creationId xmlns:p14="http://schemas.microsoft.com/office/powerpoint/2010/main" val="1120883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AB34-F134-4F86-BAEF-FC4CD0B5F106}"/>
              </a:ext>
            </a:extLst>
          </p:cNvPr>
          <p:cNvSpPr>
            <a:spLocks noGrp="1"/>
          </p:cNvSpPr>
          <p:nvPr>
            <p:ph type="title"/>
          </p:nvPr>
        </p:nvSpPr>
        <p:spPr>
          <a:xfrm>
            <a:off x="348251" y="1465185"/>
            <a:ext cx="4416696" cy="1147193"/>
          </a:xfrm>
          <a:ln w="57150">
            <a:noFill/>
          </a:ln>
        </p:spPr>
        <p:style>
          <a:lnRef idx="2">
            <a:schemeClr val="accent2"/>
          </a:lnRef>
          <a:fillRef idx="1">
            <a:schemeClr val="lt1"/>
          </a:fillRef>
          <a:effectRef idx="0">
            <a:schemeClr val="accent2"/>
          </a:effectRef>
          <a:fontRef idx="minor">
            <a:schemeClr val="dk1"/>
          </a:fontRef>
        </p:style>
        <p:txBody>
          <a:bodyPr anchor="t">
            <a:normAutofit fontScale="90000"/>
          </a:bodyPr>
          <a:lstStyle/>
          <a:p>
            <a:pPr algn="l"/>
            <a:r>
              <a:rPr lang="es-419" dirty="0">
                <a:ln w="0"/>
                <a:solidFill>
                  <a:schemeClr val="tx1"/>
                </a:solidFill>
                <a:effectLst>
                  <a:outerShdw blurRad="38100" dist="19050" dir="2700000" algn="tl" rotWithShape="0">
                    <a:schemeClr val="dk1">
                      <a:alpha val="40000"/>
                    </a:schemeClr>
                  </a:outerShdw>
                </a:effectLst>
                <a:latin typeface="Helvetica" panose="020B0604020202020204" pitchFamily="34" charset="0"/>
                <a:cs typeface="Helvetica" panose="020B0604020202020204" pitchFamily="34" charset="0"/>
              </a:rPr>
              <a:t>Protecciones legales en la respuesta a sobredosis</a:t>
            </a:r>
          </a:p>
        </p:txBody>
      </p:sp>
      <p:sp>
        <p:nvSpPr>
          <p:cNvPr id="3" name="Text Placeholder 2">
            <a:extLst>
              <a:ext uri="{FF2B5EF4-FFF2-40B4-BE49-F238E27FC236}">
                <a16:creationId xmlns:a16="http://schemas.microsoft.com/office/drawing/2014/main" id="{0540D56B-4559-48CE-9B56-2CADEC5D3979}"/>
              </a:ext>
            </a:extLst>
          </p:cNvPr>
          <p:cNvSpPr>
            <a:spLocks noGrp="1"/>
          </p:cNvSpPr>
          <p:nvPr>
            <p:ph type="body" sz="half" idx="2"/>
          </p:nvPr>
        </p:nvSpPr>
        <p:spPr>
          <a:xfrm>
            <a:off x="348251" y="2751590"/>
            <a:ext cx="4416696" cy="1996580"/>
          </a:xfrm>
        </p:spPr>
        <p:txBody>
          <a:bodyPr>
            <a:normAutofit/>
          </a:bodyPr>
          <a:lstStyle/>
          <a:p>
            <a:r>
              <a:rPr lang="es-419" sz="2600" dirty="0">
                <a:ln w="0"/>
                <a:solidFill>
                  <a:schemeClr val="accent1"/>
                </a:solidFill>
                <a:effectLst>
                  <a:outerShdw blurRad="38100" dist="25400" dir="5400000" algn="ctr" rotWithShape="0">
                    <a:srgbClr val="6E747A">
                      <a:alpha val="43000"/>
                    </a:srgbClr>
                  </a:outerShdw>
                </a:effectLst>
              </a:rPr>
              <a:t>Ley de Reporte Seguro </a:t>
            </a:r>
            <a:br>
              <a:rPr lang="es-419" sz="2600" dirty="0">
                <a:ln w="0"/>
                <a:solidFill>
                  <a:schemeClr val="accent1"/>
                </a:solidFill>
                <a:effectLst>
                  <a:outerShdw blurRad="38100" dist="25400" dir="5400000" algn="ctr" rotWithShape="0">
                    <a:srgbClr val="6E747A">
                      <a:alpha val="43000"/>
                    </a:srgbClr>
                  </a:outerShdw>
                </a:effectLst>
              </a:rPr>
            </a:br>
            <a:r>
              <a:rPr lang="es-419" sz="2600" dirty="0">
                <a:ln w="0"/>
                <a:solidFill>
                  <a:schemeClr val="accent1"/>
                </a:solidFill>
                <a:effectLst>
                  <a:outerShdw blurRad="38100" dist="25400" dir="5400000" algn="ctr" rotWithShape="0">
                    <a:srgbClr val="6E747A">
                      <a:alpha val="43000"/>
                    </a:srgbClr>
                  </a:outerShdw>
                </a:effectLst>
              </a:rPr>
              <a:t>de Sobredosis</a:t>
            </a:r>
          </a:p>
          <a:p>
            <a:r>
              <a:rPr lang="es-419" spc="-50" dirty="0">
                <a:solidFill>
                  <a:schemeClr val="accent1"/>
                </a:solidFill>
              </a:rPr>
              <a:t>Se refiere a la persona que sufre una sobredosis </a:t>
            </a:r>
          </a:p>
          <a:p>
            <a:r>
              <a:rPr lang="es-419" dirty="0">
                <a:solidFill>
                  <a:schemeClr val="accent1"/>
                </a:solidFill>
              </a:rPr>
              <a:t>y a la persona que busca ayuda.</a:t>
            </a:r>
          </a:p>
          <a:p>
            <a:r>
              <a:rPr lang="es-419" dirty="0">
                <a:solidFill>
                  <a:schemeClr val="accent1"/>
                </a:solidFill>
                <a:hlinkClick r:id="rId2" action="ppaction://hlinksldjump"/>
              </a:rPr>
              <a:t>Código de Virginia, sección 18.2-251.03</a:t>
            </a:r>
            <a:endParaRPr lang="es-419" dirty="0">
              <a:solidFill>
                <a:schemeClr val="accent1"/>
              </a:solidFill>
            </a:endParaRPr>
          </a:p>
        </p:txBody>
      </p:sp>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41</a:t>
            </a:fld>
            <a:endParaRPr lang="es-419"/>
          </a:p>
        </p:txBody>
      </p:sp>
      <p:sp>
        <p:nvSpPr>
          <p:cNvPr id="10" name="TextBox 9">
            <a:extLst>
              <a:ext uri="{FF2B5EF4-FFF2-40B4-BE49-F238E27FC236}">
                <a16:creationId xmlns:a16="http://schemas.microsoft.com/office/drawing/2014/main" id="{E6D0F9F5-F2B8-4895-A4D0-C8AD679D12A4}"/>
              </a:ext>
            </a:extLst>
          </p:cNvPr>
          <p:cNvSpPr txBox="1"/>
          <p:nvPr/>
        </p:nvSpPr>
        <p:spPr>
          <a:xfrm>
            <a:off x="4645616" y="2038781"/>
            <a:ext cx="7005913" cy="3358933"/>
          </a:xfrm>
          <a:prstGeom prst="rect">
            <a:avLst/>
          </a:prstGeom>
          <a:noFill/>
        </p:spPr>
        <p:txBody>
          <a:bodyPr wrap="square" rtlCol="0">
            <a:spAutoFit/>
          </a:bodyPr>
          <a:lstStyle/>
          <a:p>
            <a:pPr marL="34290" indent="0" fontAlgn="auto">
              <a:lnSpc>
                <a:spcPct val="110000"/>
              </a:lnSpc>
              <a:spcAft>
                <a:spcPts val="0"/>
              </a:spcAft>
              <a:buFont typeface="Corbel" pitchFamily="34" charset="0"/>
              <a:buNone/>
            </a:pPr>
            <a:r>
              <a:rPr lang="es-419" dirty="0">
                <a:latin typeface="Helvetica" panose="020B0604020202020204" pitchFamily="34" charset="0"/>
                <a:cs typeface="Helvetica" panose="020B0604020202020204" pitchFamily="34" charset="0"/>
              </a:rPr>
              <a:t>Ninguna persona estará sujeta a arresto o enjuiciamiento por: </a:t>
            </a:r>
            <a:endParaRPr lang="es-419" b="1" dirty="0">
              <a:latin typeface="Helvetica" panose="020B0604020202020204" pitchFamily="34" charset="0"/>
              <a:cs typeface="Helvetica" panose="020B0604020202020204" pitchFamily="34" charset="0"/>
            </a:endParaRPr>
          </a:p>
          <a:p>
            <a:pPr marL="282575" lvl="1" indent="-112713">
              <a:lnSpc>
                <a:spcPct val="110000"/>
              </a:lnSpc>
              <a:buFont typeface="Arial" panose="020B0604020202020204" pitchFamily="34" charset="0"/>
              <a:buChar char="•"/>
            </a:pPr>
            <a:r>
              <a:rPr lang="es-419" sz="1400" spc="-50" dirty="0">
                <a:latin typeface="Helvetica" panose="020B0604020202020204" pitchFamily="34" charset="0"/>
                <a:cs typeface="Helvetica" panose="020B0604020202020204" pitchFamily="34" charset="0"/>
              </a:rPr>
              <a:t>La simple posesión de una sustancia controlada, marihuana o parafernalia controlada.</a:t>
            </a:r>
            <a:endParaRPr lang="es-419" sz="1400" b="1" spc="-50" dirty="0">
              <a:latin typeface="Helvetica" panose="020B0604020202020204" pitchFamily="34" charset="0"/>
              <a:cs typeface="Helvetica" panose="020B0604020202020204" pitchFamily="34" charset="0"/>
            </a:endParaRPr>
          </a:p>
          <a:p>
            <a:pPr marL="282575" lvl="1" indent="-112713">
              <a:lnSpc>
                <a:spcPct val="110000"/>
              </a:lnSpc>
              <a:buFont typeface="Arial" panose="020B0604020202020204" pitchFamily="34" charset="0"/>
              <a:buChar char="•"/>
            </a:pPr>
            <a:r>
              <a:rPr lang="es-419" sz="1400" dirty="0">
                <a:latin typeface="Helvetica" panose="020B0604020202020204" pitchFamily="34" charset="0"/>
                <a:cs typeface="Helvetica" panose="020B0604020202020204" pitchFamily="34" charset="0"/>
              </a:rPr>
              <a:t>Intoxicación en público.</a:t>
            </a:r>
            <a:endParaRPr lang="es-419" sz="1400" b="1" dirty="0">
              <a:latin typeface="Helvetica" panose="020B0604020202020204" pitchFamily="34" charset="0"/>
              <a:cs typeface="Helvetica" panose="020B0604020202020204" pitchFamily="34" charset="0"/>
            </a:endParaRPr>
          </a:p>
          <a:p>
            <a:pPr marL="282575" lvl="1" indent="-112713">
              <a:lnSpc>
                <a:spcPct val="110000"/>
              </a:lnSpc>
              <a:buFont typeface="Arial" panose="020B0604020202020204" pitchFamily="34" charset="0"/>
              <a:buChar char="•"/>
            </a:pPr>
            <a:r>
              <a:rPr lang="es-419" sz="1400" dirty="0">
                <a:latin typeface="Helvetica" panose="020B0604020202020204" pitchFamily="34" charset="0"/>
                <a:cs typeface="Helvetica" panose="020B0604020202020204" pitchFamily="34" charset="0"/>
              </a:rPr>
              <a:t>La compra, posesión o consumo ilegal de alcohol </a:t>
            </a:r>
            <a:r>
              <a:rPr lang="es-419" sz="1400" u="sng" dirty="0">
                <a:latin typeface="Helvetica" panose="020B0604020202020204" pitchFamily="34" charset="0"/>
                <a:cs typeface="Helvetica" panose="020B0604020202020204" pitchFamily="34" charset="0"/>
              </a:rPr>
              <a:t>si se encontró evidencia para el cargo como resultado de obtener atención médica de emergencia.</a:t>
            </a:r>
            <a:r>
              <a:rPr lang="es-419" sz="1400" dirty="0">
                <a:latin typeface="Helvetica" panose="020B0604020202020204" pitchFamily="34" charset="0"/>
                <a:cs typeface="Helvetica" panose="020B0604020202020204" pitchFamily="34" charset="0"/>
              </a:rPr>
              <a:t> </a:t>
            </a:r>
          </a:p>
          <a:p>
            <a:pPr lvl="1">
              <a:lnSpc>
                <a:spcPct val="110000"/>
              </a:lnSpc>
              <a:buFont typeface="Arial" panose="020B0604020202020204" pitchFamily="34" charset="0"/>
              <a:buChar char="•"/>
            </a:pPr>
            <a:endParaRPr lang="es-419" sz="1400" b="1" dirty="0">
              <a:latin typeface="Helvetica" panose="020B0604020202020204" pitchFamily="34" charset="0"/>
              <a:cs typeface="Helvetica" panose="020B0604020202020204" pitchFamily="34" charset="0"/>
            </a:endParaRPr>
          </a:p>
          <a:p>
            <a:pPr marL="34290" indent="0" fontAlgn="auto">
              <a:lnSpc>
                <a:spcPct val="110000"/>
              </a:lnSpc>
              <a:spcAft>
                <a:spcPts val="0"/>
              </a:spcAft>
              <a:buFont typeface="Corbel" pitchFamily="34" charset="0"/>
              <a:buNone/>
            </a:pPr>
            <a:r>
              <a:rPr lang="es-419" sz="1600" spc="-50" dirty="0">
                <a:latin typeface="Helvetica" panose="020B0604020202020204" pitchFamily="34" charset="0"/>
                <a:cs typeface="Helvetica" panose="020B0604020202020204" pitchFamily="34" charset="0"/>
              </a:rPr>
              <a:t>Para calificar, debe (a) buscar atención médica de emergencia, para usted </a:t>
            </a:r>
            <a:br>
              <a:rPr lang="es-419" sz="1600" spc="-50" dirty="0">
                <a:latin typeface="Helvetica" panose="020B0604020202020204" pitchFamily="34" charset="0"/>
                <a:cs typeface="Helvetica" panose="020B0604020202020204" pitchFamily="34" charset="0"/>
              </a:rPr>
            </a:br>
            <a:r>
              <a:rPr lang="es-419" sz="1600" spc="-50" dirty="0">
                <a:latin typeface="Helvetica" panose="020B0604020202020204" pitchFamily="34" charset="0"/>
                <a:cs typeface="Helvetica" panose="020B0604020202020204" pitchFamily="34" charset="0"/>
              </a:rPr>
              <a:t>o para otra persona; (b) permanecer en el lugar o con la persona hasta</a:t>
            </a:r>
            <a:br>
              <a:rPr lang="es-419" sz="1600" spc="-50" dirty="0">
                <a:latin typeface="Helvetica" panose="020B0604020202020204" pitchFamily="34" charset="0"/>
                <a:cs typeface="Helvetica" panose="020B0604020202020204" pitchFamily="34" charset="0"/>
              </a:rPr>
            </a:br>
            <a:r>
              <a:rPr lang="es-419" sz="1600" spc="-50" dirty="0">
                <a:latin typeface="Helvetica" panose="020B0604020202020204" pitchFamily="34" charset="0"/>
                <a:cs typeface="Helvetica" panose="020B0604020202020204" pitchFamily="34" charset="0"/>
              </a:rPr>
              <a:t>que llegue la policía; y (c) identificarse ante el oficial de policía que responde. </a:t>
            </a:r>
          </a:p>
          <a:p>
            <a:pPr marL="34290" indent="0" fontAlgn="auto">
              <a:lnSpc>
                <a:spcPct val="110000"/>
              </a:lnSpc>
              <a:spcAft>
                <a:spcPts val="0"/>
              </a:spcAft>
              <a:buFont typeface="Corbel" pitchFamily="34" charset="0"/>
              <a:buNone/>
            </a:pPr>
            <a:endParaRPr lang="es-419" sz="1600" dirty="0">
              <a:latin typeface="Helvetica" panose="020B0604020202020204" pitchFamily="34" charset="0"/>
              <a:cs typeface="Helvetica" panose="020B0604020202020204" pitchFamily="34" charset="0"/>
            </a:endParaRPr>
          </a:p>
          <a:p>
            <a:pPr marL="34290" indent="0" fontAlgn="auto">
              <a:lnSpc>
                <a:spcPct val="110000"/>
              </a:lnSpc>
              <a:spcAft>
                <a:spcPts val="0"/>
              </a:spcAft>
              <a:buFont typeface="Corbel" pitchFamily="34" charset="0"/>
              <a:buNone/>
            </a:pPr>
            <a:r>
              <a:rPr lang="es-419" sz="1400" b="1" spc="-50" dirty="0">
                <a:latin typeface="Helvetica" panose="020B0604020202020204" pitchFamily="34" charset="0"/>
                <a:cs typeface="Helvetica" panose="020B0604020202020204" pitchFamily="34" charset="0"/>
              </a:rPr>
              <a:t>Nota: Esta ley no aplica si la atención médica de emergencia solicitada u obtenida fue durante la ejecución de una orden judicial o durante la realización de una búsqueda legal o un arresto legal.</a:t>
            </a:r>
          </a:p>
        </p:txBody>
      </p:sp>
      <p:pic>
        <p:nvPicPr>
          <p:cNvPr id="7" name="Picture 6">
            <a:extLst>
              <a:ext uri="{FF2B5EF4-FFF2-40B4-BE49-F238E27FC236}">
                <a16:creationId xmlns:a16="http://schemas.microsoft.com/office/drawing/2014/main" id="{D4CE3DB6-E182-4616-BEB1-D2B3433D79CD}"/>
              </a:ext>
            </a:extLst>
          </p:cNvPr>
          <p:cNvPicPr>
            <a:picLocks noChangeAspect="1"/>
          </p:cNvPicPr>
          <p:nvPr/>
        </p:nvPicPr>
        <p:blipFill>
          <a:blip r:embed="rId3"/>
          <a:stretch>
            <a:fillRect/>
          </a:stretch>
        </p:blipFill>
        <p:spPr>
          <a:xfrm>
            <a:off x="8986084" y="459662"/>
            <a:ext cx="1524132" cy="493819"/>
          </a:xfrm>
          <a:prstGeom prst="rect">
            <a:avLst/>
          </a:prstGeom>
        </p:spPr>
      </p:pic>
    </p:spTree>
    <p:extLst>
      <p:ext uri="{BB962C8B-B14F-4D97-AF65-F5344CB8AC3E}">
        <p14:creationId xmlns:p14="http://schemas.microsoft.com/office/powerpoint/2010/main" val="3328297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42</a:t>
            </a:fld>
            <a:endParaRPr lang="es-419"/>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a:xfrm>
            <a:off x="623454" y="1084263"/>
            <a:ext cx="10349345" cy="951852"/>
          </a:xfrm>
        </p:spPr>
        <p:style>
          <a:lnRef idx="1">
            <a:schemeClr val="accent2"/>
          </a:lnRef>
          <a:fillRef idx="2">
            <a:schemeClr val="accent2"/>
          </a:fillRef>
          <a:effectRef idx="1">
            <a:schemeClr val="accent2"/>
          </a:effectRef>
          <a:fontRef idx="minor">
            <a:schemeClr val="dk1"/>
          </a:fontRef>
        </p:style>
        <p:txBody>
          <a:bodyPr/>
          <a:lstStyle/>
          <a:p>
            <a:r>
              <a:rPr lang="es-419" dirty="0">
                <a:latin typeface="Helvetica" pitchFamily="2" charset="0"/>
              </a:rPr>
              <a:t>Capacitación práctica</a:t>
            </a:r>
          </a:p>
        </p:txBody>
      </p:sp>
      <p:sp>
        <p:nvSpPr>
          <p:cNvPr id="2" name="TextBox 1">
            <a:extLst>
              <a:ext uri="{FF2B5EF4-FFF2-40B4-BE49-F238E27FC236}">
                <a16:creationId xmlns:a16="http://schemas.microsoft.com/office/drawing/2014/main" id="{BEB66099-1CA8-45DB-A725-52388298347F}"/>
              </a:ext>
            </a:extLst>
          </p:cNvPr>
          <p:cNvSpPr txBox="1"/>
          <p:nvPr/>
        </p:nvSpPr>
        <p:spPr>
          <a:xfrm>
            <a:off x="900544" y="2258291"/>
            <a:ext cx="10147669" cy="3693319"/>
          </a:xfrm>
          <a:prstGeom prst="rect">
            <a:avLst/>
          </a:prstGeom>
          <a:noFill/>
        </p:spPr>
        <p:txBody>
          <a:bodyPr wrap="square" rtlCol="0">
            <a:spAutoFit/>
          </a:bodyPr>
          <a:lstStyle/>
          <a:p>
            <a:r>
              <a:rPr lang="es-419" spc="-50" dirty="0">
                <a:latin typeface="Helvetica" pitchFamily="2" charset="0"/>
              </a:rPr>
              <a:t>Tómese este tiempo para practicar escenarios simulados de respuesta a las sobredosis de opioides.</a:t>
            </a:r>
          </a:p>
          <a:p>
            <a:endParaRPr lang="es-419" dirty="0">
              <a:latin typeface="Helvetica" pitchFamily="2" charset="0"/>
            </a:endParaRPr>
          </a:p>
          <a:p>
            <a:endParaRPr lang="es-419" dirty="0">
              <a:latin typeface="Helvetica" pitchFamily="2" charset="0"/>
            </a:endParaRPr>
          </a:p>
          <a:p>
            <a:pPr marL="342900" indent="-342900">
              <a:lnSpc>
                <a:spcPct val="150000"/>
              </a:lnSpc>
              <a:buFont typeface="+mj-lt"/>
              <a:buAutoNum type="arabicPeriod"/>
            </a:pPr>
            <a:r>
              <a:rPr lang="es-419" dirty="0">
                <a:latin typeface="Helvetica" pitchFamily="2" charset="0"/>
              </a:rPr>
              <a:t>Compruebe si la persona </a:t>
            </a:r>
            <a:r>
              <a:rPr lang="es-419" b="1" dirty="0">
                <a:latin typeface="Helvetica" pitchFamily="2" charset="0"/>
              </a:rPr>
              <a:t>responde</a:t>
            </a:r>
            <a:r>
              <a:rPr lang="es-419" dirty="0">
                <a:latin typeface="Helvetica" pitchFamily="2" charset="0"/>
              </a:rPr>
              <a:t>.</a:t>
            </a:r>
          </a:p>
          <a:p>
            <a:pPr marL="342900" indent="-342900">
              <a:lnSpc>
                <a:spcPct val="150000"/>
              </a:lnSpc>
              <a:buFont typeface="+mj-lt"/>
              <a:buAutoNum type="arabicPeriod"/>
            </a:pPr>
            <a:r>
              <a:rPr lang="es-419" dirty="0">
                <a:latin typeface="Helvetica" pitchFamily="2" charset="0"/>
              </a:rPr>
              <a:t>Llame al </a:t>
            </a:r>
            <a:r>
              <a:rPr lang="es-419" b="1" dirty="0">
                <a:latin typeface="Helvetica" pitchFamily="2" charset="0"/>
              </a:rPr>
              <a:t>911</a:t>
            </a:r>
            <a:r>
              <a:rPr lang="es-419" dirty="0">
                <a:latin typeface="Helvetica" pitchFamily="2" charset="0"/>
              </a:rPr>
              <a:t> y, si debe dejar a la persona sola, colóquela en posición de recuperación.</a:t>
            </a:r>
          </a:p>
          <a:p>
            <a:pPr marL="342900" indent="-342900">
              <a:lnSpc>
                <a:spcPct val="150000"/>
              </a:lnSpc>
              <a:buFont typeface="+mj-lt"/>
              <a:buAutoNum type="arabicPeriod"/>
            </a:pPr>
            <a:r>
              <a:rPr lang="es-419" dirty="0">
                <a:latin typeface="Helvetica" pitchFamily="2" charset="0"/>
              </a:rPr>
              <a:t>Dele 2 </a:t>
            </a:r>
            <a:r>
              <a:rPr lang="es-419" b="1" dirty="0">
                <a:latin typeface="Helvetica" pitchFamily="2" charset="0"/>
              </a:rPr>
              <a:t>respiraciones de rescate </a:t>
            </a:r>
            <a:r>
              <a:rPr lang="es-419" dirty="0">
                <a:latin typeface="Helvetica" pitchFamily="2" charset="0"/>
              </a:rPr>
              <a:t>(si la persona no está respirando).</a:t>
            </a:r>
          </a:p>
          <a:p>
            <a:pPr marL="342900" indent="-342900">
              <a:lnSpc>
                <a:spcPct val="150000"/>
              </a:lnSpc>
              <a:buFont typeface="+mj-lt"/>
              <a:buAutoNum type="arabicPeriod"/>
            </a:pPr>
            <a:r>
              <a:rPr lang="es-419" dirty="0">
                <a:latin typeface="Helvetica" pitchFamily="2" charset="0"/>
              </a:rPr>
              <a:t>Administre </a:t>
            </a:r>
            <a:r>
              <a:rPr lang="es-419" b="1" dirty="0">
                <a:latin typeface="Helvetica" pitchFamily="2" charset="0"/>
              </a:rPr>
              <a:t>naloxona</a:t>
            </a:r>
            <a:r>
              <a:rPr lang="es-419" dirty="0">
                <a:latin typeface="Helvetica" pitchFamily="2" charset="0"/>
              </a:rPr>
              <a:t>.</a:t>
            </a:r>
          </a:p>
          <a:p>
            <a:pPr marL="342900" indent="-342900">
              <a:lnSpc>
                <a:spcPct val="150000"/>
              </a:lnSpc>
              <a:buFont typeface="+mj-lt"/>
              <a:buAutoNum type="arabicPeriod"/>
            </a:pPr>
            <a:r>
              <a:rPr lang="es-419" dirty="0">
                <a:latin typeface="Helvetica" pitchFamily="2" charset="0"/>
              </a:rPr>
              <a:t>Continúe con </a:t>
            </a:r>
            <a:r>
              <a:rPr lang="es-419" b="1" dirty="0">
                <a:latin typeface="Helvetica" pitchFamily="2" charset="0"/>
              </a:rPr>
              <a:t>la respiración de rescate</a:t>
            </a:r>
            <a:r>
              <a:rPr lang="es-419" dirty="0">
                <a:latin typeface="Helvetica" pitchFamily="2" charset="0"/>
              </a:rPr>
              <a:t>.</a:t>
            </a:r>
          </a:p>
          <a:p>
            <a:pPr marL="342900" indent="-342900">
              <a:lnSpc>
                <a:spcPct val="150000"/>
              </a:lnSpc>
              <a:buFont typeface="+mj-lt"/>
              <a:buAutoNum type="arabicPeriod"/>
            </a:pPr>
            <a:r>
              <a:rPr lang="es-419" dirty="0">
                <a:latin typeface="Helvetica" pitchFamily="2" charset="0"/>
              </a:rPr>
              <a:t>Por último, </a:t>
            </a:r>
            <a:r>
              <a:rPr lang="es-419" b="1" dirty="0">
                <a:latin typeface="Helvetica" pitchFamily="2" charset="0"/>
              </a:rPr>
              <a:t>evalúe y responda </a:t>
            </a:r>
            <a:r>
              <a:rPr lang="es-419" dirty="0">
                <a:latin typeface="Helvetica" pitchFamily="2" charset="0"/>
              </a:rPr>
              <a:t>según el resultado de la primera administración de naloxona.</a:t>
            </a:r>
          </a:p>
          <a:p>
            <a:pPr marL="342900" indent="-342900">
              <a:buFont typeface="+mj-lt"/>
              <a:buAutoNum type="arabicPeriod"/>
            </a:pPr>
            <a:endParaRPr lang="es-419" dirty="0"/>
          </a:p>
        </p:txBody>
      </p:sp>
      <p:pic>
        <p:nvPicPr>
          <p:cNvPr id="5" name="Picture 4">
            <a:extLst>
              <a:ext uri="{FF2B5EF4-FFF2-40B4-BE49-F238E27FC236}">
                <a16:creationId xmlns:a16="http://schemas.microsoft.com/office/drawing/2014/main" id="{349FA429-A37F-4DEB-B8C9-771704B4902D}"/>
              </a:ext>
            </a:extLst>
          </p:cNvPr>
          <p:cNvPicPr>
            <a:picLocks noChangeAspect="1"/>
          </p:cNvPicPr>
          <p:nvPr/>
        </p:nvPicPr>
        <p:blipFill>
          <a:blip r:embed="rId2"/>
          <a:stretch>
            <a:fillRect/>
          </a:stretch>
        </p:blipFill>
        <p:spPr>
          <a:xfrm>
            <a:off x="8986084" y="479356"/>
            <a:ext cx="1524132" cy="493819"/>
          </a:xfrm>
          <a:prstGeom prst="rect">
            <a:avLst/>
          </a:prstGeom>
        </p:spPr>
      </p:pic>
    </p:spTree>
    <p:extLst>
      <p:ext uri="{BB962C8B-B14F-4D97-AF65-F5344CB8AC3E}">
        <p14:creationId xmlns:p14="http://schemas.microsoft.com/office/powerpoint/2010/main" val="547151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43</a:t>
            </a:fld>
            <a:endParaRPr lang="es-419"/>
          </a:p>
        </p:txBody>
      </p:sp>
      <p:sp>
        <p:nvSpPr>
          <p:cNvPr id="7" name="Title 6">
            <a:extLst>
              <a:ext uri="{FF2B5EF4-FFF2-40B4-BE49-F238E27FC236}">
                <a16:creationId xmlns:a16="http://schemas.microsoft.com/office/drawing/2014/main" id="{3EB058BA-39FA-4941-B836-B7A3EBEF6F7C}"/>
              </a:ext>
            </a:extLst>
          </p:cNvPr>
          <p:cNvSpPr>
            <a:spLocks noGrp="1"/>
          </p:cNvSpPr>
          <p:nvPr>
            <p:ph type="title"/>
          </p:nvPr>
        </p:nvSpPr>
        <p:spPr/>
        <p:txBody>
          <a:bodyPr/>
          <a:lstStyle/>
          <a:p>
            <a:r>
              <a:rPr lang="es-419" dirty="0"/>
              <a:t>¡Gracias por su asistencia!</a:t>
            </a:r>
          </a:p>
        </p:txBody>
      </p:sp>
      <p:sp>
        <p:nvSpPr>
          <p:cNvPr id="2" name="TextBox 1">
            <a:extLst>
              <a:ext uri="{FF2B5EF4-FFF2-40B4-BE49-F238E27FC236}">
                <a16:creationId xmlns:a16="http://schemas.microsoft.com/office/drawing/2014/main" id="{CAC8AA95-658B-4AD3-B979-3FD2A0C9F5FF}"/>
              </a:ext>
            </a:extLst>
          </p:cNvPr>
          <p:cNvSpPr txBox="1"/>
          <p:nvPr/>
        </p:nvSpPr>
        <p:spPr>
          <a:xfrm>
            <a:off x="1476462" y="2281806"/>
            <a:ext cx="8774885" cy="646331"/>
          </a:xfrm>
          <a:prstGeom prst="rect">
            <a:avLst/>
          </a:prstGeom>
          <a:noFill/>
        </p:spPr>
        <p:txBody>
          <a:bodyPr wrap="square" rtlCol="0">
            <a:spAutoFit/>
          </a:bodyPr>
          <a:lstStyle/>
          <a:p>
            <a:pPr marL="0" indent="0" algn="ctr">
              <a:buNone/>
            </a:pPr>
            <a:r>
              <a:rPr lang="es-419" sz="1800" dirty="0">
                <a:latin typeface="Helvetica" pitchFamily="2" charset="0"/>
              </a:rPr>
              <a:t>Para obtener información adicional, escriba a:</a:t>
            </a:r>
          </a:p>
          <a:p>
            <a:pPr marL="0" indent="0" algn="ctr">
              <a:buNone/>
            </a:pPr>
            <a:r>
              <a:rPr lang="es-419" sz="1800" dirty="0">
                <a:latin typeface="Helvetica" pitchFamily="2" charset="0"/>
                <a:hlinkClick r:id="rId2"/>
              </a:rPr>
              <a:t>REVIVE@dbhds.virginia.gov</a:t>
            </a:r>
            <a:endParaRPr lang="es-419" sz="1800" dirty="0">
              <a:latin typeface="Helvetica" pitchFamily="2" charset="0"/>
            </a:endParaRPr>
          </a:p>
        </p:txBody>
      </p:sp>
      <p:grpSp>
        <p:nvGrpSpPr>
          <p:cNvPr id="4" name="Group 3" hidden="1">
            <a:extLst>
              <a:ext uri="{FF2B5EF4-FFF2-40B4-BE49-F238E27FC236}">
                <a16:creationId xmlns:a16="http://schemas.microsoft.com/office/drawing/2014/main" id="{7DB26660-D5CA-D9E8-4998-4F85F3AB62CD}"/>
              </a:ext>
            </a:extLst>
          </p:cNvPr>
          <p:cNvGrpSpPr/>
          <p:nvPr/>
        </p:nvGrpSpPr>
        <p:grpSpPr>
          <a:xfrm>
            <a:off x="462374" y="2958985"/>
            <a:ext cx="10518830" cy="3128582"/>
            <a:chOff x="462374" y="2958985"/>
            <a:chExt cx="10518830" cy="3128582"/>
          </a:xfrm>
        </p:grpSpPr>
        <p:pic>
          <p:nvPicPr>
            <p:cNvPr id="9" name="Picture 8">
              <a:extLst>
                <a:ext uri="{FF2B5EF4-FFF2-40B4-BE49-F238E27FC236}">
                  <a16:creationId xmlns:a16="http://schemas.microsoft.com/office/drawing/2014/main" id="{B93A7FC8-3E7B-4BC8-B6CB-201B110CE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74" y="2958985"/>
              <a:ext cx="3388969" cy="3128582"/>
            </a:xfrm>
            <a:prstGeom prst="rect">
              <a:avLst/>
            </a:prstGeom>
          </p:spPr>
        </p:pic>
        <p:pic>
          <p:nvPicPr>
            <p:cNvPr id="13" name="Picture 12">
              <a:extLst>
                <a:ext uri="{FF2B5EF4-FFF2-40B4-BE49-F238E27FC236}">
                  <a16:creationId xmlns:a16="http://schemas.microsoft.com/office/drawing/2014/main" id="{9370E4B9-C328-4AF2-9A42-91A6C32DD8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2279" y="2958985"/>
              <a:ext cx="3468925" cy="3128582"/>
            </a:xfrm>
            <a:prstGeom prst="rect">
              <a:avLst/>
            </a:prstGeom>
          </p:spPr>
        </p:pic>
        <p:pic>
          <p:nvPicPr>
            <p:cNvPr id="3" name="Picture 2">
              <a:extLst>
                <a:ext uri="{FF2B5EF4-FFF2-40B4-BE49-F238E27FC236}">
                  <a16:creationId xmlns:a16="http://schemas.microsoft.com/office/drawing/2014/main" id="{80294532-0B9F-488E-878D-C854A4B1021C}"/>
                </a:ext>
              </a:extLst>
            </p:cNvPr>
            <p:cNvPicPr>
              <a:picLocks noChangeAspect="1"/>
            </p:cNvPicPr>
            <p:nvPr/>
          </p:nvPicPr>
          <p:blipFill>
            <a:blip r:embed="rId5"/>
            <a:stretch>
              <a:fillRect/>
            </a:stretch>
          </p:blipFill>
          <p:spPr>
            <a:xfrm>
              <a:off x="3943508" y="2960048"/>
              <a:ext cx="3468925" cy="3127519"/>
            </a:xfrm>
            <a:prstGeom prst="rect">
              <a:avLst/>
            </a:prstGeom>
          </p:spPr>
        </p:pic>
      </p:grpSp>
      <p:pic>
        <p:nvPicPr>
          <p:cNvPr id="10" name="Picture 9">
            <a:extLst>
              <a:ext uri="{FF2B5EF4-FFF2-40B4-BE49-F238E27FC236}">
                <a16:creationId xmlns:a16="http://schemas.microsoft.com/office/drawing/2014/main" id="{A3B1146F-BA44-4F93-BC91-A51C4F579D52}"/>
              </a:ext>
            </a:extLst>
          </p:cNvPr>
          <p:cNvPicPr>
            <a:picLocks noChangeAspect="1"/>
          </p:cNvPicPr>
          <p:nvPr/>
        </p:nvPicPr>
        <p:blipFill>
          <a:blip r:embed="rId6"/>
          <a:stretch>
            <a:fillRect/>
          </a:stretch>
        </p:blipFill>
        <p:spPr>
          <a:xfrm>
            <a:off x="8986084" y="445501"/>
            <a:ext cx="1524132" cy="493819"/>
          </a:xfrm>
          <a:prstGeom prst="rect">
            <a:avLst/>
          </a:prstGeom>
        </p:spPr>
      </p:pic>
      <p:grpSp>
        <p:nvGrpSpPr>
          <p:cNvPr id="5" name="Group 4">
            <a:extLst>
              <a:ext uri="{FF2B5EF4-FFF2-40B4-BE49-F238E27FC236}">
                <a16:creationId xmlns:a16="http://schemas.microsoft.com/office/drawing/2014/main" id="{DA66C1A1-DED1-3EF9-3A60-AEFD45FE50C5}"/>
              </a:ext>
            </a:extLst>
          </p:cNvPr>
          <p:cNvGrpSpPr/>
          <p:nvPr/>
        </p:nvGrpSpPr>
        <p:grpSpPr>
          <a:xfrm>
            <a:off x="457200" y="2958985"/>
            <a:ext cx="10524004" cy="3128582"/>
            <a:chOff x="457200" y="2958985"/>
            <a:chExt cx="10524004" cy="3128582"/>
          </a:xfrm>
        </p:grpSpPr>
        <p:pic>
          <p:nvPicPr>
            <p:cNvPr id="8" name="Picture 7">
              <a:extLst>
                <a:ext uri="{FF2B5EF4-FFF2-40B4-BE49-F238E27FC236}">
                  <a16:creationId xmlns:a16="http://schemas.microsoft.com/office/drawing/2014/main" id="{DA77B390-BE53-7379-9C91-056A8D256B1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57200" y="2958985"/>
              <a:ext cx="3408939" cy="3128582"/>
            </a:xfrm>
            <a:prstGeom prst="rect">
              <a:avLst/>
            </a:prstGeom>
          </p:spPr>
        </p:pic>
        <p:pic>
          <p:nvPicPr>
            <p:cNvPr id="11" name="Picture 10">
              <a:extLst>
                <a:ext uri="{FF2B5EF4-FFF2-40B4-BE49-F238E27FC236}">
                  <a16:creationId xmlns:a16="http://schemas.microsoft.com/office/drawing/2014/main" id="{45789BA8-A021-627B-A0E2-5F1505C703D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458409" y="2959516"/>
              <a:ext cx="3522795" cy="3127519"/>
            </a:xfrm>
            <a:prstGeom prst="rect">
              <a:avLst/>
            </a:prstGeom>
          </p:spPr>
        </p:pic>
        <p:pic>
          <p:nvPicPr>
            <p:cNvPr id="12" name="Picture 11">
              <a:extLst>
                <a:ext uri="{FF2B5EF4-FFF2-40B4-BE49-F238E27FC236}">
                  <a16:creationId xmlns:a16="http://schemas.microsoft.com/office/drawing/2014/main" id="{3EBFCDEB-F6D9-2F81-B2F6-79F56AF739A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957805" y="2960048"/>
              <a:ext cx="3408938" cy="3127519"/>
            </a:xfrm>
            <a:prstGeom prst="rect">
              <a:avLst/>
            </a:prstGeom>
          </p:spPr>
        </p:pic>
        <p:sp>
          <p:nvSpPr>
            <p:cNvPr id="14" name="文本框 3">
              <a:extLst>
                <a:ext uri="{FF2B5EF4-FFF2-40B4-BE49-F238E27FC236}">
                  <a16:creationId xmlns:a16="http://schemas.microsoft.com/office/drawing/2014/main" id="{75DCF292-74EF-4C9C-FD9C-B258A3846FA5}"/>
                </a:ext>
              </a:extLst>
            </p:cNvPr>
            <p:cNvSpPr txBox="1"/>
            <p:nvPr/>
          </p:nvSpPr>
          <p:spPr>
            <a:xfrm>
              <a:off x="457200" y="3333675"/>
              <a:ext cx="3388969" cy="584775"/>
            </a:xfrm>
            <a:prstGeom prst="rect">
              <a:avLst/>
            </a:prstGeom>
            <a:noFill/>
          </p:spPr>
          <p:txBody>
            <a:bodyPr wrap="square" rtlCol="0">
              <a:spAutoFit/>
            </a:bodyPr>
            <a:lstStyle/>
            <a:p>
              <a:pPr algn="ctr"/>
              <a:r>
                <a:rPr lang="gsw-FR" altLang="zh-CN" sz="1600" b="1" dirty="0">
                  <a:solidFill>
                    <a:schemeClr val="bg1"/>
                  </a:solidFill>
                  <a:latin typeface="Calibri" panose="020F0502020204030204" pitchFamily="34" charset="0"/>
                  <a:cs typeface="Calibri" panose="020F0502020204030204" pitchFamily="34" charset="0"/>
                </a:rPr>
                <a:t>REVIVE! Formulario de evaluación</a:t>
              </a:r>
              <a:br>
                <a:rPr lang="gsw-FR" altLang="zh-CN" sz="1600" b="1" dirty="0">
                  <a:solidFill>
                    <a:schemeClr val="bg1"/>
                  </a:solidFill>
                  <a:latin typeface="Calibri" panose="020F0502020204030204" pitchFamily="34" charset="0"/>
                  <a:cs typeface="Calibri" panose="020F0502020204030204" pitchFamily="34" charset="0"/>
                </a:rPr>
              </a:br>
              <a:r>
                <a:rPr lang="gsw-FR" altLang="zh-CN" sz="1600" b="1" dirty="0">
                  <a:solidFill>
                    <a:schemeClr val="bg1"/>
                  </a:solidFill>
                  <a:latin typeface="Calibri" panose="020F0502020204030204" pitchFamily="34" charset="0"/>
                  <a:cs typeface="Calibri" panose="020F0502020204030204" pitchFamily="34" charset="0"/>
                </a:rPr>
                <a:t>de la capacitación</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5" name="文本框 11">
              <a:extLst>
                <a:ext uri="{FF2B5EF4-FFF2-40B4-BE49-F238E27FC236}">
                  <a16:creationId xmlns:a16="http://schemas.microsoft.com/office/drawing/2014/main" id="{D191C70F-FC3A-A880-93BB-E339C11CEFFF}"/>
                </a:ext>
              </a:extLst>
            </p:cNvPr>
            <p:cNvSpPr txBox="1"/>
            <p:nvPr/>
          </p:nvSpPr>
          <p:spPr>
            <a:xfrm>
              <a:off x="3977774" y="3333675"/>
              <a:ext cx="3388969" cy="584775"/>
            </a:xfrm>
            <a:prstGeom prst="rect">
              <a:avLst/>
            </a:prstGeom>
            <a:noFill/>
          </p:spPr>
          <p:txBody>
            <a:bodyPr wrap="square" rtlCol="0">
              <a:spAutoFit/>
            </a:bodyPr>
            <a:lstStyle/>
            <a:p>
              <a:pPr algn="ctr"/>
              <a:r>
                <a:rPr lang="gsw-FR" altLang="zh-CN" sz="1600" b="1" dirty="0">
                  <a:solidFill>
                    <a:schemeClr val="bg1"/>
                  </a:solidFill>
                  <a:latin typeface="Calibri" panose="020F0502020204030204" pitchFamily="34" charset="0"/>
                  <a:cs typeface="Calibri" panose="020F0502020204030204" pitchFamily="34" charset="0"/>
                </a:rPr>
                <a:t>REVIVE! Registro de reanimador</a:t>
              </a:r>
              <a:br>
                <a:rPr lang="gsw-FR" altLang="zh-CN" sz="1600" b="1" dirty="0">
                  <a:solidFill>
                    <a:schemeClr val="bg1"/>
                  </a:solidFill>
                  <a:latin typeface="Calibri" panose="020F0502020204030204" pitchFamily="34" charset="0"/>
                  <a:cs typeface="Calibri" panose="020F0502020204030204" pitchFamily="34" charset="0"/>
                </a:rPr>
              </a:br>
              <a:r>
                <a:rPr lang="gsw-FR" altLang="zh-CN" sz="1600" b="1" dirty="0">
                  <a:solidFill>
                    <a:schemeClr val="bg1"/>
                  </a:solidFill>
                  <a:latin typeface="Calibri" panose="020F0502020204030204" pitchFamily="34" charset="0"/>
                  <a:cs typeface="Calibri" panose="020F0502020204030204" pitchFamily="34" charset="0"/>
                </a:rPr>
                <a:t>no profesional</a:t>
              </a:r>
              <a:endParaRPr lang="zh-CN" altLang="en-US" sz="1600" b="1" dirty="0">
                <a:solidFill>
                  <a:schemeClr val="bg1"/>
                </a:solidFill>
                <a:latin typeface="Calibri" panose="020F0502020204030204" pitchFamily="34" charset="0"/>
                <a:cs typeface="Calibri" panose="020F0502020204030204" pitchFamily="34" charset="0"/>
              </a:endParaRPr>
            </a:p>
          </p:txBody>
        </p:sp>
        <p:sp>
          <p:nvSpPr>
            <p:cNvPr id="16" name="文本框 14">
              <a:extLst>
                <a:ext uri="{FF2B5EF4-FFF2-40B4-BE49-F238E27FC236}">
                  <a16:creationId xmlns:a16="http://schemas.microsoft.com/office/drawing/2014/main" id="{907AA06F-5D26-C4E9-F9EA-D09879B7A88B}"/>
                </a:ext>
              </a:extLst>
            </p:cNvPr>
            <p:cNvSpPr txBox="1"/>
            <p:nvPr/>
          </p:nvSpPr>
          <p:spPr>
            <a:xfrm>
              <a:off x="7458409" y="3333675"/>
              <a:ext cx="3514391" cy="338554"/>
            </a:xfrm>
            <a:prstGeom prst="rect">
              <a:avLst/>
            </a:prstGeom>
            <a:noFill/>
          </p:spPr>
          <p:txBody>
            <a:bodyPr wrap="square" rtlCol="0">
              <a:spAutoFit/>
            </a:bodyPr>
            <a:lstStyle/>
            <a:p>
              <a:pPr algn="ctr"/>
              <a:r>
                <a:rPr lang="gsw-FR" altLang="zh-CN" sz="1600" b="1" dirty="0">
                  <a:solidFill>
                    <a:schemeClr val="bg1"/>
                  </a:solidFill>
                  <a:latin typeface="Calibri" panose="020F0502020204030204" pitchFamily="34" charset="0"/>
                  <a:cs typeface="Calibri" panose="020F0502020204030204" pitchFamily="34" charset="0"/>
                </a:rPr>
                <a:t>REVIVE! Solicitud de certificado</a:t>
              </a:r>
              <a:endParaRPr lang="zh-CN" altLang="en-US" sz="1600" b="1"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69299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a:off x="457200" y="1084263"/>
            <a:ext cx="10515600" cy="847280"/>
          </a:xfrm>
          <a:solidFill>
            <a:schemeClr val="accent1"/>
          </a:solidFill>
        </p:spPr>
        <p:txBody>
          <a:bodyPr/>
          <a:lstStyle/>
          <a:p>
            <a:pPr algn="l"/>
            <a:r>
              <a:rPr lang="es-419" b="1" dirty="0">
                <a:solidFill>
                  <a:schemeClr val="accent2"/>
                </a:solidFill>
                <a:effectLst>
                  <a:outerShdw blurRad="38100" dist="38100" dir="2700000" algn="tl">
                    <a:srgbClr val="000000">
                      <a:alpha val="43137"/>
                    </a:srgbClr>
                  </a:outerShdw>
                </a:effectLst>
              </a:rPr>
              <a:t>Pepitas</a:t>
            </a:r>
          </a:p>
        </p:txBody>
      </p:sp>
      <p:pic>
        <p:nvPicPr>
          <p:cNvPr id="7" name="Online Media 6" title="Nuggets">
            <a:hlinkClick r:id="" action="ppaction://media"/>
            <a:extLst>
              <a:ext uri="{FF2B5EF4-FFF2-40B4-BE49-F238E27FC236}">
                <a16:creationId xmlns:a16="http://schemas.microsoft.com/office/drawing/2014/main" id="{032CD63F-4F7C-474A-A102-D4591EA64762}"/>
              </a:ext>
            </a:extLst>
          </p:cNvPr>
          <p:cNvPicPr>
            <a:picLocks noGrp="1" noRot="1" noChangeAspect="1"/>
          </p:cNvPicPr>
          <p:nvPr>
            <p:ph idx="1"/>
            <a:videoFile r:link="rId1"/>
          </p:nvPr>
        </p:nvPicPr>
        <p:blipFill>
          <a:blip r:embed="rId3"/>
          <a:stretch>
            <a:fillRect/>
          </a:stretch>
        </p:blipFill>
        <p:spPr>
          <a:xfrm>
            <a:off x="2452099" y="1993900"/>
            <a:ext cx="7287802" cy="4117529"/>
          </a:xfrm>
          <a:prstGeom prst="rect">
            <a:avLst/>
          </a:prstGeom>
        </p:spPr>
      </p:pic>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5</a:t>
            </a:fld>
            <a:endParaRPr lang="es-419"/>
          </a:p>
        </p:txBody>
      </p:sp>
      <p:sp>
        <p:nvSpPr>
          <p:cNvPr id="9" name="TextBox 8">
            <a:extLst>
              <a:ext uri="{FF2B5EF4-FFF2-40B4-BE49-F238E27FC236}">
                <a16:creationId xmlns:a16="http://schemas.microsoft.com/office/drawing/2014/main" id="{C68760FC-8247-4770-9869-A6F52867AFED}"/>
              </a:ext>
            </a:extLst>
          </p:cNvPr>
          <p:cNvSpPr txBox="1"/>
          <p:nvPr/>
        </p:nvSpPr>
        <p:spPr>
          <a:xfrm>
            <a:off x="285750" y="5912176"/>
            <a:ext cx="2621838" cy="261610"/>
          </a:xfrm>
          <a:prstGeom prst="rect">
            <a:avLst/>
          </a:prstGeom>
          <a:noFill/>
        </p:spPr>
        <p:txBody>
          <a:bodyPr wrap="square" rtlCol="0">
            <a:spAutoFit/>
          </a:bodyPr>
          <a:lstStyle/>
          <a:p>
            <a:r>
              <a:rPr lang="es-419" sz="1100" dirty="0">
                <a:hlinkClick r:id="rId4"/>
              </a:rPr>
              <a:t>https://youtu.be/HUngLgGRJpo</a:t>
            </a:r>
            <a:endParaRPr lang="es-419" sz="1100" dirty="0"/>
          </a:p>
        </p:txBody>
      </p:sp>
      <p:pic>
        <p:nvPicPr>
          <p:cNvPr id="11" name="Picture 10">
            <a:extLst>
              <a:ext uri="{FF2B5EF4-FFF2-40B4-BE49-F238E27FC236}">
                <a16:creationId xmlns:a16="http://schemas.microsoft.com/office/drawing/2014/main" id="{698ABF0D-F2E9-4919-90DC-C3FA3113FA4A}"/>
              </a:ext>
            </a:extLst>
          </p:cNvPr>
          <p:cNvPicPr>
            <a:picLocks noChangeAspect="1"/>
          </p:cNvPicPr>
          <p:nvPr/>
        </p:nvPicPr>
        <p:blipFill>
          <a:blip r:embed="rId5"/>
          <a:stretch>
            <a:fillRect/>
          </a:stretch>
        </p:blipFill>
        <p:spPr>
          <a:xfrm>
            <a:off x="8986084" y="416933"/>
            <a:ext cx="1524132" cy="493819"/>
          </a:xfrm>
          <a:prstGeom prst="rect">
            <a:avLst/>
          </a:prstGeom>
        </p:spPr>
      </p:pic>
    </p:spTree>
    <p:extLst>
      <p:ext uri="{BB962C8B-B14F-4D97-AF65-F5344CB8AC3E}">
        <p14:creationId xmlns:p14="http://schemas.microsoft.com/office/powerpoint/2010/main" val="204319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539CCB99-3ACF-4B18-A557-11E02C3B7844}"/>
              </a:ext>
            </a:extLst>
          </p:cNvPr>
          <p:cNvSpPr/>
          <p:nvPr/>
        </p:nvSpPr>
        <p:spPr>
          <a:xfrm>
            <a:off x="285750" y="1746894"/>
            <a:ext cx="3538662" cy="3364211"/>
          </a:xfrm>
          <a:prstGeom prst="flowChartConnector">
            <a:avLst/>
          </a:prstGeom>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Content Placeholder 2">
            <a:extLst>
              <a:ext uri="{FF2B5EF4-FFF2-40B4-BE49-F238E27FC236}">
                <a16:creationId xmlns:a16="http://schemas.microsoft.com/office/drawing/2014/main" id="{BA5F992E-AA68-4012-B4D8-5C367661C672}"/>
              </a:ext>
            </a:extLst>
          </p:cNvPr>
          <p:cNvSpPr>
            <a:spLocks noGrp="1"/>
          </p:cNvSpPr>
          <p:nvPr>
            <p:ph idx="1"/>
          </p:nvPr>
        </p:nvSpPr>
        <p:spPr>
          <a:xfrm>
            <a:off x="345282" y="2405626"/>
            <a:ext cx="3419598" cy="2046746"/>
          </a:xfrm>
        </p:spPr>
        <p:txBody>
          <a:bodyPr anchor="ctr">
            <a:normAutofit/>
          </a:bodyPr>
          <a:lstStyle/>
          <a:p>
            <a:pPr marL="0" indent="0" algn="ctr">
              <a:buNone/>
            </a:pPr>
            <a:r>
              <a:rPr lang="es-419" sz="4800" b="1" dirty="0">
                <a:ln w="22225">
                  <a:solidFill>
                    <a:schemeClr val="accent2">
                      <a:lumMod val="75000"/>
                    </a:schemeClr>
                  </a:solidFill>
                  <a:prstDash val="solid"/>
                </a:ln>
                <a:solidFill>
                  <a:schemeClr val="bg1"/>
                </a:solidFill>
              </a:rPr>
              <a:t>OPIOIDES</a:t>
            </a:r>
            <a:endParaRPr lang="es-419" sz="2800" b="1" spc="50" dirty="0">
              <a:ln w="9525" cmpd="sng">
                <a:solidFill>
                  <a:schemeClr val="accent2">
                    <a:lumMod val="75000"/>
                  </a:schemeClr>
                </a:solidFill>
                <a:prstDash val="solid"/>
              </a:ln>
              <a:solidFill>
                <a:schemeClr val="bg1"/>
              </a:solidFill>
              <a:effectLst>
                <a:glow rad="38100">
                  <a:schemeClr val="accent1">
                    <a:alpha val="40000"/>
                  </a:schemeClr>
                </a:glow>
              </a:effectLst>
            </a:endParaRPr>
          </a:p>
        </p:txBody>
      </p:sp>
      <p:sp>
        <p:nvSpPr>
          <p:cNvPr id="4" name="Text Placeholder 3">
            <a:extLst>
              <a:ext uri="{FF2B5EF4-FFF2-40B4-BE49-F238E27FC236}">
                <a16:creationId xmlns:a16="http://schemas.microsoft.com/office/drawing/2014/main" id="{F207ED3C-C473-470C-847D-DCC9C6F2B565}"/>
              </a:ext>
            </a:extLst>
          </p:cNvPr>
          <p:cNvSpPr>
            <a:spLocks noGrp="1"/>
          </p:cNvSpPr>
          <p:nvPr>
            <p:ph type="body" sz="half" idx="2"/>
          </p:nvPr>
        </p:nvSpPr>
        <p:spPr>
          <a:xfrm>
            <a:off x="4382792" y="2405626"/>
            <a:ext cx="6779215" cy="2803937"/>
          </a:xfrm>
        </p:spPr>
        <p:txBody>
          <a:bodyPr>
            <a:normAutofit/>
          </a:bodyPr>
          <a:lstStyle/>
          <a:p>
            <a:pPr>
              <a:lnSpc>
                <a:spcPct val="110000"/>
              </a:lnSpc>
            </a:pPr>
            <a:r>
              <a:rPr lang="es-419" sz="2400" b="1" i="1" dirty="0">
                <a:solidFill>
                  <a:schemeClr val="accent2">
                    <a:lumMod val="75000"/>
                  </a:schemeClr>
                </a:solidFill>
              </a:rPr>
              <a:t>Los opioides</a:t>
            </a:r>
            <a:r>
              <a:rPr lang="es-419" sz="2000" dirty="0">
                <a:solidFill>
                  <a:schemeClr val="accent2">
                    <a:lumMod val="75000"/>
                  </a:schemeClr>
                </a:solidFill>
              </a:rPr>
              <a:t> (a veces llamados narcóticos) son una clase de drogas que son sustancias químicas, naturales o sintéticas, que interactúan con las células nerviosas que tienen el potencial de reducir el dolor. Los proveedores de atención médica suelen recetar opioides para controlar el dolor moderado a severo.</a:t>
            </a:r>
          </a:p>
        </p:txBody>
      </p:sp>
      <p:sp>
        <p:nvSpPr>
          <p:cNvPr id="7" name="Slide Number Placeholder 6">
            <a:extLst>
              <a:ext uri="{FF2B5EF4-FFF2-40B4-BE49-F238E27FC236}">
                <a16:creationId xmlns:a16="http://schemas.microsoft.com/office/drawing/2014/main" id="{A843370F-B25C-4B66-9052-4DDBAEC5FD9E}"/>
              </a:ext>
            </a:extLst>
          </p:cNvPr>
          <p:cNvSpPr>
            <a:spLocks noGrp="1"/>
          </p:cNvSpPr>
          <p:nvPr>
            <p:ph type="sldNum" sz="quarter" idx="12"/>
          </p:nvPr>
        </p:nvSpPr>
        <p:spPr/>
        <p:txBody>
          <a:bodyPr/>
          <a:lstStyle/>
          <a:p>
            <a:fld id="{5874D6C6-B3A5-4F2C-A6BF-E3D57C3A1219}" type="slidenum">
              <a:rPr lang="en-US" smtClean="0"/>
              <a:t>6</a:t>
            </a:fld>
            <a:endParaRPr lang="es-419"/>
          </a:p>
        </p:txBody>
      </p:sp>
      <p:pic>
        <p:nvPicPr>
          <p:cNvPr id="2" name="Picture 1">
            <a:extLst>
              <a:ext uri="{FF2B5EF4-FFF2-40B4-BE49-F238E27FC236}">
                <a16:creationId xmlns:a16="http://schemas.microsoft.com/office/drawing/2014/main" id="{7BBB4D81-1FA6-4D4C-AA7C-2144057FD4E5}"/>
              </a:ext>
            </a:extLst>
          </p:cNvPr>
          <p:cNvPicPr>
            <a:picLocks noChangeAspect="1"/>
          </p:cNvPicPr>
          <p:nvPr/>
        </p:nvPicPr>
        <p:blipFill>
          <a:blip r:embed="rId2"/>
          <a:stretch>
            <a:fillRect/>
          </a:stretch>
        </p:blipFill>
        <p:spPr>
          <a:xfrm>
            <a:off x="8986084" y="464057"/>
            <a:ext cx="1524132" cy="493819"/>
          </a:xfrm>
          <a:prstGeom prst="rect">
            <a:avLst/>
          </a:prstGeom>
        </p:spPr>
      </p:pic>
    </p:spTree>
    <p:extLst>
      <p:ext uri="{BB962C8B-B14F-4D97-AF65-F5344CB8AC3E}">
        <p14:creationId xmlns:p14="http://schemas.microsoft.com/office/powerpoint/2010/main" val="399894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7</a:t>
            </a:fld>
            <a:endParaRPr lang="en-US"/>
          </a:p>
        </p:txBody>
      </p:sp>
      <p:pic>
        <p:nvPicPr>
          <p:cNvPr id="4" name="Picture 3">
            <a:extLst>
              <a:ext uri="{FF2B5EF4-FFF2-40B4-BE49-F238E27FC236}">
                <a16:creationId xmlns:a16="http://schemas.microsoft.com/office/drawing/2014/main" id="{8E4A680D-8E2B-4365-90ED-88BEFBD058CE}"/>
              </a:ext>
            </a:extLst>
          </p:cNvPr>
          <p:cNvPicPr>
            <a:picLocks noChangeAspect="1"/>
          </p:cNvPicPr>
          <p:nvPr/>
        </p:nvPicPr>
        <p:blipFill>
          <a:blip r:embed="rId2"/>
          <a:stretch>
            <a:fillRect/>
          </a:stretch>
        </p:blipFill>
        <p:spPr>
          <a:xfrm>
            <a:off x="8986084" y="472934"/>
            <a:ext cx="1524132" cy="493819"/>
          </a:xfrm>
          <a:prstGeom prst="rect">
            <a:avLst/>
          </a:prstGeom>
        </p:spPr>
      </p:pic>
      <p:grpSp>
        <p:nvGrpSpPr>
          <p:cNvPr id="2" name="Group 1">
            <a:extLst>
              <a:ext uri="{FF2B5EF4-FFF2-40B4-BE49-F238E27FC236}">
                <a16:creationId xmlns:a16="http://schemas.microsoft.com/office/drawing/2014/main" id="{254A52A6-ADDB-6A26-1E3F-16BDBFE3660F}"/>
              </a:ext>
            </a:extLst>
          </p:cNvPr>
          <p:cNvGrpSpPr/>
          <p:nvPr/>
        </p:nvGrpSpPr>
        <p:grpSpPr>
          <a:xfrm>
            <a:off x="903113" y="1140431"/>
            <a:ext cx="9690554" cy="4859677"/>
            <a:chOff x="903113" y="1140431"/>
            <a:chExt cx="9690554" cy="4859677"/>
          </a:xfrm>
        </p:grpSpPr>
        <p:pic>
          <p:nvPicPr>
            <p:cNvPr id="3" name="Picture 2">
              <a:extLst>
                <a:ext uri="{FF2B5EF4-FFF2-40B4-BE49-F238E27FC236}">
                  <a16:creationId xmlns:a16="http://schemas.microsoft.com/office/drawing/2014/main" id="{9225A714-0E01-EB1F-8625-68AB55EA74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3113" y="1140431"/>
              <a:ext cx="9690554" cy="4859677"/>
            </a:xfrm>
            <a:prstGeom prst="rect">
              <a:avLst/>
            </a:prstGeom>
          </p:spPr>
        </p:pic>
        <p:sp>
          <p:nvSpPr>
            <p:cNvPr id="5" name="文本框 1">
              <a:extLst>
                <a:ext uri="{FF2B5EF4-FFF2-40B4-BE49-F238E27FC236}">
                  <a16:creationId xmlns:a16="http://schemas.microsoft.com/office/drawing/2014/main" id="{D7405A3F-EFF0-4112-45B6-47B24E993F01}"/>
                </a:ext>
              </a:extLst>
            </p:cNvPr>
            <p:cNvSpPr txBox="1"/>
            <p:nvPr/>
          </p:nvSpPr>
          <p:spPr>
            <a:xfrm>
              <a:off x="3789680" y="1635760"/>
              <a:ext cx="6304280" cy="769441"/>
            </a:xfrm>
            <a:prstGeom prst="rect">
              <a:avLst/>
            </a:prstGeom>
            <a:noFill/>
          </p:spPr>
          <p:txBody>
            <a:bodyPr wrap="square" rtlCol="0">
              <a:spAutoFit/>
            </a:bodyPr>
            <a:lstStyle/>
            <a:p>
              <a:r>
                <a:rPr lang="gsw-FR" altLang="zh-CN" sz="4400" b="1" dirty="0">
                  <a:solidFill>
                    <a:srgbClr val="1ECFCA"/>
                  </a:solidFill>
                  <a:latin typeface="Helvetica" panose="020B0604020202020204" pitchFamily="34" charset="0"/>
                  <a:cs typeface="Helvetica" panose="020B0604020202020204" pitchFamily="34" charset="0"/>
                </a:rPr>
                <a:t>¿QUÉ ES UN OPIOIDE?</a:t>
              </a:r>
              <a:endParaRPr lang="zh-CN" altLang="en-US" sz="4400" b="1" dirty="0">
                <a:solidFill>
                  <a:srgbClr val="1ECFCA"/>
                </a:solidFill>
                <a:latin typeface="Helvetica" panose="020B0604020202020204" pitchFamily="34" charset="0"/>
                <a:cs typeface="Helvetica" panose="020B0604020202020204" pitchFamily="34" charset="0"/>
              </a:endParaRPr>
            </a:p>
          </p:txBody>
        </p:sp>
        <p:sp>
          <p:nvSpPr>
            <p:cNvPr id="8" name="文本框 7">
              <a:extLst>
                <a:ext uri="{FF2B5EF4-FFF2-40B4-BE49-F238E27FC236}">
                  <a16:creationId xmlns:a16="http://schemas.microsoft.com/office/drawing/2014/main" id="{52EF15CC-08F8-C161-16CC-10888A2064A0}"/>
                </a:ext>
              </a:extLst>
            </p:cNvPr>
            <p:cNvSpPr txBox="1"/>
            <p:nvPr/>
          </p:nvSpPr>
          <p:spPr>
            <a:xfrm>
              <a:off x="3804919" y="2450668"/>
              <a:ext cx="6634481" cy="2577629"/>
            </a:xfrm>
            <a:prstGeom prst="rect">
              <a:avLst/>
            </a:prstGeom>
            <a:noFill/>
          </p:spPr>
          <p:txBody>
            <a:bodyPr wrap="square" rtlCol="0">
              <a:spAutoFit/>
            </a:bodyPr>
            <a:lstStyle/>
            <a:p>
              <a:pPr>
                <a:spcAft>
                  <a:spcPts val="700"/>
                </a:spcAft>
              </a:pPr>
              <a:r>
                <a:rPr lang="es-419" altLang="zh-CN" sz="2400" dirty="0">
                  <a:solidFill>
                    <a:schemeClr val="bg1"/>
                  </a:solidFill>
                  <a:latin typeface="Calibri" panose="020F0502020204030204" pitchFamily="34" charset="0"/>
                  <a:cs typeface="Calibri" panose="020F0502020204030204" pitchFamily="34" charset="0"/>
                </a:rPr>
                <a:t>Los opioides son una clase de drogas que incluyen:</a:t>
              </a:r>
            </a:p>
            <a:p>
              <a:pPr marL="216000" indent="-216000">
                <a:spcAft>
                  <a:spcPts val="700"/>
                </a:spcAft>
                <a:buClr>
                  <a:srgbClr val="FFC000"/>
                </a:buClr>
                <a:buFontTx/>
                <a:buChar char="•"/>
              </a:pPr>
              <a:r>
                <a:rPr lang="es-419" altLang="zh-CN" sz="2400" dirty="0">
                  <a:solidFill>
                    <a:schemeClr val="bg1"/>
                  </a:solidFill>
                  <a:latin typeface="Calibri" panose="020F0502020204030204" pitchFamily="34" charset="0"/>
                  <a:cs typeface="Calibri" panose="020F0502020204030204" pitchFamily="34" charset="0"/>
                </a:rPr>
                <a:t>Heroína</a:t>
              </a:r>
            </a:p>
            <a:p>
              <a:pPr marL="216000" indent="-216000">
                <a:spcAft>
                  <a:spcPts val="700"/>
                </a:spcAft>
                <a:buClr>
                  <a:srgbClr val="FFC000"/>
                </a:buClr>
                <a:buFontTx/>
                <a:buChar char="•"/>
              </a:pPr>
              <a:r>
                <a:rPr lang="es-419" altLang="zh-CN" sz="2400" dirty="0">
                  <a:solidFill>
                    <a:schemeClr val="bg1"/>
                  </a:solidFill>
                  <a:latin typeface="Calibri" panose="020F0502020204030204" pitchFamily="34" charset="0"/>
                  <a:cs typeface="Calibri" panose="020F0502020204030204" pitchFamily="34" charset="0"/>
                </a:rPr>
                <a:t>Opioides sintéticos </a:t>
              </a:r>
              <a:r>
                <a:rPr lang="es-419" altLang="zh-CN" sz="2400" i="1" dirty="0">
                  <a:solidFill>
                    <a:srgbClr val="DDE6EF"/>
                  </a:solidFill>
                  <a:latin typeface="Calibri Light" panose="020F0302020204030204" pitchFamily="34" charset="0"/>
                  <a:cs typeface="Calibri Light" panose="020F0302020204030204" pitchFamily="34" charset="0"/>
                </a:rPr>
                <a:t>(como el fentanilo)</a:t>
              </a:r>
            </a:p>
            <a:p>
              <a:pPr marL="216000" indent="-216000">
                <a:spcAft>
                  <a:spcPts val="700"/>
                </a:spcAft>
                <a:buClr>
                  <a:srgbClr val="FFC000"/>
                </a:buClr>
                <a:buFontTx/>
                <a:buChar char="•"/>
              </a:pPr>
              <a:r>
                <a:rPr lang="es-419" altLang="zh-CN" sz="2400" spc="-80" dirty="0">
                  <a:solidFill>
                    <a:schemeClr val="bg1"/>
                  </a:solidFill>
                  <a:latin typeface="Calibri" panose="020F0502020204030204" pitchFamily="34" charset="0"/>
                  <a:cs typeface="Calibri" panose="020F0502020204030204" pitchFamily="34" charset="0"/>
                </a:rPr>
                <a:t>Analgésicos disponibles legalmente con receta médica </a:t>
              </a:r>
              <a:br>
                <a:rPr lang="en-US" altLang="zh-CN" sz="2400" dirty="0">
                  <a:solidFill>
                    <a:schemeClr val="bg1"/>
                  </a:solidFill>
                  <a:latin typeface="Calibri" panose="020F0502020204030204" pitchFamily="34" charset="0"/>
                  <a:cs typeface="Calibri" panose="020F0502020204030204" pitchFamily="34" charset="0"/>
                </a:rPr>
              </a:br>
              <a:r>
                <a:rPr lang="es-419" altLang="zh-CN" sz="2400" i="1" dirty="0">
                  <a:solidFill>
                    <a:srgbClr val="DDE6EF"/>
                  </a:solidFill>
                  <a:latin typeface="Calibri Light" panose="020F0302020204030204" pitchFamily="34" charset="0"/>
                  <a:cs typeface="Calibri Light" panose="020F0302020204030204" pitchFamily="34" charset="0"/>
                </a:rPr>
                <a:t>(como oxicodona (OxyC0ntin</a:t>
              </a:r>
              <a:r>
                <a:rPr lang="es-419" altLang="zh-CN" sz="2400" i="1" dirty="0">
                  <a:solidFill>
                    <a:srgbClr val="DDE6EF"/>
                  </a:solidFill>
                  <a:latin typeface="Calibri" panose="020F0502020204030204" pitchFamily="34" charset="0"/>
                  <a:cs typeface="Calibri" panose="020F0502020204030204" pitchFamily="34" charset="0"/>
                </a:rPr>
                <a:t>®</a:t>
              </a:r>
              <a:r>
                <a:rPr lang="es-419" altLang="zh-CN" sz="2400" i="1" dirty="0">
                  <a:solidFill>
                    <a:srgbClr val="DDE6EF"/>
                  </a:solidFill>
                  <a:latin typeface="Calibri Light" panose="020F0302020204030204" pitchFamily="34" charset="0"/>
                  <a:cs typeface="Calibri Light" panose="020F0302020204030204" pitchFamily="34" charset="0"/>
                </a:rPr>
                <a:t>), hidrocodona (Vicodin</a:t>
              </a:r>
              <a:r>
                <a:rPr lang="es-419" altLang="zh-CN" sz="2400" i="1" dirty="0">
                  <a:solidFill>
                    <a:srgbClr val="DDE6EF"/>
                  </a:solidFill>
                  <a:latin typeface="Calibri" panose="020F0502020204030204" pitchFamily="34" charset="0"/>
                  <a:cs typeface="Calibri" panose="020F0502020204030204" pitchFamily="34" charset="0"/>
                </a:rPr>
                <a:t>®</a:t>
              </a:r>
              <a:r>
                <a:rPr lang="es-419" altLang="zh-CN" sz="2400" i="1" dirty="0">
                  <a:solidFill>
                    <a:srgbClr val="DDE6EF"/>
                  </a:solidFill>
                  <a:latin typeface="Calibri Light" panose="020F0302020204030204" pitchFamily="34" charset="0"/>
                  <a:cs typeface="Calibri Light" panose="020F0302020204030204" pitchFamily="34" charset="0"/>
                </a:rPr>
                <a:t>), morfina, etc.)</a:t>
              </a:r>
              <a:endParaRPr lang="zh-CN" altLang="en-US" sz="2400" i="1" dirty="0">
                <a:solidFill>
                  <a:srgbClr val="DDE6EF"/>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09934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C9AB-6993-43DD-9B11-F9A7131E849E}"/>
              </a:ext>
            </a:extLst>
          </p:cNvPr>
          <p:cNvSpPr>
            <a:spLocks noGrp="1"/>
          </p:cNvSpPr>
          <p:nvPr>
            <p:ph type="title"/>
          </p:nvPr>
        </p:nvSpPr>
        <p:spPr>
          <a:xfrm rot="16200000">
            <a:off x="-1824438" y="3272219"/>
            <a:ext cx="4998718" cy="570518"/>
          </a:xfrm>
        </p:spPr>
        <p:txBody>
          <a:bodyPr>
            <a:normAutofit fontScale="90000"/>
          </a:bodyPr>
          <a:lstStyle/>
          <a:p>
            <a:r>
              <a:rPr lang="es-419" b="1" dirty="0"/>
              <a:t>Opioides comunes</a:t>
            </a:r>
          </a:p>
        </p:txBody>
      </p:sp>
      <p:graphicFrame>
        <p:nvGraphicFramePr>
          <p:cNvPr id="10" name="Table 10">
            <a:extLst>
              <a:ext uri="{FF2B5EF4-FFF2-40B4-BE49-F238E27FC236}">
                <a16:creationId xmlns:a16="http://schemas.microsoft.com/office/drawing/2014/main" id="{8487CB83-7B1B-4B09-8AF4-52253534A922}"/>
              </a:ext>
            </a:extLst>
          </p:cNvPr>
          <p:cNvGraphicFramePr>
            <a:graphicFrameLocks noGrp="1"/>
          </p:cNvGraphicFramePr>
          <p:nvPr>
            <p:ph idx="1"/>
            <p:extLst>
              <p:ext uri="{D42A27DB-BD31-4B8C-83A1-F6EECF244321}">
                <p14:modId xmlns:p14="http://schemas.microsoft.com/office/powerpoint/2010/main" val="3974775121"/>
              </p:ext>
            </p:extLst>
          </p:nvPr>
        </p:nvGraphicFramePr>
        <p:xfrm>
          <a:off x="841530" y="1048967"/>
          <a:ext cx="10536712" cy="4813636"/>
        </p:xfrm>
        <a:graphic>
          <a:graphicData uri="http://schemas.openxmlformats.org/drawingml/2006/table">
            <a:tbl>
              <a:tblPr firstRow="1" bandRow="1">
                <a:tableStyleId>{5C22544A-7EE6-4342-B048-85BDC9FD1C3A}</a:tableStyleId>
              </a:tblPr>
              <a:tblGrid>
                <a:gridCol w="3330361">
                  <a:extLst>
                    <a:ext uri="{9D8B030D-6E8A-4147-A177-3AD203B41FA5}">
                      <a16:colId xmlns:a16="http://schemas.microsoft.com/office/drawing/2014/main" val="2799945562"/>
                    </a:ext>
                  </a:extLst>
                </a:gridCol>
                <a:gridCol w="3143309">
                  <a:extLst>
                    <a:ext uri="{9D8B030D-6E8A-4147-A177-3AD203B41FA5}">
                      <a16:colId xmlns:a16="http://schemas.microsoft.com/office/drawing/2014/main" val="3342670812"/>
                    </a:ext>
                  </a:extLst>
                </a:gridCol>
                <a:gridCol w="4063042">
                  <a:extLst>
                    <a:ext uri="{9D8B030D-6E8A-4147-A177-3AD203B41FA5}">
                      <a16:colId xmlns:a16="http://schemas.microsoft.com/office/drawing/2014/main" val="2216646594"/>
                    </a:ext>
                  </a:extLst>
                </a:gridCol>
              </a:tblGrid>
              <a:tr h="423877">
                <a:tc>
                  <a:txBody>
                    <a:bodyPr/>
                    <a:lstStyle/>
                    <a:p>
                      <a:r>
                        <a:rPr lang="es-419" dirty="0">
                          <a:latin typeface="Helvetica" pitchFamily="2" charset="0"/>
                        </a:rPr>
                        <a:t>GENÉRICO</a:t>
                      </a:r>
                    </a:p>
                  </a:txBody>
                  <a:tcPr/>
                </a:tc>
                <a:tc>
                  <a:txBody>
                    <a:bodyPr/>
                    <a:lstStyle/>
                    <a:p>
                      <a:r>
                        <a:rPr lang="es-419" dirty="0">
                          <a:latin typeface="Helvetica" pitchFamily="2" charset="0"/>
                        </a:rPr>
                        <a:t>Nombre comercial</a:t>
                      </a:r>
                    </a:p>
                  </a:txBody>
                  <a:tcPr/>
                </a:tc>
                <a:tc>
                  <a:txBody>
                    <a:bodyPr/>
                    <a:lstStyle/>
                    <a:p>
                      <a:r>
                        <a:rPr lang="es-419" dirty="0">
                          <a:latin typeface="Helvetica" pitchFamily="2" charset="0"/>
                        </a:rPr>
                        <a:t>Nombre en la calle</a:t>
                      </a:r>
                    </a:p>
                  </a:txBody>
                  <a:tcPr/>
                </a:tc>
                <a:extLst>
                  <a:ext uri="{0D108BD9-81ED-4DB2-BD59-A6C34878D82A}">
                    <a16:rowId xmlns:a16="http://schemas.microsoft.com/office/drawing/2014/main" val="4050517120"/>
                  </a:ext>
                </a:extLst>
              </a:tr>
              <a:tr h="338078">
                <a:tc>
                  <a:txBody>
                    <a:bodyPr/>
                    <a:lstStyle/>
                    <a:p>
                      <a:r>
                        <a:rPr lang="es-419" sz="1400" dirty="0">
                          <a:latin typeface="Helvetica" pitchFamily="2" charset="0"/>
                        </a:rPr>
                        <a:t>Hidrocodona</a:t>
                      </a:r>
                    </a:p>
                  </a:txBody>
                  <a:tcPr/>
                </a:tc>
                <a:tc>
                  <a:txBody>
                    <a:bodyPr/>
                    <a:lstStyle/>
                    <a:p>
                      <a:r>
                        <a:rPr lang="es-419" sz="1400" dirty="0">
                          <a:latin typeface="Helvetica" pitchFamily="2" charset="0"/>
                        </a:rPr>
                        <a:t>Lortab, Vicodin</a:t>
                      </a:r>
                    </a:p>
                  </a:txBody>
                  <a:tcPr/>
                </a:tc>
                <a:tc>
                  <a:txBody>
                    <a:bodyPr/>
                    <a:lstStyle/>
                    <a:p>
                      <a:r>
                        <a:rPr lang="es-419" sz="1400" dirty="0">
                          <a:latin typeface="Helvetica"/>
                        </a:rPr>
                        <a:t>Hydro, Norco, Vikes</a:t>
                      </a:r>
                    </a:p>
                  </a:txBody>
                  <a:tcPr/>
                </a:tc>
                <a:extLst>
                  <a:ext uri="{0D108BD9-81ED-4DB2-BD59-A6C34878D82A}">
                    <a16:rowId xmlns:a16="http://schemas.microsoft.com/office/drawing/2014/main" val="1332317745"/>
                  </a:ext>
                </a:extLst>
              </a:tr>
              <a:tr h="338078">
                <a:tc>
                  <a:txBody>
                    <a:bodyPr/>
                    <a:lstStyle/>
                    <a:p>
                      <a:r>
                        <a:rPr lang="es-419" sz="1400" dirty="0">
                          <a:latin typeface="Helvetica" pitchFamily="2" charset="0"/>
                        </a:rPr>
                        <a:t>Oxicodona</a:t>
                      </a:r>
                    </a:p>
                  </a:txBody>
                  <a:tcPr/>
                </a:tc>
                <a:tc>
                  <a:txBody>
                    <a:bodyPr/>
                    <a:lstStyle/>
                    <a:p>
                      <a:r>
                        <a:rPr lang="es-419" sz="1400" dirty="0">
                          <a:latin typeface="Helvetica" pitchFamily="2" charset="0"/>
                        </a:rPr>
                        <a:t>OxyContin, Percocet</a:t>
                      </a:r>
                    </a:p>
                  </a:txBody>
                  <a:tcPr/>
                </a:tc>
                <a:tc>
                  <a:txBody>
                    <a:bodyPr/>
                    <a:lstStyle/>
                    <a:p>
                      <a:r>
                        <a:rPr lang="es-419" sz="1400" dirty="0">
                          <a:latin typeface="Helvetica" pitchFamily="2" charset="0"/>
                        </a:rPr>
                        <a:t>Ox, Oxys, Oxycotton, Kicker</a:t>
                      </a:r>
                    </a:p>
                  </a:txBody>
                  <a:tcPr/>
                </a:tc>
                <a:extLst>
                  <a:ext uri="{0D108BD9-81ED-4DB2-BD59-A6C34878D82A}">
                    <a16:rowId xmlns:a16="http://schemas.microsoft.com/office/drawing/2014/main" val="2323132311"/>
                  </a:ext>
                </a:extLst>
              </a:tr>
              <a:tr h="338078">
                <a:tc>
                  <a:txBody>
                    <a:bodyPr/>
                    <a:lstStyle/>
                    <a:p>
                      <a:r>
                        <a:rPr lang="es-419" sz="1400" dirty="0">
                          <a:latin typeface="Helvetica" pitchFamily="2" charset="0"/>
                        </a:rPr>
                        <a:t>Morfina</a:t>
                      </a:r>
                    </a:p>
                  </a:txBody>
                  <a:tcPr/>
                </a:tc>
                <a:tc>
                  <a:txBody>
                    <a:bodyPr/>
                    <a:lstStyle/>
                    <a:p>
                      <a:r>
                        <a:rPr lang="es-419" sz="1400" dirty="0">
                          <a:latin typeface="Helvetica"/>
                        </a:rPr>
                        <a:t>Kadian, MSContin</a:t>
                      </a:r>
                    </a:p>
                  </a:txBody>
                  <a:tcPr/>
                </a:tc>
                <a:tc>
                  <a:txBody>
                    <a:bodyPr/>
                    <a:lstStyle/>
                    <a:p>
                      <a:r>
                        <a:rPr lang="es-419" sz="1400" dirty="0">
                          <a:latin typeface="Helvetica" pitchFamily="2" charset="0"/>
                        </a:rPr>
                        <a:t>M, Miss Emma, Monkey</a:t>
                      </a:r>
                    </a:p>
                  </a:txBody>
                  <a:tcPr/>
                </a:tc>
                <a:extLst>
                  <a:ext uri="{0D108BD9-81ED-4DB2-BD59-A6C34878D82A}">
                    <a16:rowId xmlns:a16="http://schemas.microsoft.com/office/drawing/2014/main" val="1163725036"/>
                  </a:ext>
                </a:extLst>
              </a:tr>
              <a:tr h="338078">
                <a:tc>
                  <a:txBody>
                    <a:bodyPr/>
                    <a:lstStyle/>
                    <a:p>
                      <a:r>
                        <a:rPr lang="es-419" sz="1400" dirty="0">
                          <a:latin typeface="Helvetica" pitchFamily="2" charset="0"/>
                        </a:rPr>
                        <a:t>Codeína</a:t>
                      </a:r>
                    </a:p>
                  </a:txBody>
                  <a:tcPr/>
                </a:tc>
                <a:tc>
                  <a:txBody>
                    <a:bodyPr/>
                    <a:lstStyle/>
                    <a:p>
                      <a:r>
                        <a:rPr lang="es-419" sz="1400" dirty="0">
                          <a:latin typeface="Helvetica" pitchFamily="2" charset="0"/>
                        </a:rPr>
                        <a:t>Tylenol #3</a:t>
                      </a:r>
                    </a:p>
                  </a:txBody>
                  <a:tcPr/>
                </a:tc>
                <a:tc>
                  <a:txBody>
                    <a:bodyPr/>
                    <a:lstStyle/>
                    <a:p>
                      <a:r>
                        <a:rPr lang="es-419" sz="1400" dirty="0">
                          <a:latin typeface="Helvetica" pitchFamily="2" charset="0"/>
                        </a:rPr>
                        <a:t>Schoolboy, T-3’s</a:t>
                      </a:r>
                    </a:p>
                  </a:txBody>
                  <a:tcPr/>
                </a:tc>
                <a:extLst>
                  <a:ext uri="{0D108BD9-81ED-4DB2-BD59-A6C34878D82A}">
                    <a16:rowId xmlns:a16="http://schemas.microsoft.com/office/drawing/2014/main" val="511261991"/>
                  </a:ext>
                </a:extLst>
              </a:tr>
              <a:tr h="332823">
                <a:tc>
                  <a:txBody>
                    <a:bodyPr/>
                    <a:lstStyle/>
                    <a:p>
                      <a:r>
                        <a:rPr lang="es-419" sz="1400" dirty="0">
                          <a:latin typeface="Helvetica" pitchFamily="2" charset="0"/>
                        </a:rPr>
                        <a:t>Fentanilo</a:t>
                      </a:r>
                    </a:p>
                  </a:txBody>
                  <a:tcPr/>
                </a:tc>
                <a:tc>
                  <a:txBody>
                    <a:bodyPr/>
                    <a:lstStyle/>
                    <a:p>
                      <a:r>
                        <a:rPr lang="es-419" sz="1400" dirty="0">
                          <a:latin typeface="Helvetica" pitchFamily="2" charset="0"/>
                        </a:rPr>
                        <a:t>Duragesic</a:t>
                      </a:r>
                    </a:p>
                  </a:txBody>
                  <a:tcPr/>
                </a:tc>
                <a:tc>
                  <a:txBody>
                    <a:bodyPr/>
                    <a:lstStyle/>
                    <a:p>
                      <a:r>
                        <a:rPr lang="es-419" sz="1400" dirty="0">
                          <a:latin typeface="Helvetica" pitchFamily="2" charset="0"/>
                        </a:rPr>
                        <a:t>Apache, China Girl, China White, Goodfella, TNT</a:t>
                      </a:r>
                    </a:p>
                  </a:txBody>
                  <a:tcPr/>
                </a:tc>
                <a:extLst>
                  <a:ext uri="{0D108BD9-81ED-4DB2-BD59-A6C34878D82A}">
                    <a16:rowId xmlns:a16="http://schemas.microsoft.com/office/drawing/2014/main" val="1001438794"/>
                  </a:ext>
                </a:extLst>
              </a:tr>
              <a:tr h="338078">
                <a:tc>
                  <a:txBody>
                    <a:bodyPr/>
                    <a:lstStyle/>
                    <a:p>
                      <a:r>
                        <a:rPr lang="es-419" sz="1400" dirty="0" err="1">
                          <a:latin typeface="Helvetica" pitchFamily="2" charset="0"/>
                        </a:rPr>
                        <a:t>Carfentanilo</a:t>
                      </a:r>
                      <a:endParaRPr lang="es-419" sz="1400" dirty="0">
                        <a:latin typeface="Helvetica" pitchFamily="2" charset="0"/>
                      </a:endParaRPr>
                    </a:p>
                  </a:txBody>
                  <a:tcPr/>
                </a:tc>
                <a:tc>
                  <a:txBody>
                    <a:bodyPr/>
                    <a:lstStyle/>
                    <a:p>
                      <a:r>
                        <a:rPr lang="es-419" sz="1400" dirty="0" err="1">
                          <a:latin typeface="Helvetica" pitchFamily="2" charset="0"/>
                        </a:rPr>
                        <a:t>Wildnil</a:t>
                      </a:r>
                      <a:endParaRPr lang="es-419" sz="1400" dirty="0">
                        <a:latin typeface="Helvetica" pitchFamily="2" charset="0"/>
                      </a:endParaRPr>
                    </a:p>
                  </a:txBody>
                  <a:tcPr/>
                </a:tc>
                <a:tc>
                  <a:txBody>
                    <a:bodyPr/>
                    <a:lstStyle/>
                    <a:p>
                      <a:r>
                        <a:rPr lang="es-419" sz="1400" err="1">
                          <a:latin typeface="Helvetica"/>
                        </a:rPr>
                        <a:t>Dropdead, Flatline, Inyección letal</a:t>
                      </a:r>
                    </a:p>
                  </a:txBody>
                  <a:tcPr/>
                </a:tc>
                <a:extLst>
                  <a:ext uri="{0D108BD9-81ED-4DB2-BD59-A6C34878D82A}">
                    <a16:rowId xmlns:a16="http://schemas.microsoft.com/office/drawing/2014/main" val="1091464524"/>
                  </a:ext>
                </a:extLst>
              </a:tr>
              <a:tr h="338078">
                <a:tc>
                  <a:txBody>
                    <a:bodyPr/>
                    <a:lstStyle/>
                    <a:p>
                      <a:r>
                        <a:rPr lang="es-419" sz="1400" dirty="0">
                          <a:latin typeface="Helvetica" pitchFamily="2" charset="0"/>
                        </a:rPr>
                        <a:t>Hidromorfona</a:t>
                      </a:r>
                    </a:p>
                  </a:txBody>
                  <a:tcPr/>
                </a:tc>
                <a:tc>
                  <a:txBody>
                    <a:bodyPr/>
                    <a:lstStyle/>
                    <a:p>
                      <a:r>
                        <a:rPr lang="es-419" sz="1400" dirty="0" err="1">
                          <a:latin typeface="Helvetica" pitchFamily="2" charset="0"/>
                        </a:rPr>
                        <a:t>Dilaudid</a:t>
                      </a:r>
                      <a:endParaRPr lang="es-419" sz="1400" dirty="0">
                        <a:latin typeface="Helvetica" pitchFamily="2" charset="0"/>
                      </a:endParaRPr>
                    </a:p>
                  </a:txBody>
                  <a:tcPr/>
                </a:tc>
                <a:tc>
                  <a:txBody>
                    <a:bodyPr/>
                    <a:lstStyle/>
                    <a:p>
                      <a:r>
                        <a:rPr lang="es-419" sz="1400" dirty="0">
                          <a:latin typeface="Helvetica" pitchFamily="2" charset="0"/>
                        </a:rPr>
                        <a:t>Dill, Dust, Footballs, Crazy 8’s, M-80s</a:t>
                      </a:r>
                    </a:p>
                  </a:txBody>
                  <a:tcPr/>
                </a:tc>
                <a:extLst>
                  <a:ext uri="{0D108BD9-81ED-4DB2-BD59-A6C34878D82A}">
                    <a16:rowId xmlns:a16="http://schemas.microsoft.com/office/drawing/2014/main" val="2456565014"/>
                  </a:ext>
                </a:extLst>
              </a:tr>
              <a:tr h="338078">
                <a:tc>
                  <a:txBody>
                    <a:bodyPr/>
                    <a:lstStyle/>
                    <a:p>
                      <a:r>
                        <a:rPr lang="es-419" sz="1400" dirty="0">
                          <a:latin typeface="Helvetica" pitchFamily="2" charset="0"/>
                        </a:rPr>
                        <a:t>Oximorfona</a:t>
                      </a:r>
                    </a:p>
                  </a:txBody>
                  <a:tcPr/>
                </a:tc>
                <a:tc>
                  <a:txBody>
                    <a:bodyPr/>
                    <a:lstStyle/>
                    <a:p>
                      <a:r>
                        <a:rPr lang="es-419" sz="1400" dirty="0" err="1">
                          <a:latin typeface="Helvetica" pitchFamily="2" charset="0"/>
                        </a:rPr>
                        <a:t>Opana</a:t>
                      </a:r>
                      <a:endParaRPr lang="es-419" sz="1400" dirty="0">
                        <a:latin typeface="Helvetica" pitchFamily="2" charset="0"/>
                      </a:endParaRPr>
                    </a:p>
                  </a:txBody>
                  <a:tcPr/>
                </a:tc>
                <a:tc>
                  <a:txBody>
                    <a:bodyPr/>
                    <a:lstStyle/>
                    <a:p>
                      <a:r>
                        <a:rPr lang="es-419" sz="1400" dirty="0">
                          <a:latin typeface="Helvetica" pitchFamily="2" charset="0"/>
                        </a:rPr>
                        <a:t>Blue Heaven, Octagons, stop signs, Pink</a:t>
                      </a:r>
                    </a:p>
                  </a:txBody>
                  <a:tcPr/>
                </a:tc>
                <a:extLst>
                  <a:ext uri="{0D108BD9-81ED-4DB2-BD59-A6C34878D82A}">
                    <a16:rowId xmlns:a16="http://schemas.microsoft.com/office/drawing/2014/main" val="3100825586"/>
                  </a:ext>
                </a:extLst>
              </a:tr>
              <a:tr h="338078">
                <a:tc>
                  <a:txBody>
                    <a:bodyPr/>
                    <a:lstStyle/>
                    <a:p>
                      <a:r>
                        <a:rPr lang="es-419" sz="1400" dirty="0">
                          <a:latin typeface="Helvetica" pitchFamily="2" charset="0"/>
                        </a:rPr>
                        <a:t>Meperidina</a:t>
                      </a:r>
                    </a:p>
                  </a:txBody>
                  <a:tcPr/>
                </a:tc>
                <a:tc>
                  <a:txBody>
                    <a:bodyPr/>
                    <a:lstStyle/>
                    <a:p>
                      <a:r>
                        <a:rPr lang="es-419" sz="1400" dirty="0">
                          <a:latin typeface="Helvetica" pitchFamily="2" charset="0"/>
                        </a:rPr>
                        <a:t>Demerol</a:t>
                      </a:r>
                    </a:p>
                  </a:txBody>
                  <a:tcPr/>
                </a:tc>
                <a:tc>
                  <a:txBody>
                    <a:bodyPr/>
                    <a:lstStyle/>
                    <a:p>
                      <a:r>
                        <a:rPr lang="es-419" sz="1400" dirty="0">
                          <a:latin typeface="Helvetica" pitchFamily="2" charset="0"/>
                        </a:rPr>
                        <a:t>Dillies, D, Juice</a:t>
                      </a:r>
                    </a:p>
                  </a:txBody>
                  <a:tcPr/>
                </a:tc>
                <a:extLst>
                  <a:ext uri="{0D108BD9-81ED-4DB2-BD59-A6C34878D82A}">
                    <a16:rowId xmlns:a16="http://schemas.microsoft.com/office/drawing/2014/main" val="3960661875"/>
                  </a:ext>
                </a:extLst>
              </a:tr>
              <a:tr h="338078">
                <a:tc>
                  <a:txBody>
                    <a:bodyPr/>
                    <a:lstStyle/>
                    <a:p>
                      <a:r>
                        <a:rPr lang="es-419" sz="1400" dirty="0">
                          <a:latin typeface="Helvetica" pitchFamily="2" charset="0"/>
                        </a:rPr>
                        <a:t>Metadona</a:t>
                      </a:r>
                    </a:p>
                  </a:txBody>
                  <a:tcPr/>
                </a:tc>
                <a:tc>
                  <a:txBody>
                    <a:bodyPr/>
                    <a:lstStyle/>
                    <a:p>
                      <a:r>
                        <a:rPr lang="es-419" sz="1400" dirty="0" err="1">
                          <a:latin typeface="Helvetica" pitchFamily="2" charset="0"/>
                        </a:rPr>
                        <a:t>Dolophine, Methadose</a:t>
                      </a:r>
                      <a:endParaRPr lang="es-419" sz="1400" dirty="0">
                        <a:latin typeface="Helvetica" pitchFamily="2" charset="0"/>
                      </a:endParaRPr>
                    </a:p>
                  </a:txBody>
                  <a:tcPr/>
                </a:tc>
                <a:tc>
                  <a:txBody>
                    <a:bodyPr/>
                    <a:lstStyle/>
                    <a:p>
                      <a:r>
                        <a:rPr lang="es-419" sz="1400" dirty="0">
                          <a:latin typeface="Helvetica" pitchFamily="2" charset="0"/>
                        </a:rPr>
                        <a:t>Meth, Junk, Fizzies, Dolls, Jungle Juice</a:t>
                      </a:r>
                    </a:p>
                  </a:txBody>
                  <a:tcPr/>
                </a:tc>
                <a:extLst>
                  <a:ext uri="{0D108BD9-81ED-4DB2-BD59-A6C34878D82A}">
                    <a16:rowId xmlns:a16="http://schemas.microsoft.com/office/drawing/2014/main" val="2573014761"/>
                  </a:ext>
                </a:extLst>
              </a:tr>
              <a:tr h="338078">
                <a:tc>
                  <a:txBody>
                    <a:bodyPr/>
                    <a:lstStyle/>
                    <a:p>
                      <a:r>
                        <a:rPr lang="es-419" sz="1400" dirty="0">
                          <a:latin typeface="Helvetica" pitchFamily="2" charset="0"/>
                        </a:rPr>
                        <a:t>Heroína</a:t>
                      </a:r>
                    </a:p>
                  </a:txBody>
                  <a:tcPr/>
                </a:tc>
                <a:tc>
                  <a:txBody>
                    <a:bodyPr/>
                    <a:lstStyle/>
                    <a:p>
                      <a:r>
                        <a:rPr lang="es-419" sz="1400" dirty="0">
                          <a:latin typeface="Helvetica" pitchFamily="2" charset="0"/>
                        </a:rPr>
                        <a:t>Diacetilmorfina</a:t>
                      </a:r>
                    </a:p>
                  </a:txBody>
                  <a:tcPr/>
                </a:tc>
                <a:tc>
                  <a:txBody>
                    <a:bodyPr/>
                    <a:lstStyle/>
                    <a:p>
                      <a:r>
                        <a:rPr lang="es-419" sz="1400" dirty="0">
                          <a:latin typeface="Helvetica" pitchFamily="2" charset="0"/>
                        </a:rPr>
                        <a:t>Dope, Smack, Big H, Black Tar</a:t>
                      </a:r>
                    </a:p>
                  </a:txBody>
                  <a:tcPr/>
                </a:tc>
                <a:extLst>
                  <a:ext uri="{0D108BD9-81ED-4DB2-BD59-A6C34878D82A}">
                    <a16:rowId xmlns:a16="http://schemas.microsoft.com/office/drawing/2014/main" val="99687390"/>
                  </a:ext>
                </a:extLst>
              </a:tr>
              <a:tr h="338078">
                <a:tc>
                  <a:txBody>
                    <a:bodyPr/>
                    <a:lstStyle/>
                    <a:p>
                      <a:r>
                        <a:rPr lang="es-419" sz="1400" dirty="0">
                          <a:latin typeface="Helvetica" pitchFamily="2" charset="0"/>
                        </a:rPr>
                        <a:t>Buprenorfina</a:t>
                      </a:r>
                    </a:p>
                  </a:txBody>
                  <a:tcPr/>
                </a:tc>
                <a:tc>
                  <a:txBody>
                    <a:bodyPr/>
                    <a:lstStyle/>
                    <a:p>
                      <a:r>
                        <a:rPr lang="es-419" sz="1400" dirty="0" err="1">
                          <a:latin typeface="Helvetica" pitchFamily="2" charset="0"/>
                        </a:rPr>
                        <a:t>Bunavail, Suboxone, Subutex</a:t>
                      </a:r>
                    </a:p>
                  </a:txBody>
                  <a:tcPr/>
                </a:tc>
                <a:tc>
                  <a:txBody>
                    <a:bodyPr/>
                    <a:lstStyle/>
                    <a:p>
                      <a:r>
                        <a:rPr lang="es-419" sz="1400" dirty="0" err="1">
                          <a:latin typeface="Helvetica"/>
                        </a:rPr>
                        <a:t>Sobos, Bupe, Stops</a:t>
                      </a:r>
                    </a:p>
                  </a:txBody>
                  <a:tcPr/>
                </a:tc>
                <a:extLst>
                  <a:ext uri="{0D108BD9-81ED-4DB2-BD59-A6C34878D82A}">
                    <a16:rowId xmlns:a16="http://schemas.microsoft.com/office/drawing/2014/main" val="3042113473"/>
                  </a:ext>
                </a:extLst>
              </a:tr>
              <a:tr h="338078">
                <a:tc>
                  <a:txBody>
                    <a:bodyPr/>
                    <a:lstStyle/>
                    <a:p>
                      <a:r>
                        <a:rPr lang="es-419" sz="1400" dirty="0">
                          <a:latin typeface="Helvetica" pitchFamily="2" charset="0"/>
                        </a:rPr>
                        <a:t>Tramadol</a:t>
                      </a:r>
                    </a:p>
                  </a:txBody>
                  <a:tcPr/>
                </a:tc>
                <a:tc>
                  <a:txBody>
                    <a:bodyPr/>
                    <a:lstStyle/>
                    <a:p>
                      <a:r>
                        <a:rPr lang="es-419" sz="1400" dirty="0">
                          <a:latin typeface="Helvetica" pitchFamily="2" charset="0"/>
                        </a:rPr>
                        <a:t>Ultram, ConZip</a:t>
                      </a:r>
                    </a:p>
                  </a:txBody>
                  <a:tcPr/>
                </a:tc>
                <a:tc>
                  <a:txBody>
                    <a:bodyPr/>
                    <a:lstStyle/>
                    <a:p>
                      <a:r>
                        <a:rPr lang="es-419" sz="1400" dirty="0">
                          <a:latin typeface="Helvetica" pitchFamily="2" charset="0"/>
                        </a:rPr>
                        <a:t>Chill Pills, Trammies, Ultras</a:t>
                      </a:r>
                    </a:p>
                  </a:txBody>
                  <a:tcPr/>
                </a:tc>
                <a:extLst>
                  <a:ext uri="{0D108BD9-81ED-4DB2-BD59-A6C34878D82A}">
                    <a16:rowId xmlns:a16="http://schemas.microsoft.com/office/drawing/2014/main" val="3913597483"/>
                  </a:ext>
                </a:extLst>
              </a:tr>
            </a:tbl>
          </a:graphicData>
        </a:graphic>
      </p:graphicFrame>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8</a:t>
            </a:fld>
            <a:endParaRPr lang="es-419"/>
          </a:p>
        </p:txBody>
      </p:sp>
      <p:pic>
        <p:nvPicPr>
          <p:cNvPr id="5" name="Picture 4">
            <a:extLst>
              <a:ext uri="{FF2B5EF4-FFF2-40B4-BE49-F238E27FC236}">
                <a16:creationId xmlns:a16="http://schemas.microsoft.com/office/drawing/2014/main" id="{D926B753-8149-4CDC-96F1-8B12EE5098B5}"/>
              </a:ext>
            </a:extLst>
          </p:cNvPr>
          <p:cNvPicPr>
            <a:picLocks noChangeAspect="1"/>
          </p:cNvPicPr>
          <p:nvPr/>
        </p:nvPicPr>
        <p:blipFill>
          <a:blip r:embed="rId2"/>
          <a:stretch>
            <a:fillRect/>
          </a:stretch>
        </p:blipFill>
        <p:spPr>
          <a:xfrm>
            <a:off x="8986084" y="437301"/>
            <a:ext cx="1524132" cy="493819"/>
          </a:xfrm>
          <a:prstGeom prst="rect">
            <a:avLst/>
          </a:prstGeom>
        </p:spPr>
      </p:pic>
    </p:spTree>
    <p:extLst>
      <p:ext uri="{BB962C8B-B14F-4D97-AF65-F5344CB8AC3E}">
        <p14:creationId xmlns:p14="http://schemas.microsoft.com/office/powerpoint/2010/main" val="342058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E619CC-A6BF-4F8C-B829-CD06F600CB9E}"/>
              </a:ext>
            </a:extLst>
          </p:cNvPr>
          <p:cNvSpPr>
            <a:spLocks noGrp="1"/>
          </p:cNvSpPr>
          <p:nvPr>
            <p:ph type="sldNum" sz="quarter" idx="12"/>
          </p:nvPr>
        </p:nvSpPr>
        <p:spPr/>
        <p:txBody>
          <a:bodyPr/>
          <a:lstStyle/>
          <a:p>
            <a:fld id="{5874D6C6-B3A5-4F2C-A6BF-E3D57C3A1219}" type="slidenum">
              <a:rPr lang="en-US" smtClean="0"/>
              <a:t>9</a:t>
            </a:fld>
            <a:endParaRPr lang="es-419"/>
          </a:p>
        </p:txBody>
      </p:sp>
      <p:pic>
        <p:nvPicPr>
          <p:cNvPr id="14" name="Content Placeholder 13" descr="A picture containing grass&#10;&#10;Description automatically generated">
            <a:extLst>
              <a:ext uri="{FF2B5EF4-FFF2-40B4-BE49-F238E27FC236}">
                <a16:creationId xmlns:a16="http://schemas.microsoft.com/office/drawing/2014/main" id="{741618CE-517B-4458-B256-594ECA67B80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95837" y="1414565"/>
            <a:ext cx="4455417" cy="3290511"/>
          </a:xfrm>
        </p:spPr>
      </p:pic>
      <p:sp>
        <p:nvSpPr>
          <p:cNvPr id="16" name="TextBox 15">
            <a:extLst>
              <a:ext uri="{FF2B5EF4-FFF2-40B4-BE49-F238E27FC236}">
                <a16:creationId xmlns:a16="http://schemas.microsoft.com/office/drawing/2014/main" id="{006EFB70-EF1F-428C-849C-8CFF620AD5BF}"/>
              </a:ext>
            </a:extLst>
          </p:cNvPr>
          <p:cNvSpPr txBox="1"/>
          <p:nvPr/>
        </p:nvSpPr>
        <p:spPr>
          <a:xfrm>
            <a:off x="446867" y="1835767"/>
            <a:ext cx="5077240" cy="2246769"/>
          </a:xfrm>
          <a:prstGeom prst="rect">
            <a:avLst/>
          </a:prstGeom>
          <a:noFill/>
        </p:spPr>
        <p:txBody>
          <a:bodyPr wrap="square" rtlCol="0">
            <a:spAutoFit/>
          </a:bodyPr>
          <a:lstStyle/>
          <a:p>
            <a:r>
              <a:rPr lang="es-419" sz="2000" b="1" dirty="0">
                <a:latin typeface="Helvetica" pitchFamily="2" charset="0"/>
              </a:rPr>
              <a:t>El riesgo de contaminación de fentanilo </a:t>
            </a:r>
            <a:r>
              <a:rPr lang="es-419" sz="2000" dirty="0">
                <a:latin typeface="Helvetica" pitchFamily="2" charset="0"/>
              </a:rPr>
              <a:t>en otras drogas como la heroína, la cocaína, prensado en píldoras etc., es una preocupación creciente. Puede conducir a una sobredosis incluso para aquellos que no lo saben y para aquellos que no han usado opioides antes. </a:t>
            </a:r>
          </a:p>
        </p:txBody>
      </p:sp>
      <p:sp>
        <p:nvSpPr>
          <p:cNvPr id="17" name="TextBox 16">
            <a:extLst>
              <a:ext uri="{FF2B5EF4-FFF2-40B4-BE49-F238E27FC236}">
                <a16:creationId xmlns:a16="http://schemas.microsoft.com/office/drawing/2014/main" id="{1E372F8B-2AAD-49BF-99DD-50AE43DF36C2}"/>
              </a:ext>
            </a:extLst>
          </p:cNvPr>
          <p:cNvSpPr txBox="1"/>
          <p:nvPr/>
        </p:nvSpPr>
        <p:spPr>
          <a:xfrm>
            <a:off x="6065628" y="4842736"/>
            <a:ext cx="4715837" cy="785634"/>
          </a:xfrm>
          <a:prstGeom prst="rect">
            <a:avLst/>
          </a:prstGeom>
          <a:noFill/>
        </p:spPr>
        <p:txBody>
          <a:bodyPr wrap="square" rtlCol="0">
            <a:spAutoFit/>
          </a:bodyPr>
          <a:lstStyle/>
          <a:p>
            <a:pPr algn="l"/>
            <a:r>
              <a:rPr lang="es-419" sz="1100" b="0" i="0" dirty="0">
                <a:solidFill>
                  <a:srgbClr val="757575"/>
                </a:solidFill>
                <a:effectLst/>
                <a:latin typeface="Source Sans Pro Web"/>
              </a:rPr>
              <a:t>Una dosis letal de heroína comparada con una dosis letal de fentanilo. Esto es solo una ilustración: la sustancia que se muestra en esta foto es un edulcorante artificial.</a:t>
            </a:r>
          </a:p>
          <a:p>
            <a:pPr algn="l"/>
            <a:r>
              <a:rPr lang="es-419" sz="1100" b="0" i="1" dirty="0">
                <a:solidFill>
                  <a:srgbClr val="757575"/>
                </a:solidFill>
                <a:effectLst/>
                <a:latin typeface="Source Sans Pro Web"/>
              </a:rPr>
              <a:t>Fuente: Bruce A. Taylor/Laboratorio Forense de la Policía Estatal de NH</a:t>
            </a:r>
          </a:p>
        </p:txBody>
      </p:sp>
      <p:sp>
        <p:nvSpPr>
          <p:cNvPr id="18" name="TextBox 17">
            <a:extLst>
              <a:ext uri="{FF2B5EF4-FFF2-40B4-BE49-F238E27FC236}">
                <a16:creationId xmlns:a16="http://schemas.microsoft.com/office/drawing/2014/main" id="{87032694-7CFF-4948-9930-B364F9D7DF38}"/>
              </a:ext>
            </a:extLst>
          </p:cNvPr>
          <p:cNvSpPr txBox="1"/>
          <p:nvPr/>
        </p:nvSpPr>
        <p:spPr>
          <a:xfrm>
            <a:off x="446867" y="5835722"/>
            <a:ext cx="4366517" cy="430887"/>
          </a:xfrm>
          <a:prstGeom prst="rect">
            <a:avLst/>
          </a:prstGeom>
          <a:noFill/>
        </p:spPr>
        <p:txBody>
          <a:bodyPr wrap="square" rtlCol="0">
            <a:spAutoFit/>
          </a:bodyPr>
          <a:lstStyle/>
          <a:p>
            <a:r>
              <a:rPr lang="es-419" sz="1050" dirty="0"/>
              <a:t>https://www.cdc.gov/drugoverdose/deaths/opioid-overdose.html#synthetic</a:t>
            </a:r>
          </a:p>
        </p:txBody>
      </p:sp>
      <p:pic>
        <p:nvPicPr>
          <p:cNvPr id="4" name="Picture 3">
            <a:extLst>
              <a:ext uri="{FF2B5EF4-FFF2-40B4-BE49-F238E27FC236}">
                <a16:creationId xmlns:a16="http://schemas.microsoft.com/office/drawing/2014/main" id="{79E67C48-B537-4CD9-9774-84D08873A334}"/>
              </a:ext>
            </a:extLst>
          </p:cNvPr>
          <p:cNvPicPr>
            <a:picLocks noChangeAspect="1"/>
          </p:cNvPicPr>
          <p:nvPr/>
        </p:nvPicPr>
        <p:blipFill>
          <a:blip r:embed="rId3"/>
          <a:stretch>
            <a:fillRect/>
          </a:stretch>
        </p:blipFill>
        <p:spPr>
          <a:xfrm>
            <a:off x="8986084" y="497613"/>
            <a:ext cx="1524132" cy="493819"/>
          </a:xfrm>
          <a:prstGeom prst="rect">
            <a:avLst/>
          </a:prstGeom>
        </p:spPr>
      </p:pic>
    </p:spTree>
    <p:extLst>
      <p:ext uri="{BB962C8B-B14F-4D97-AF65-F5344CB8AC3E}">
        <p14:creationId xmlns:p14="http://schemas.microsoft.com/office/powerpoint/2010/main" val="2297383590"/>
      </p:ext>
    </p:extLst>
  </p:cSld>
  <p:clrMapOvr>
    <a:masterClrMapping/>
  </p:clrMapOvr>
</p:sld>
</file>

<file path=ppt/theme/theme1.xml><?xml version="1.0" encoding="utf-8"?>
<a:theme xmlns:a="http://schemas.openxmlformats.org/drawingml/2006/main" name="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Raleway">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65D6DF4-4246-7F44-9F6C-3B03F3793DFB}" vid="{4043341F-36B3-B341-89BF-F19FAB7737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47CBA5862325499F4B19F09ABED717" ma:contentTypeVersion="12" ma:contentTypeDescription="Create a new document." ma:contentTypeScope="" ma:versionID="29eed4e7e25106545d5b7de0e13fb5b0">
  <xsd:schema xmlns:xsd="http://www.w3.org/2001/XMLSchema" xmlns:xs="http://www.w3.org/2001/XMLSchema" xmlns:p="http://schemas.microsoft.com/office/2006/metadata/properties" xmlns:ns2="6eb2e964-63f8-435e-ad88-c06008ac4c04" xmlns:ns3="ffd8a784-bd05-48c3-a9a4-e3eb8d08a480" targetNamespace="http://schemas.microsoft.com/office/2006/metadata/properties" ma:root="true" ma:fieldsID="bd70e2a8752136144d649508edef7d86" ns2:_="" ns3:_="">
    <xsd:import namespace="6eb2e964-63f8-435e-ad88-c06008ac4c04"/>
    <xsd:import namespace="ffd8a784-bd05-48c3-a9a4-e3eb8d08a4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b2e964-63f8-435e-ad88-c06008ac4c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d8a784-bd05-48c3-a9a4-e3eb8d08a4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b726dc3-2a37-43ee-86d3-1791c64740ba}" ma:internalName="TaxCatchAll" ma:showField="CatchAllData" ma:web="ffd8a784-bd05-48c3-a9a4-e3eb8d08a4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fd8a784-bd05-48c3-a9a4-e3eb8d08a480" xsi:nil="true"/>
    <lcf76f155ced4ddcb4097134ff3c332f xmlns="6eb2e964-63f8-435e-ad88-c06008ac4c04">
      <Terms xmlns="http://schemas.microsoft.com/office/infopath/2007/PartnerControls"/>
    </lcf76f155ced4ddcb4097134ff3c332f>
    <SharedWithUsers xmlns="ffd8a784-bd05-48c3-a9a4-e3eb8d08a480">
      <UserInfo>
        <DisplayName>Grillon, Cassie (DBHDS)</DisplayName>
        <AccountId>142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9C5FB3-C809-4117-8EBD-1B03DE029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b2e964-63f8-435e-ad88-c06008ac4c04"/>
    <ds:schemaRef ds:uri="ffd8a784-bd05-48c3-a9a4-e3eb8d08a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A63371-8DB0-4F59-9B16-6FE2E84BE430}">
  <ds:schemaRefs>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ffd8a784-bd05-48c3-a9a4-e3eb8d08a480"/>
    <ds:schemaRef ds:uri="6eb2e964-63f8-435e-ad88-c06008ac4c04"/>
    <ds:schemaRef ds:uri="http://purl.org/dc/dcmitype/"/>
  </ds:schemaRefs>
</ds:datastoreItem>
</file>

<file path=customXml/itemProps3.xml><?xml version="1.0" encoding="utf-8"?>
<ds:datastoreItem xmlns:ds="http://schemas.openxmlformats.org/officeDocument/2006/customXml" ds:itemID="{F9FF4E00-CCD7-4FD0-869D-67A19FA501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REVIVE 11.21</Template>
  <TotalTime>16439</TotalTime>
  <Words>4165</Words>
  <Application>Microsoft Office PowerPoint</Application>
  <PresentationFormat>Widescreen</PresentationFormat>
  <Paragraphs>357</Paragraphs>
  <Slides>43</Slides>
  <Notes>0</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Source Sans Pro Web</vt:lpstr>
      <vt:lpstr>Arial</vt:lpstr>
      <vt:lpstr>Calibri</vt:lpstr>
      <vt:lpstr>Calibri Light</vt:lpstr>
      <vt:lpstr>Corbel</vt:lpstr>
      <vt:lpstr>Helvetica</vt:lpstr>
      <vt:lpstr>Helvetica Light</vt:lpstr>
      <vt:lpstr>Times New Roman</vt:lpstr>
      <vt:lpstr>Office Theme</vt:lpstr>
      <vt:lpstr>PowerPoint Presentation</vt:lpstr>
      <vt:lpstr>Objetivos de aprendizaje</vt:lpstr>
      <vt:lpstr>Comprender los trastornos por consumo de sustancias</vt:lpstr>
      <vt:lpstr>Ciclo de la adicción</vt:lpstr>
      <vt:lpstr>Pepitas</vt:lpstr>
      <vt:lpstr>PowerPoint Presentation</vt:lpstr>
      <vt:lpstr>PowerPoint Presentation</vt:lpstr>
      <vt:lpstr>Opioides comunes</vt:lpstr>
      <vt:lpstr>PowerPoint Presentation</vt:lpstr>
      <vt:lpstr>PowerPoint Presentation</vt:lpstr>
      <vt:lpstr>¿Qué es una sobredosis de opioides?</vt:lpstr>
      <vt:lpstr>¿Cuáles son los factores de riesgo que pueden hacer a alguien más propenso a sufrir una sobredosis?</vt:lpstr>
      <vt:lpstr>Ciertas personas corren un mayor riesgo de sufrir emergencias por sobredosis de opioides, entre ellas:</vt:lpstr>
      <vt:lpstr>¿Cómo se puede distinguir entre alguien que está drogado y alguien que está sufriendo una sobredosis?</vt:lpstr>
      <vt:lpstr>PowerPoint Presentation</vt:lpstr>
      <vt:lpstr>¿Cuáles son algunos de los mitos que ha escuchado sobre las formas de revertir una sobredosis de opioides?</vt:lpstr>
      <vt:lpstr>Existen muchos mitos sobre cómo revertir una sobredosis de opioides.
Aquí hay algunos, y por qué NO debería hacerlos.</vt:lpstr>
      <vt:lpstr>¡La naloxona es la única respuesta efectiva a una emergencia por sobredosis de opioides!</vt:lpstr>
      <vt:lpstr>¿Qué es la naloxona?</vt:lpstr>
      <vt:lpstr>Cómo funciona la naloxona</vt:lpstr>
      <vt:lpstr>Seguridad de la naloxona</vt:lpstr>
      <vt:lpstr>Atomizador nasal Narcan</vt:lpstr>
      <vt:lpstr>PowerPoint Presentation</vt:lpstr>
      <vt:lpstr>Naloxona inyectable</vt:lpstr>
      <vt:lpstr>PowerPoint Presentation</vt:lpstr>
      <vt:lpstr>Cómo almacenar la naloxona</vt:lpstr>
      <vt:lpstr>Pasos para responder ante una sobredosis de opioides</vt:lpstr>
      <vt:lpstr>Compruebe si la persona responde.</vt:lpstr>
      <vt:lpstr>Llame al 911</vt:lpstr>
      <vt:lpstr>PowerPoint Presentation</vt:lpstr>
      <vt:lpstr>Dé 2 respiraciones de rescate.</vt:lpstr>
      <vt:lpstr>PowerPoint Presentation</vt:lpstr>
      <vt:lpstr>Administre naloxona.</vt:lpstr>
      <vt:lpstr>Respiración de rescate o reanimación cardiopulmonar (si el reanimador está capacitado en reanimación cardiopulmonar o recibe instrucciones del 911 para hacerlo)</vt:lpstr>
      <vt:lpstr>Evalúe y responda</vt:lpstr>
      <vt:lpstr>Cuándo administrar una segunda dosis de naloxona</vt:lpstr>
      <vt:lpstr>Cuándo administrar una segunda dosis de naloxona</vt:lpstr>
      <vt:lpstr>Cuidados posteriores de una persona recuperada</vt:lpstr>
      <vt:lpstr>PREGUNTAS FRECUENTES SOBRE LA NALOXONA</vt:lpstr>
      <vt:lpstr>Protecciones legales en la respuesta a sobredosis</vt:lpstr>
      <vt:lpstr>Protecciones legales en la respuesta a sobredosis</vt:lpstr>
      <vt:lpstr>Capacitación práctica</vt:lpstr>
      <vt:lpstr>¡Gracias por su asistencia!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Vazquez, Tiana (DBHDS)</dc:creator>
  <cp:lastModifiedBy>Jose David Pineda</cp:lastModifiedBy>
  <cp:revision>63</cp:revision>
  <dcterms:created xsi:type="dcterms:W3CDTF">2023-11-21T19:43:43Z</dcterms:created>
  <dcterms:modified xsi:type="dcterms:W3CDTF">2024-08-10T16:46:29Z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0x0101007C47CBA5862325499F4B19F09ABED717</vt:lpwstr>
  </property>
  <property fmtid="{D5CDD505-2E9C-101B-9397-08002B2CF9AE}" pid="3" name="MediaServiceImageTags">
    <vt:lpwstr/>
  </property>
</Properties>
</file>