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6" r:id="rId5"/>
    <p:sldId id="257" r:id="rId6"/>
    <p:sldId id="259" r:id="rId7"/>
    <p:sldId id="296" r:id="rId8"/>
    <p:sldId id="260" r:id="rId9"/>
    <p:sldId id="298" r:id="rId10"/>
    <p:sldId id="261" r:id="rId11"/>
    <p:sldId id="263" r:id="rId12"/>
    <p:sldId id="262" r:id="rId13"/>
    <p:sldId id="258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78" r:id="rId27"/>
    <p:sldId id="276" r:id="rId28"/>
    <p:sldId id="277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5" r:id="rId37"/>
    <p:sldId id="287" r:id="rId38"/>
    <p:sldId id="288" r:id="rId39"/>
    <p:sldId id="289" r:id="rId40"/>
    <p:sldId id="290" r:id="rId41"/>
    <p:sldId id="291" r:id="rId42"/>
    <p:sldId id="297" r:id="rId43"/>
    <p:sldId id="293" r:id="rId44"/>
    <p:sldId id="295" r:id="rId45"/>
    <p:sldId id="292" r:id="rId46"/>
    <p:sldId id="29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8510B-9A3F-42F4-BB86-84D78106B4D7}" v="24" dt="2024-02-05T18:19:19.417"/>
    <p1510:client id="{BEA2219A-6411-AFDF-126C-0A37F02DEE21}" v="1" dt="2024-02-05T18:20:04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0" y="11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, Tiffani (DBHDS)" userId="S::tiffani.wells@dbhds.virginia.gov::bd4210c9-a8bb-4d70-82ab-964e83eea06b" providerId="AD" clId="Web-{04A8510B-9A3F-42F4-BB86-84D78106B4D7}"/>
    <pc:docChg chg="modSld">
      <pc:chgData name="Wells, Tiffani (DBHDS)" userId="S::tiffani.wells@dbhds.virginia.gov::bd4210c9-a8bb-4d70-82ab-964e83eea06b" providerId="AD" clId="Web-{04A8510B-9A3F-42F4-BB86-84D78106B4D7}" dt="2024-02-05T18:19:19.417" v="18"/>
      <pc:docMkLst>
        <pc:docMk/>
      </pc:docMkLst>
      <pc:sldChg chg="modSp">
        <pc:chgData name="Wells, Tiffani (DBHDS)" userId="S::tiffani.wells@dbhds.virginia.gov::bd4210c9-a8bb-4d70-82ab-964e83eea06b" providerId="AD" clId="Web-{04A8510B-9A3F-42F4-BB86-84D78106B4D7}" dt="2024-02-05T18:19:19.417" v="18"/>
        <pc:sldMkLst>
          <pc:docMk/>
          <pc:sldMk cId="3420584482" sldId="263"/>
        </pc:sldMkLst>
        <pc:graphicFrameChg chg="mod modGraphic">
          <ac:chgData name="Wells, Tiffani (DBHDS)" userId="S::tiffani.wells@dbhds.virginia.gov::bd4210c9-a8bb-4d70-82ab-964e83eea06b" providerId="AD" clId="Web-{04A8510B-9A3F-42F4-BB86-84D78106B4D7}" dt="2024-02-05T18:19:19.417" v="18"/>
          <ac:graphicFrameMkLst>
            <pc:docMk/>
            <pc:sldMk cId="3420584482" sldId="263"/>
            <ac:graphicFrameMk id="10" creationId="{8487CB83-7B1B-4B09-8AF4-52253534A922}"/>
          </ac:graphicFrameMkLst>
        </pc:graphicFrameChg>
      </pc:sldChg>
    </pc:docChg>
  </pc:docChgLst>
  <pc:docChgLst>
    <pc:chgData name="Wells, Tiffani (DBHDS)" userId="S::tiffani.wells@dbhds.virginia.gov::bd4210c9-a8bb-4d70-82ab-964e83eea06b" providerId="AD" clId="Web-{BEA2219A-6411-AFDF-126C-0A37F02DEE21}"/>
    <pc:docChg chg="modSld">
      <pc:chgData name="Wells, Tiffani (DBHDS)" userId="S::tiffani.wells@dbhds.virginia.gov::bd4210c9-a8bb-4d70-82ab-964e83eea06b" providerId="AD" clId="Web-{BEA2219A-6411-AFDF-126C-0A37F02DEE21}" dt="2024-02-05T18:20:04.720" v="0"/>
      <pc:docMkLst>
        <pc:docMk/>
      </pc:docMkLst>
      <pc:sldChg chg="modSp">
        <pc:chgData name="Wells, Tiffani (DBHDS)" userId="S::tiffani.wells@dbhds.virginia.gov::bd4210c9-a8bb-4d70-82ab-964e83eea06b" providerId="AD" clId="Web-{BEA2219A-6411-AFDF-126C-0A37F02DEE21}" dt="2024-02-05T18:20:04.720" v="0"/>
        <pc:sldMkLst>
          <pc:docMk/>
          <pc:sldMk cId="3420584482" sldId="263"/>
        </pc:sldMkLst>
        <pc:graphicFrameChg chg="modGraphic">
          <ac:chgData name="Wells, Tiffani (DBHDS)" userId="S::tiffani.wells@dbhds.virginia.gov::bd4210c9-a8bb-4d70-82ab-964e83eea06b" providerId="AD" clId="Web-{BEA2219A-6411-AFDF-126C-0A37F02DEE21}" dt="2024-02-05T18:20:04.720" v="0"/>
          <ac:graphicFrameMkLst>
            <pc:docMk/>
            <pc:sldMk cId="3420584482" sldId="263"/>
            <ac:graphicFrameMk id="10" creationId="{8487CB83-7B1B-4B09-8AF4-52253534A922}"/>
          </ac:graphicFrameMkLst>
        </pc:graphicFrameChg>
      </pc:sldChg>
    </pc:docChg>
  </pc:docChgLst>
  <pc:docChgLst>
    <pc:chgData name="Wells, Tiffani (DBHDS)" userId="bd4210c9-a8bb-4d70-82ab-964e83eea06b" providerId="ADAL" clId="{7CA6C253-48AB-42C1-93B1-17C010EA84F4}"/>
    <pc:docChg chg="undo custSel modSld">
      <pc:chgData name="Wells, Tiffani (DBHDS)" userId="bd4210c9-a8bb-4d70-82ab-964e83eea06b" providerId="ADAL" clId="{7CA6C253-48AB-42C1-93B1-17C010EA84F4}" dt="2024-02-05T18:47:10.217" v="398" actId="21"/>
      <pc:docMkLst>
        <pc:docMk/>
      </pc:docMkLst>
      <pc:sldChg chg="modSp mod">
        <pc:chgData name="Wells, Tiffani (DBHDS)" userId="bd4210c9-a8bb-4d70-82ab-964e83eea06b" providerId="ADAL" clId="{7CA6C253-48AB-42C1-93B1-17C010EA84F4}" dt="2024-02-05T18:45:16.833" v="394" actId="20577"/>
        <pc:sldMkLst>
          <pc:docMk/>
          <pc:sldMk cId="3730627347" sldId="257"/>
        </pc:sldMkLst>
        <pc:spChg chg="mod">
          <ac:chgData name="Wells, Tiffani (DBHDS)" userId="bd4210c9-a8bb-4d70-82ab-964e83eea06b" providerId="ADAL" clId="{7CA6C253-48AB-42C1-93B1-17C010EA84F4}" dt="2024-02-05T18:45:16.833" v="394" actId="20577"/>
          <ac:spMkLst>
            <pc:docMk/>
            <pc:sldMk cId="3730627347" sldId="257"/>
            <ac:spMk id="3" creationId="{68449390-3EEF-425D-9CC1-E812B331D1CE}"/>
          </ac:spMkLst>
        </pc:spChg>
      </pc:sldChg>
      <pc:sldChg chg="modSp mod">
        <pc:chgData name="Wells, Tiffani (DBHDS)" userId="bd4210c9-a8bb-4d70-82ab-964e83eea06b" providerId="ADAL" clId="{7CA6C253-48AB-42C1-93B1-17C010EA84F4}" dt="2024-02-05T18:21:38.569" v="1" actId="14100"/>
        <pc:sldMkLst>
          <pc:docMk/>
          <pc:sldMk cId="3420584482" sldId="263"/>
        </pc:sldMkLst>
        <pc:graphicFrameChg chg="mod modGraphic">
          <ac:chgData name="Wells, Tiffani (DBHDS)" userId="bd4210c9-a8bb-4d70-82ab-964e83eea06b" providerId="ADAL" clId="{7CA6C253-48AB-42C1-93B1-17C010EA84F4}" dt="2024-02-05T18:21:38.569" v="1" actId="14100"/>
          <ac:graphicFrameMkLst>
            <pc:docMk/>
            <pc:sldMk cId="3420584482" sldId="263"/>
            <ac:graphicFrameMk id="10" creationId="{8487CB83-7B1B-4B09-8AF4-52253534A922}"/>
          </ac:graphicFrameMkLst>
        </pc:graphicFrameChg>
      </pc:sldChg>
      <pc:sldChg chg="delSp mod">
        <pc:chgData name="Wells, Tiffani (DBHDS)" userId="bd4210c9-a8bb-4d70-82ab-964e83eea06b" providerId="ADAL" clId="{7CA6C253-48AB-42C1-93B1-17C010EA84F4}" dt="2024-02-05T18:25:25.915" v="2" actId="21"/>
        <pc:sldMkLst>
          <pc:docMk/>
          <pc:sldMk cId="3133403047" sldId="275"/>
        </pc:sldMkLst>
        <pc:spChg chg="del">
          <ac:chgData name="Wells, Tiffani (DBHDS)" userId="bd4210c9-a8bb-4d70-82ab-964e83eea06b" providerId="ADAL" clId="{7CA6C253-48AB-42C1-93B1-17C010EA84F4}" dt="2024-02-05T18:25:25.915" v="2" actId="21"/>
          <ac:spMkLst>
            <pc:docMk/>
            <pc:sldMk cId="3133403047" sldId="275"/>
            <ac:spMk id="4" creationId="{7D210BC0-E04D-47A5-9480-33523BAA5997}"/>
          </ac:spMkLst>
        </pc:spChg>
      </pc:sldChg>
      <pc:sldChg chg="delSp modSp mod">
        <pc:chgData name="Wells, Tiffani (DBHDS)" userId="bd4210c9-a8bb-4d70-82ab-964e83eea06b" providerId="ADAL" clId="{7CA6C253-48AB-42C1-93B1-17C010EA84F4}" dt="2024-02-05T18:27:51.519" v="80" actId="20577"/>
        <pc:sldMkLst>
          <pc:docMk/>
          <pc:sldMk cId="527114509" sldId="279"/>
        </pc:sldMkLst>
        <pc:spChg chg="del">
          <ac:chgData name="Wells, Tiffani (DBHDS)" userId="bd4210c9-a8bb-4d70-82ab-964e83eea06b" providerId="ADAL" clId="{7CA6C253-48AB-42C1-93B1-17C010EA84F4}" dt="2024-02-05T18:25:53.375" v="3" actId="21"/>
          <ac:spMkLst>
            <pc:docMk/>
            <pc:sldMk cId="527114509" sldId="279"/>
            <ac:spMk id="4" creationId="{2F072BE9-88CA-4071-AA61-C690ABED6B0C}"/>
          </ac:spMkLst>
        </pc:spChg>
        <pc:spChg chg="mod">
          <ac:chgData name="Wells, Tiffani (DBHDS)" userId="bd4210c9-a8bb-4d70-82ab-964e83eea06b" providerId="ADAL" clId="{7CA6C253-48AB-42C1-93B1-17C010EA84F4}" dt="2024-02-05T18:26:43.086" v="28" actId="20577"/>
          <ac:spMkLst>
            <pc:docMk/>
            <pc:sldMk cId="527114509" sldId="279"/>
            <ac:spMk id="7" creationId="{D1770960-6F6A-417E-A56B-CC4B3299624A}"/>
          </ac:spMkLst>
        </pc:spChg>
        <pc:spChg chg="mod">
          <ac:chgData name="Wells, Tiffani (DBHDS)" userId="bd4210c9-a8bb-4d70-82ab-964e83eea06b" providerId="ADAL" clId="{7CA6C253-48AB-42C1-93B1-17C010EA84F4}" dt="2024-02-05T18:27:51.519" v="80" actId="20577"/>
          <ac:spMkLst>
            <pc:docMk/>
            <pc:sldMk cId="527114509" sldId="279"/>
            <ac:spMk id="11" creationId="{AE8ABE35-62CD-4003-B73B-D2014E32036D}"/>
          </ac:spMkLst>
        </pc:spChg>
      </pc:sldChg>
      <pc:sldChg chg="delSp modSp mod">
        <pc:chgData name="Wells, Tiffani (DBHDS)" userId="bd4210c9-a8bb-4d70-82ab-964e83eea06b" providerId="ADAL" clId="{7CA6C253-48AB-42C1-93B1-17C010EA84F4}" dt="2024-02-05T18:47:10.217" v="398" actId="21"/>
        <pc:sldMkLst>
          <pc:docMk/>
          <pc:sldMk cId="2217155411" sldId="286"/>
        </pc:sldMkLst>
        <pc:spChg chg="del mod">
          <ac:chgData name="Wells, Tiffani (DBHDS)" userId="bd4210c9-a8bb-4d70-82ab-964e83eea06b" providerId="ADAL" clId="{7CA6C253-48AB-42C1-93B1-17C010EA84F4}" dt="2024-02-05T18:47:10.217" v="398" actId="21"/>
          <ac:spMkLst>
            <pc:docMk/>
            <pc:sldMk cId="2217155411" sldId="286"/>
            <ac:spMk id="5" creationId="{1D907094-2EFC-419B-956D-8285BA7F051D}"/>
          </ac:spMkLst>
        </pc:spChg>
      </pc:sldChg>
      <pc:sldChg chg="modSp mod">
        <pc:chgData name="Wells, Tiffani (DBHDS)" userId="bd4210c9-a8bb-4d70-82ab-964e83eea06b" providerId="ADAL" clId="{7CA6C253-48AB-42C1-93B1-17C010EA84F4}" dt="2024-02-05T18:34:06.736" v="139" actId="20577"/>
        <pc:sldMkLst>
          <pc:docMk/>
          <pc:sldMk cId="1686567005" sldId="289"/>
        </pc:sldMkLst>
        <pc:spChg chg="mod">
          <ac:chgData name="Wells, Tiffani (DBHDS)" userId="bd4210c9-a8bb-4d70-82ab-964e83eea06b" providerId="ADAL" clId="{7CA6C253-48AB-42C1-93B1-17C010EA84F4}" dt="2024-02-05T18:34:06.736" v="139" actId="20577"/>
          <ac:spMkLst>
            <pc:docMk/>
            <pc:sldMk cId="1686567005" sldId="289"/>
            <ac:spMk id="2" creationId="{CEE89C11-AADE-4D98-88BD-F33F360B0192}"/>
          </ac:spMkLst>
        </pc:spChg>
      </pc:sldChg>
      <pc:sldChg chg="delSp modSp mod">
        <pc:chgData name="Wells, Tiffani (DBHDS)" userId="bd4210c9-a8bb-4d70-82ab-964e83eea06b" providerId="ADAL" clId="{7CA6C253-48AB-42C1-93B1-17C010EA84F4}" dt="2024-02-05T18:40:18.596" v="196" actId="20577"/>
        <pc:sldMkLst>
          <pc:docMk/>
          <pc:sldMk cId="1674558630" sldId="297"/>
        </pc:sldMkLst>
        <pc:spChg chg="mod">
          <ac:chgData name="Wells, Tiffani (DBHDS)" userId="bd4210c9-a8bb-4d70-82ab-964e83eea06b" providerId="ADAL" clId="{7CA6C253-48AB-42C1-93B1-17C010EA84F4}" dt="2024-02-05T18:40:18.596" v="196" actId="20577"/>
          <ac:spMkLst>
            <pc:docMk/>
            <pc:sldMk cId="1674558630" sldId="297"/>
            <ac:spMk id="4" creationId="{C1463E5F-BEBE-472A-A63F-370C816776D5}"/>
          </ac:spMkLst>
        </pc:spChg>
        <pc:spChg chg="del">
          <ac:chgData name="Wells, Tiffani (DBHDS)" userId="bd4210c9-a8bb-4d70-82ab-964e83eea06b" providerId="ADAL" clId="{7CA6C253-48AB-42C1-93B1-17C010EA84F4}" dt="2024-02-05T18:35:31.679" v="141" actId="21"/>
          <ac:spMkLst>
            <pc:docMk/>
            <pc:sldMk cId="1674558630" sldId="297"/>
            <ac:spMk id="5" creationId="{2FDA0C16-F8F0-4B7A-AA17-42AB5C4C296D}"/>
          </ac:spMkLst>
        </pc:spChg>
        <pc:spChg chg="del">
          <ac:chgData name="Wells, Tiffani (DBHDS)" userId="bd4210c9-a8bb-4d70-82ab-964e83eea06b" providerId="ADAL" clId="{7CA6C253-48AB-42C1-93B1-17C010EA84F4}" dt="2024-02-05T18:35:28.275" v="140" actId="21"/>
          <ac:spMkLst>
            <pc:docMk/>
            <pc:sldMk cId="1674558630" sldId="297"/>
            <ac:spMk id="6" creationId="{54D3E0D9-3197-4F5C-A415-05A2A438B735}"/>
          </ac:spMkLst>
        </pc:spChg>
      </pc:sldChg>
      <pc:sldChg chg="delSp mod">
        <pc:chgData name="Wells, Tiffani (DBHDS)" userId="bd4210c9-a8bb-4d70-82ab-964e83eea06b" providerId="ADAL" clId="{7CA6C253-48AB-42C1-93B1-17C010EA84F4}" dt="2024-02-05T18:46:48.647" v="396" actId="21"/>
        <pc:sldMkLst>
          <pc:docMk/>
          <pc:sldMk cId="3998940159" sldId="298"/>
        </pc:sldMkLst>
        <pc:spChg chg="del">
          <ac:chgData name="Wells, Tiffani (DBHDS)" userId="bd4210c9-a8bb-4d70-82ab-964e83eea06b" providerId="ADAL" clId="{7CA6C253-48AB-42C1-93B1-17C010EA84F4}" dt="2024-02-05T18:46:48.647" v="396" actId="21"/>
          <ac:spMkLst>
            <pc:docMk/>
            <pc:sldMk cId="3998940159" sldId="298"/>
            <ac:spMk id="5" creationId="{C7DB0534-4160-4777-B186-C93C204AB3D5}"/>
          </ac:spMkLst>
        </pc:spChg>
        <pc:spChg chg="del">
          <ac:chgData name="Wells, Tiffani (DBHDS)" userId="bd4210c9-a8bb-4d70-82ab-964e83eea06b" providerId="ADAL" clId="{7CA6C253-48AB-42C1-93B1-17C010EA84F4}" dt="2024-02-05T18:46:45.164" v="395" actId="21"/>
          <ac:spMkLst>
            <pc:docMk/>
            <pc:sldMk cId="3998940159" sldId="298"/>
            <ac:spMk id="6" creationId="{37F495DE-21E7-4746-8EED-B45FBB97B0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38A5-7E55-49F0-AB27-A6A41D7EA63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326A0-C136-4C78-A654-F32D49D0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AB5E-CB56-02F4-DEA1-023805EF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1122363"/>
            <a:ext cx="10029825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0BD85-9B77-3158-4AC4-8F9502DB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" y="3602038"/>
            <a:ext cx="10029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1BB01-AD4E-C681-8C6A-1B08F02F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F8E53-C71C-00FF-6EF2-BCF23B06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2E78-122E-D808-3133-44934054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173786"/>
            <a:ext cx="1223756" cy="365125"/>
          </a:xfrm>
        </p:spPr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444B-FA61-2F4C-1D44-84FDC88C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618" y="1084262"/>
            <a:ext cx="82388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856A0-0A87-EC1B-3955-8224ED4C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6EFDE-368B-ED6E-98D1-26B2DBBD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57B14-77C6-5150-D8BE-618F7966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835250-52B2-CFA1-2D8B-90236C29A607}"/>
              </a:ext>
            </a:extLst>
          </p:cNvPr>
          <p:cNvSpPr/>
          <p:nvPr userDrawn="1"/>
        </p:nvSpPr>
        <p:spPr>
          <a:xfrm>
            <a:off x="572652" y="1520108"/>
            <a:ext cx="1173017" cy="11730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B6EA3B-35B0-4BE2-FC4C-184EFC01DF65}"/>
              </a:ext>
            </a:extLst>
          </p:cNvPr>
          <p:cNvSpPr/>
          <p:nvPr userDrawn="1"/>
        </p:nvSpPr>
        <p:spPr>
          <a:xfrm>
            <a:off x="572651" y="2902604"/>
            <a:ext cx="1173017" cy="1173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F70A38-14D5-104D-C5FC-E3E97388F4D1}"/>
              </a:ext>
            </a:extLst>
          </p:cNvPr>
          <p:cNvSpPr/>
          <p:nvPr userDrawn="1"/>
        </p:nvSpPr>
        <p:spPr>
          <a:xfrm>
            <a:off x="572651" y="4285100"/>
            <a:ext cx="1173017" cy="1173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873CD-E71F-ACC9-6140-E9E0FBCE45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2484438"/>
            <a:ext cx="8239125" cy="34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A7E9A28-47F4-0C3F-2CD1-A6730B9A4C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4691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D0D9D-510F-F91A-D11E-50B8241A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ED9F0-F257-3D57-C688-DD130A85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69D3-7E8C-BD81-900C-6C1250EB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0CA577-6A74-676B-2487-5044A74D6B34}"/>
              </a:ext>
            </a:extLst>
          </p:cNvPr>
          <p:cNvSpPr/>
          <p:nvPr userDrawn="1"/>
        </p:nvSpPr>
        <p:spPr>
          <a:xfrm>
            <a:off x="544513" y="4657653"/>
            <a:ext cx="1173017" cy="11730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5DAAB0-7726-E8E3-24A5-DCE0FDF9C88C}"/>
              </a:ext>
            </a:extLst>
          </p:cNvPr>
          <p:cNvSpPr/>
          <p:nvPr userDrawn="1"/>
        </p:nvSpPr>
        <p:spPr>
          <a:xfrm>
            <a:off x="1915968" y="4655559"/>
            <a:ext cx="1173017" cy="1173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FFC72A-C932-E474-7868-A9A2FABB8B6C}"/>
              </a:ext>
            </a:extLst>
          </p:cNvPr>
          <p:cNvSpPr/>
          <p:nvPr userDrawn="1"/>
        </p:nvSpPr>
        <p:spPr>
          <a:xfrm>
            <a:off x="3287423" y="4655558"/>
            <a:ext cx="1173017" cy="1173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B89D4F-E7AF-DE8B-8CB2-A708F47889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513" y="1219200"/>
            <a:ext cx="4271962" cy="3095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5A7A03-30A6-9165-9F94-88B11296AA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4913" y="1219200"/>
            <a:ext cx="5375275" cy="4611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8855BC4-34E7-7CA0-1210-8C58BE1C4DE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8061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E5AF-414A-B9EA-D41B-26845CA5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E8420-15CA-3809-A9A0-01A9F6FC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6092B-DC79-F54A-AC0C-CF3D9BFE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5B111-DA21-DDE4-1C3C-81FAB14A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CB34AB-76AD-E38A-6407-F34FBAD12010}"/>
              </a:ext>
            </a:extLst>
          </p:cNvPr>
          <p:cNvSpPr/>
          <p:nvPr userDrawn="1"/>
        </p:nvSpPr>
        <p:spPr>
          <a:xfrm>
            <a:off x="457200" y="2748901"/>
            <a:ext cx="3202145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A17739-C01A-2DE6-9A2E-886051E1F59A}"/>
              </a:ext>
            </a:extLst>
          </p:cNvPr>
          <p:cNvSpPr/>
          <p:nvPr userDrawn="1"/>
        </p:nvSpPr>
        <p:spPr>
          <a:xfrm>
            <a:off x="4025900" y="2690666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60CD84-1AFA-7C8C-351B-CCEDBCEB742B}"/>
              </a:ext>
            </a:extLst>
          </p:cNvPr>
          <p:cNvSpPr/>
          <p:nvPr userDrawn="1"/>
        </p:nvSpPr>
        <p:spPr>
          <a:xfrm>
            <a:off x="7592855" y="2717545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85E2A852-F848-6428-111E-5039653245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4414" y="3318813"/>
            <a:ext cx="2049462" cy="2060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9B22A7AD-7073-0B0B-45EA-57455BC3DB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1369" y="3275462"/>
            <a:ext cx="2049462" cy="20605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B0124900-2CCC-6541-5885-CBC9FAABC9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68324" y="3287459"/>
            <a:ext cx="2049462" cy="20605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EF9596FA-04FF-BB4E-3759-4E0CE53269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391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71DC3-7D42-5493-D463-4D65949E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8749A-BD56-1B27-C6C0-8E71E017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15CA3-7C8B-FACD-E9B8-6693EACC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51C135-1C96-F75F-6969-0989C706774C}"/>
              </a:ext>
            </a:extLst>
          </p:cNvPr>
          <p:cNvSpPr/>
          <p:nvPr userDrawn="1"/>
        </p:nvSpPr>
        <p:spPr>
          <a:xfrm>
            <a:off x="532527" y="1386321"/>
            <a:ext cx="3202145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3BFC7B-B970-8629-42F5-B3F00DAB11AA}"/>
              </a:ext>
            </a:extLst>
          </p:cNvPr>
          <p:cNvSpPr/>
          <p:nvPr userDrawn="1"/>
        </p:nvSpPr>
        <p:spPr>
          <a:xfrm>
            <a:off x="4135581" y="2611941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671784-789E-FEB2-724A-210C8221C11A}"/>
              </a:ext>
            </a:extLst>
          </p:cNvPr>
          <p:cNvSpPr/>
          <p:nvPr userDrawn="1"/>
        </p:nvSpPr>
        <p:spPr>
          <a:xfrm>
            <a:off x="7642828" y="1386321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15FB9E24-BB74-642C-8030-C8056605F0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7449" y="1924879"/>
            <a:ext cx="2049462" cy="20605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EE0A9ABC-6C8F-6824-6C32-D4D0E24F5B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696" y="3150499"/>
            <a:ext cx="2049462" cy="20605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37FCEAE-8FB2-0BCC-3D86-B1FE4FFADB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297" y="1924878"/>
            <a:ext cx="2049462" cy="20605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97C2B6B-96A3-2689-3D25-9ED089A509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152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3C8F-C068-33D6-6A27-51735E8C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992447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3BD46-077A-C137-2A05-DB479D2C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846B8-CD94-9822-A69A-40BE472D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301A2-4C4A-70D2-8129-44CEC8B5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4EB33-279F-1B26-ED4F-1E579037F67D}"/>
              </a:ext>
            </a:extLst>
          </p:cNvPr>
          <p:cNvSpPr/>
          <p:nvPr userDrawn="1"/>
        </p:nvSpPr>
        <p:spPr>
          <a:xfrm>
            <a:off x="457200" y="2587696"/>
            <a:ext cx="4786745" cy="3408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DD0BB-C6F7-9EAA-1F92-746CB853E821}"/>
              </a:ext>
            </a:extLst>
          </p:cNvPr>
          <p:cNvSpPr/>
          <p:nvPr userDrawn="1"/>
        </p:nvSpPr>
        <p:spPr>
          <a:xfrm>
            <a:off x="5329381" y="2587696"/>
            <a:ext cx="4786745" cy="3408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5C48ABDD-1321-C686-B39F-9075A6241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563" y="2703511"/>
            <a:ext cx="4573587" cy="3176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582F1D22-A2A9-BF3A-FF71-E8A369C782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35959" y="2703510"/>
            <a:ext cx="4573587" cy="3176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89393EB-A29A-6072-7D4D-B9EDF46F1E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794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469C-15FE-F5C0-23FB-FE9A4552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C6D4-D736-EA55-2C27-E29623AE0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6451C-BD62-74B0-F40A-93C09489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AD2B-AB2E-400F-D9FE-5C4CF265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9BAB-3185-A982-8C78-253B2F3C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B325751-580D-3EA4-EC1B-C4F407659C2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6986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C4C9-F84D-807F-321F-210A7A3E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813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480F2-5197-4DDA-DD10-9A50437A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208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068F-A341-B8A2-CEC3-BFF0004B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05DE0-BF33-B946-8DEC-A2B52BC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A24E-2B10-4851-C3D8-B27CC6BA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10553A9-C9FD-AF8E-8836-7BDF05209A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3319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5A2B-9E0E-F24B-A2D2-41F7A374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10439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8399-8523-6556-760B-4AC704559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86025"/>
            <a:ext cx="5181600" cy="346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D4714-4A1D-1DD6-96EE-FEAC30FA0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2486025"/>
            <a:ext cx="5181600" cy="346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1FFC6-8C37-1E6E-CA34-F4B262E2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1891A-E74B-6211-9F62-67FD6890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F758D-1A71-9285-16FF-C49D7D16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E0EC9B-EB3C-2CD4-FC30-8AE4D244A7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8487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EC55-4C74-EDEC-1928-56034ED1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11237"/>
            <a:ext cx="1043066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4E3D4-F895-D4F8-7C41-86D0C3874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237093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60679-75AB-0B8E-9AFE-8DEEB8F6B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3194843"/>
            <a:ext cx="5157787" cy="277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827BE-2089-2649-1335-D432B118F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3231" y="237728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B0EDD-87BD-A90E-4462-B007A3080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3231" y="3201194"/>
            <a:ext cx="5183188" cy="277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468AA-5C2B-B079-8731-0BD4B8BE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54972-710C-1376-A54C-74ED583F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1596-3A56-38F9-4C64-4BE1551E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5C5D3D4-11BC-F580-8587-0CFD5DB968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8837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DA89-4D48-DC78-A89D-633D3653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145BA-8B42-56A3-3C47-E7B7C9A2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86EA5-25CA-2027-642C-6DFD0DA8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ACD6C-119F-47F5-68D2-317CA215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1008C72-B958-7105-65FC-261FCA3E55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1283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5C4E0-453F-E17F-87E5-C55BDC08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2E468-9950-D5B3-08B9-4C00AEE0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C8370-E475-0726-DE1B-0417EBA8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12EE421-C047-8E33-C8B3-C56B0ECBD9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8077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3044-967B-1C89-7F80-C4925D71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0" y="10175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A016-2BB9-3398-E4B5-CB1994C2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388" y="1017588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71538-7DCD-BCFA-A8A0-0350D210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706" y="2706687"/>
            <a:ext cx="3932237" cy="31543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8DDA4-B5FD-02B7-A18F-82AD3895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0AF9F-B997-5D36-6677-9F0A7A56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3E6FF-5630-5934-C1BE-7C20C7D5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50D4B-E43F-66EE-B869-DDA20656A3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273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E0BB-8257-026C-01E4-33C0C9E0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6" y="106283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0720C-BF26-7232-D9F1-D465960A4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35488" y="1081882"/>
            <a:ext cx="6172200" cy="479821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609A4-2100-9478-1433-3D4F78AA0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705" y="2830512"/>
            <a:ext cx="3932237" cy="3049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FE8F6-3BAB-47CA-7ECA-315504C8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5A2D6-3BD9-34B6-6451-6BF72C91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A882B-BB73-5375-404E-96803F1A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DA1B97-3F1B-7D2D-F4D2-1E72383170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0051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38217-3114-F3B3-6618-21E954C8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029FA-3321-26C1-752A-66D61C341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68574"/>
            <a:ext cx="10515600" cy="324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6243D-5088-7AA8-632D-6B5040A35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79A9-24EC-EBCC-93CB-A95B4268E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3D14-D788-3D31-B637-6DD17834B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42" y="6173786"/>
            <a:ext cx="1263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213D27AB-2F89-4A61-9ED6-D01A0C237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59" r:id="rId12"/>
    <p:sldLayoutId id="2147483660" r:id="rId13"/>
    <p:sldLayoutId id="2147483661" r:id="rId1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a7X00_QKWk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xa7X00_QKW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ojGrGchyGc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_ojGrGchyGc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asyread.drugabuse.gov/content/what-addic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1GdwcBdwRo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youtu.be/31GdwcBdwRo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aw.lis.virginia.gov/vacode/54.1-3408/" TargetMode="Externa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REVIVE@dbhds.virginia.gov" TargetMode="Externa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ngLgGRJpo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youtu.be/HUngLgGRJp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ABB42A-43E5-3956-FCE8-D06F06E35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" altLang="en-US" dirty="0">
                <a:solidFill>
                  <a:schemeClr val="accent1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버지니아의 오피오이드 과다 복용 및 </a:t>
            </a:r>
            <a:r>
              <a:rPr lang="en-US" altLang="ko" dirty="0">
                <a:solidFill>
                  <a:schemeClr val="accent1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(Naloxone) </a:t>
            </a:r>
            <a:r>
              <a:rPr lang="ko" altLang="en-US" dirty="0">
                <a:solidFill>
                  <a:schemeClr val="accent1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교육 프로그램</a:t>
            </a:r>
          </a:p>
          <a:p>
            <a:r>
              <a:rPr lang="ko" altLang="en-US" dirty="0">
                <a:solidFill>
                  <a:schemeClr val="accent1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일반인 구조자 교육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32EF-6302-AEEA-75A0-DE1CC58E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</a:t>
            </a:fld>
            <a:endParaRPr lang="ko" dirty="0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A4ADC71-2966-448B-9E84-552516EAB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31" y="1926909"/>
            <a:ext cx="4639112" cy="1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2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0C292C-DEDA-0074-34B5-70A6AAF3F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499" y="1003278"/>
            <a:ext cx="7047606" cy="51705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A6A9D82-EA63-930C-513A-A19C62878A55}"/>
              </a:ext>
            </a:extLst>
          </p:cNvPr>
          <p:cNvSpPr txBox="1"/>
          <p:nvPr/>
        </p:nvSpPr>
        <p:spPr>
          <a:xfrm>
            <a:off x="4640580" y="1134323"/>
            <a:ext cx="2400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2300" b="1" dirty="0">
                <a:solidFill>
                  <a:srgbClr val="003D80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모든 오피오이드</a:t>
            </a:r>
            <a:endParaRPr lang="zh-CN" altLang="en-US" sz="2300" b="1" dirty="0">
              <a:solidFill>
                <a:srgbClr val="003D80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A0C70E-BBF8-A449-93F2-CCBBB2653B84}"/>
              </a:ext>
            </a:extLst>
          </p:cNvPr>
          <p:cNvSpPr txBox="1"/>
          <p:nvPr/>
        </p:nvSpPr>
        <p:spPr>
          <a:xfrm>
            <a:off x="2665096" y="1544320"/>
            <a:ext cx="655320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ko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2007년부터 2015년까지 버지니아에서는 매년 오피오이드(펜타닐, 헤로인, U-47700 및/또는 하나 이상의 처방 </a:t>
            </a:r>
            <a:br>
              <a:rPr lang="en-US" altLang="ko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오피오이드)가 전체 치명적인 약물 과다 복용의 약 75%를 차지했습니다. 그러나 2013년 말과 2014년 초에 시작된 치명적인 펜타닐 및/또는 헤로인 과다 복용이 크게 증가함에 따라 이 비율은 매년 증가하고 있습니다. 2022년, 모든 물질의 치명적인 약물의 과다 복용 중 81.7%가 한 가지 이상의 오피오이드로 인한 것이었습니다. 2022년 치명적인 오피오이드 과다 복용 건수는 전년 대비 3.9% 감소했습니다.</a:t>
            </a:r>
            <a:endParaRPr lang="zh-CN" altLang="en-US" sz="1000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E11307-27E9-DACB-B6E8-0927B21168C5}"/>
              </a:ext>
            </a:extLst>
          </p:cNvPr>
          <p:cNvSpPr txBox="1"/>
          <p:nvPr/>
        </p:nvSpPr>
        <p:spPr>
          <a:xfrm>
            <a:off x="3274060" y="2309359"/>
            <a:ext cx="5547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" altLang="zh-CN" sz="11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사망 분기별 및 연도별 총 치명적인 오피오이드 과다 복용 건수, 2007~2023년*</a:t>
            </a:r>
          </a:p>
          <a:p>
            <a:pPr algn="ctr"/>
            <a:r>
              <a:rPr lang="ko" altLang="zh-CN" sz="1100" b="1" u="sng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2023년 데이터는 전체 연도의 예상 합계입니다</a:t>
            </a:r>
          </a:p>
          <a:p>
            <a:pPr algn="ctr"/>
            <a:endParaRPr lang="zh-CN" altLang="en-US" sz="1100" b="1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70E3BE-A3BC-3148-BFC4-E3BBC8B385F0}"/>
              </a:ext>
            </a:extLst>
          </p:cNvPr>
          <p:cNvSpPr txBox="1"/>
          <p:nvPr/>
        </p:nvSpPr>
        <p:spPr>
          <a:xfrm rot="10800000">
            <a:off x="3058338" y="2721489"/>
            <a:ext cx="338554" cy="18301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ko" altLang="zh-CN" sz="10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사망자 수</a:t>
            </a:r>
            <a:endParaRPr lang="zh-CN" altLang="en-US" sz="1000" b="1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942D18-C624-2E1F-9A78-0632034FAAB5}"/>
              </a:ext>
            </a:extLst>
          </p:cNvPr>
          <p:cNvSpPr txBox="1"/>
          <p:nvPr/>
        </p:nvSpPr>
        <p:spPr>
          <a:xfrm rot="16200000">
            <a:off x="3283032" y="4881803"/>
            <a:ext cx="307777" cy="833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" altLang="zh-CN" sz="8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총 사망자 수</a:t>
            </a:r>
            <a:endParaRPr lang="zh-CN" altLang="en-US" sz="800" b="1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92F53B-8DA5-1FF4-79D6-77AA68297111}"/>
              </a:ext>
            </a:extLst>
          </p:cNvPr>
          <p:cNvSpPr txBox="1"/>
          <p:nvPr/>
        </p:nvSpPr>
        <p:spPr>
          <a:xfrm>
            <a:off x="2843004" y="5359088"/>
            <a:ext cx="5273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ko" altLang="zh-CN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¹ '모든 오피오이드'에는 펜타닐, 헤로인, 처방 오피오이드의 모든 버전이 포함됩니다. U-47700. 및 불특정 오피오이드</a:t>
            </a:r>
            <a:r>
              <a:rPr lang="en-US" altLang="ko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.</a:t>
            </a:r>
            <a:endParaRPr lang="ko" altLang="zh-CN" sz="600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  <a:p>
            <a:pPr>
              <a:lnSpc>
                <a:spcPts val="700"/>
              </a:lnSpc>
            </a:pPr>
            <a:r>
              <a:rPr lang="ko" altLang="zh-CN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² '불특정 오피오이드'는 사망의 특정 상황으로 인해 헤로인 및/또는 하나 이상의 처방 오피오이드의 결정을 내릴 수 없는 작은 범주의 사망입니다. </a:t>
            </a:r>
            <a:br>
              <a:rPr lang="en-US" altLang="ko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이러한 상황은 대부분 과다 복용 후 며칠이 지나 사망하는 경우로, 사망자의 신체에서 물질이 이미 대사되었기 때문에 OCME를 통해 독성 검사를 </a:t>
            </a:r>
            <a:br>
              <a:rPr lang="en-US" altLang="ko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할 수 없는 경우입니다.</a:t>
            </a:r>
          </a:p>
          <a:p>
            <a:pPr>
              <a:lnSpc>
                <a:spcPts val="700"/>
              </a:lnSpc>
            </a:pPr>
            <a:r>
              <a:rPr lang="ko" altLang="zh-CN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펜타닐이 처방 오피오이드 범주에서 제거되고, 부프레노르핀, 레보르파놀, 메페리딘, 펜타조신, 프록시펜, 타펜타돌이 처방 오피오이드 목록에 </a:t>
            </a:r>
            <a:br>
              <a:rPr lang="en-US" altLang="ko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6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추가되어 치명적인 오피오이드 수치가 과거 보고와 약간 달라졌습니다.</a:t>
            </a:r>
            <a:endParaRPr lang="zh-CN" altLang="en-US" sz="600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AE2EBB-20D8-7933-79A3-E10E46A5B812}"/>
              </a:ext>
            </a:extLst>
          </p:cNvPr>
          <p:cNvSpPr txBox="1"/>
          <p:nvPr/>
        </p:nvSpPr>
        <p:spPr>
          <a:xfrm>
            <a:off x="2469268" y="5963788"/>
            <a:ext cx="78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0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Arial" panose="020B0604020202020204" pitchFamily="34" charset="0"/>
                <a:sym typeface="Helvetica" pitchFamily="2" charset="0"/>
              </a:rPr>
              <a:t>30페이지</a:t>
            </a:r>
            <a:endParaRPr lang="zh-CN" altLang="en-US" sz="1000" b="1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Arial" panose="020B0604020202020204" pitchFamily="34" charset="0"/>
              <a:sym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1BFDE-809E-48F5-91BE-BEDF4F0E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10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4E2C0-3C81-407E-B3B3-54232A59B030}"/>
              </a:ext>
            </a:extLst>
          </p:cNvPr>
          <p:cNvSpPr txBox="1"/>
          <p:nvPr/>
        </p:nvSpPr>
        <p:spPr>
          <a:xfrm rot="5400000" flipH="1">
            <a:off x="7738832" y="4270197"/>
            <a:ext cx="3678023" cy="3713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ko" sz="9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https://www.vdh.virginia.gov/content/uploads/sites/18/2023/07/Quarterly-Drug-Death-Report-FINAL-Q1-2023.pdf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02D9B-5CD9-4386-9E71-A1D4C7F8C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37304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45F65B22-A13A-7549-EE3E-11D4E86B1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18" y="1080994"/>
            <a:ext cx="6751364" cy="50927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11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D7639B-EC7D-4FFA-B5E6-B902CE75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929" y="1375779"/>
            <a:ext cx="4114799" cy="20532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오피오이드 </a:t>
            </a:r>
            <a:br>
              <a:rPr lang="en-US" alt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과다 복용이란 </a:t>
            </a:r>
            <a:br>
              <a:rPr lang="en-US" alt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무엇인가요?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B9FB4-D95E-485C-9DEC-8A8F32AB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64057"/>
            <a:ext cx="1524132" cy="4938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4E2F01-C80A-6102-0042-12FB285863D9}"/>
              </a:ext>
            </a:extLst>
          </p:cNvPr>
          <p:cNvSpPr txBox="1"/>
          <p:nvPr/>
        </p:nvSpPr>
        <p:spPr>
          <a:xfrm>
            <a:off x="1018485" y="1464198"/>
            <a:ext cx="2159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9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수용체에 정확히 맞는 오피오이드</a:t>
            </a:r>
            <a:endParaRPr lang="zh-CN" altLang="en-US" sz="1900" b="1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5588D3-A432-A085-27C8-46E9054FEF3F}"/>
              </a:ext>
            </a:extLst>
          </p:cNvPr>
          <p:cNvSpPr txBox="1"/>
          <p:nvPr/>
        </p:nvSpPr>
        <p:spPr>
          <a:xfrm>
            <a:off x="221761" y="4805426"/>
            <a:ext cx="27026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" altLang="zh-CN" sz="19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 </a:t>
            </a:r>
            <a:br>
              <a:rPr lang="en-US" altLang="ko" sz="19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19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수용체</a:t>
            </a:r>
            <a:r>
              <a:rPr lang="en-US" altLang="ko" sz="19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 </a:t>
            </a:r>
            <a:r>
              <a:rPr lang="ko" altLang="zh-CN" sz="19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뇌에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CB524C-7F18-9B10-79AC-3FCB1BDD7CFF}"/>
              </a:ext>
            </a:extLst>
          </p:cNvPr>
          <p:cNvSpPr txBox="1"/>
          <p:nvPr/>
        </p:nvSpPr>
        <p:spPr>
          <a:xfrm>
            <a:off x="4643291" y="3850513"/>
            <a:ext cx="2342032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" altLang="zh-CN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뇌에는 수많은 </a:t>
            </a:r>
            <a:br>
              <a:rPr lang="en-US" altLang="ko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 수용체가 있습니다. 너무 많은 수용체에 너무 많은 오피오이드가 </a:t>
            </a:r>
            <a:br>
              <a:rPr lang="en-US" altLang="ko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들어가면 호흡이 </a:t>
            </a:r>
            <a:br>
              <a:rPr lang="en-US" altLang="ko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느려지고 멈춥니다.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6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126" y="2521353"/>
            <a:ext cx="9603129" cy="12201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약물 과다 복용을 경험할 </a:t>
            </a:r>
            <a:br>
              <a:rPr lang="en-US" alt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가능성을 높이는 
위험 요소는 무엇입니까?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12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B4F10-6A5B-4118-8495-6D4B0749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67170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10200290" cy="132556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ko" sz="32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오피오이드 과다 복용 응급 상황의 고위험군에 속하는 사람들은 다음을 포함합니다.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568574"/>
            <a:ext cx="10625959" cy="32432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과거 과다 복용 이력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내성 감소 - 금욕, 질병, 치료 또는 수감 등으로 인해 사용을 중단한 이전 사용자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약물 혼합 - 오피오이드와 알코올, 각성제 또는 우울증 치료제를 포함한 다른 약물을 함께 복용하는 경우. 각성제와 항우울제를 함께 복용해도 서로의 효력이 감소되지 않습니다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단독 사용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강도 또는 양의 변경 또는 제형 변경(예: 속효성에서 지속성/장시간 방출로 전환)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만성 폐 질환, 신장 또는 간 질환과 같은 의료 상태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13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8F3DE-FBBD-4C53-AD8B-C0C572BF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75403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32" y="1966586"/>
            <a:ext cx="8492647" cy="2508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마약/술에 취한 사람과 약물을 </a:t>
            </a:r>
            <a:br>
              <a:rPr lang="en-US" alt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과다 복용한 사람을 
어떻게 구분할 수 있나요?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14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F28B-F55B-49A1-A26D-28F26D42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67171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03070B4-A4D7-43CE-9FE4-859A43148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21754"/>
              </p:ext>
            </p:extLst>
          </p:nvPr>
        </p:nvGraphicFramePr>
        <p:xfrm>
          <a:off x="648222" y="1240816"/>
          <a:ext cx="10515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71556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82306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매우 높음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과다 복용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4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근육이 이완됨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얼굴이 매우 창백하거나 축축함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8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말하는 속도가 느려지거나 불분명함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호흡이 드물거나 멈춤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4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졸린 표정으로 "고개를 끄덕임"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심한 코골이 또는 꾸르륵 소리 (임종 시 나는 소리)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0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소리 지르기, 흉골 문지르기 또는 귓불 꼬집기에 반응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어떤 자극에도 반응하지 않음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9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정상 심박수 및/또는 맥박, 정상 피부 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심박수 또는 맥박이 느리거나 없음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95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눈동자가 수축하여 작은 "핀포인트 동공(pinpoint pupil)"으로 나타남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피부색이 밝은 사람은 푸르스름한 보라색으로, </a:t>
                      </a:r>
                      <a:br>
                        <a:rPr lang="en-US" altLang="ko" dirty="0">
                          <a:latin typeface="Helvetica" pitchFamily="2" charset="0"/>
                          <a:ea typeface="Gulim" panose="020B0600000101010101" pitchFamily="34" charset="-127"/>
                        </a:rPr>
                      </a:br>
                      <a:r>
                        <a:rPr lang="ko" dirty="0">
                          <a:latin typeface="Helvetica" pitchFamily="2" charset="0"/>
                          <a:ea typeface="Gulim" panose="020B0600000101010101" pitchFamily="34" charset="-127"/>
                        </a:rPr>
                        <a:t>피부색이 어두운 사람은 회색 또는 잿빛으로 변함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51994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15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4EE65-1F08-4BD2-8EA9-335EEB95EE5E}"/>
              </a:ext>
            </a:extLst>
          </p:cNvPr>
          <p:cNvSpPr txBox="1"/>
          <p:nvPr/>
        </p:nvSpPr>
        <p:spPr>
          <a:xfrm>
            <a:off x="814192" y="5098093"/>
            <a:ext cx="1018366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" b="1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누군가가 "잠자는" 동안 낯선 소리를 낸다면 깨우는 것이 좋습니다</a:t>
            </a:r>
            <a:r>
              <a:rPr lang="ko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. 많은 활동적인 사용자의 친구나 가족은 그 사람이 코를 골고 있다고 생각하지만 실제로는 그 사람이 약물을 과다 복용한 것입니다. 이러한 상황은 개입하여 생명을 구할 수 있는 기회를 놓치는 것입니다.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9576E-E1AC-4695-AB7B-72D25141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23906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6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806" y="2524711"/>
            <a:ext cx="8248388" cy="1571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오피오이드 과다 복용을 없애는 </a:t>
            </a:r>
            <a:br>
              <a:rPr lang="en-US" alt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4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방법과 관련하여 잘못된 상식에는 어떤 것이 있나요?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16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7D496-D25C-439A-98A5-403BBC45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46936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5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11377448" cy="13255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" sz="28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오피오이드 과다 복용을 없애는 방법과 관련하여 많은 오해가 있습니다.
다음은 몇 가지 사례와 이를 하지 </a:t>
            </a:r>
            <a:r>
              <a:rPr lang="ko" sz="2800" b="1" i="1" u="sng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말아야</a:t>
            </a:r>
            <a:r>
              <a:rPr lang="ko" sz="28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하는 이유입니다.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8574"/>
            <a:ext cx="10568152" cy="32432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욕조에 들어가게 하지 </a:t>
            </a: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마세요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. 익사할 수도 있습니다.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구토를 유도하거나 마실 것을 주지 </a:t>
            </a: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마세요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. 질식할 수 있습니다.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얼음 욕조에 들어가게 하거나 옷이나 신체 구멍에 얼음을 넣지 </a:t>
            </a: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마세요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. 				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오피오이드 과다 복용으로 응급 상황에 처한 사람의 체온을 낮추는 것은 심박수를 더욱 떨어뜨릴 수 있으므로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험합니다.</a:t>
            </a:r>
            <a:r>
              <a:rPr lang="ko" altLang="zh-CN" dirty="0">
                <a:ea typeface="Gulim" panose="020B0600000101010101" pitchFamily="34" charset="-127"/>
                <a:sym typeface="Helvetica" pitchFamily="2" charset="0"/>
              </a:rPr>
              <a:t> 위</a:t>
            </a:r>
            <a:endParaRPr lang="ko" dirty="0">
              <a:ea typeface="Gulim" panose="020B0600000101010101" pitchFamily="34" charset="-127"/>
              <a:sym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때리거나 발로 차거나 기타 장기적인 신체적 손상을 유발할 수 있는 공격적인 행동 등 해를 끼칠 수 있는 방식으로 개인을 자극하지 </a:t>
            </a: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마세요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이물질(예: 소금물이나 우유)이나 기타 약물을 주입하거나 강제로 먹거나 마시게 하지 </a:t>
            </a: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마세요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. 이는 해당 당사자의 과다 복용을 되돌릴 수 없으며 박테리아 또는 바이러스 감염, 농양, 심내막염, 봉와직염, 질식 등의 위험에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노출시킬 수 있습니다.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17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63862-484A-4024-8DBA-EF75B45A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75403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46" y="1828800"/>
            <a:ext cx="9748006" cy="354015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k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날록손(Naloxone)은 오피오이드 과다 복용 </a:t>
            </a:r>
            <a:br>
              <a:rPr lang="en-US" altLang="k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응급 상황에 대한 유일한 효과적 대응책입니다!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18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3C2D3-06C5-4AC5-8020-34806ECB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38890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723272-3490-4420-864E-4AFF7E83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052" y="2539028"/>
            <a:ext cx="5033344" cy="526545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ko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날록손이란 무엇인가요?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9BA772-241A-4664-BA9A-52AF02214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015" y="3261172"/>
            <a:ext cx="6398301" cy="18256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" sz="2800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날록손은 오피오이드 과다 복용을 신속하게 반전시키기 위해 고안된 약물입니다.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FDA 승인을 받은 </a:t>
            </a:r>
            <a:r>
              <a:rPr lang="ko" b="1" i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두 가지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제형으로 제공됩니다.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" b="1" i="1" u="sng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주사형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및 사전 포장된 </a:t>
            </a:r>
            <a:r>
              <a:rPr lang="ko" b="1" i="1" u="sng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비강 스프레이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BB3CA5-BFD5-4D3C-8384-202F8D79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44" y="2089715"/>
            <a:ext cx="2359356" cy="37005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19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38386-0B63-47DA-93E7-98A7EDE3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57743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학습 목표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약물 사용 장애 및 중독 개요 </a:t>
            </a:r>
          </a:p>
          <a:p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약물 과다 복용 위험 요인 파악</a:t>
            </a:r>
          </a:p>
          <a:p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약물 과다 복용을 반전시키는 방법에 대한 일반적인 오해 바로잡기</a:t>
            </a:r>
          </a:p>
          <a:p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오피오이드 과다 복용이 어떻게 발생하는지 이해하기</a:t>
            </a:r>
          </a:p>
          <a:p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약물 과다 복용 응급 상황에서 날록손이 작용하는 방법의 이해</a:t>
            </a:r>
          </a:p>
          <a:p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투여 중 법적 보호를 위한 입법 검토</a:t>
            </a:r>
          </a:p>
          <a:p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실습 교육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55CD815-AD57-4608-9F57-3051A241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08" y="449177"/>
            <a:ext cx="1525607" cy="4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A59BB5EC-14D6-38F6-B621-7003255C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9171" y="1655332"/>
            <a:ext cx="6285680" cy="42487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102EA4C-0FB8-F52E-929A-9C79CE9BECFA}"/>
              </a:ext>
            </a:extLst>
          </p:cNvPr>
          <p:cNvSpPr txBox="1"/>
          <p:nvPr/>
        </p:nvSpPr>
        <p:spPr>
          <a:xfrm>
            <a:off x="4899171" y="1758293"/>
            <a:ext cx="109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sw-FR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D57369-B2BC-C012-3D03-B745D5D8B918}"/>
              </a:ext>
            </a:extLst>
          </p:cNvPr>
          <p:cNvSpPr txBox="1"/>
          <p:nvPr/>
        </p:nvSpPr>
        <p:spPr>
          <a:xfrm>
            <a:off x="5589607" y="4220937"/>
            <a:ext cx="119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날록손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1CA71E-4F94-5EE6-1ECD-65E7A41760F1}"/>
              </a:ext>
            </a:extLst>
          </p:cNvPr>
          <p:cNvSpPr txBox="1"/>
          <p:nvPr/>
        </p:nvSpPr>
        <p:spPr>
          <a:xfrm>
            <a:off x="5222220" y="5071573"/>
            <a:ext cx="1344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sw-FR" altLang="zh-CN" sz="17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 수용체</a:t>
            </a:r>
            <a:endParaRPr lang="zh-CN" altLang="en-US" sz="1700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01A5C3-7962-A023-339B-AC9262B1C09F}"/>
              </a:ext>
            </a:extLst>
          </p:cNvPr>
          <p:cNvSpPr txBox="1"/>
          <p:nvPr/>
        </p:nvSpPr>
        <p:spPr>
          <a:xfrm>
            <a:off x="8284581" y="3564073"/>
            <a:ext cx="3000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나록손은 오피오이드보다</a:t>
            </a:r>
          </a:p>
          <a:p>
            <a:pPr algn="ctr"/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 수용체에</a:t>
            </a:r>
          </a:p>
          <a:p>
            <a:pPr algn="ctr"/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대한 친화력이</a:t>
            </a:r>
          </a:p>
          <a:p>
            <a:pPr algn="ctr"/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강해 오피오이드를</a:t>
            </a:r>
          </a:p>
          <a:p>
            <a:pPr algn="ctr"/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수용체에서 </a:t>
            </a:r>
            <a:r>
              <a:rPr lang="ko" altLang="zh-CN" b="1" u="sng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단</a:t>
            </a:r>
            <a:r>
              <a:rPr lang="en-US" altLang="ko" b="1" u="sng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 </a:t>
            </a:r>
            <a:r>
              <a:rPr lang="ko" altLang="zh-CN" b="1" u="sng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시간</a:t>
            </a:r>
            <a:br>
              <a:rPr lang="en-US" altLang="ko" b="1" u="sng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(30~90분)</a:t>
            </a:r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 떼어내어</a:t>
            </a:r>
          </a:p>
          <a:p>
            <a:pPr algn="ctr"/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다시 숨을 쉴 수 있게</a:t>
            </a:r>
          </a:p>
          <a:p>
            <a:pPr algn="ctr"/>
            <a:r>
              <a:rPr lang="ko" altLang="zh-CN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해줍니다.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8" y="1797326"/>
            <a:ext cx="4114799" cy="20532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날록손의 작동 원리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20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5FBFD-E3EC-4889-B4A8-741603685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60064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15" y="1124584"/>
            <a:ext cx="9742131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날록손의 안전성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21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44479D-2B44-425A-8CDD-08565AAAE0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229" y="2940467"/>
            <a:ext cx="4535921" cy="27929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" sz="1800" b="1" dirty="0">
                <a:ea typeface="Gulim" panose="020B0600000101010101" pitchFamily="34" charset="-127"/>
                <a:sym typeface="Helvetica" pitchFamily="2" charset="0"/>
              </a:rPr>
              <a:t>날록손 사용으로 인한 심각한 부작용은 </a:t>
            </a:r>
            <a:br>
              <a:rPr lang="en-US" altLang="ko" sz="1800" b="1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1800" b="1" dirty="0">
                <a:ea typeface="Gulim" panose="020B0600000101010101" pitchFamily="34" charset="-127"/>
                <a:sym typeface="Helvetica" pitchFamily="2" charset="0"/>
              </a:rPr>
              <a:t>드물게 발생합니다.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오피오이드 과다 복용 시 날록손을 사용하면 부작용의 위험보다 훨씬 더 큰 효과를 얻을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수 있습니다. 보고된 부작용은 종종 </a:t>
            </a:r>
            <a:r>
              <a:rPr lang="k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sym typeface="Helvetica" pitchFamily="2" charset="0"/>
              </a:rPr>
              <a:t>급성 </a:t>
            </a:r>
            <a:br>
              <a:rPr lang="en-US" altLang="k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sym typeface="Helvetica" pitchFamily="2" charset="0"/>
              </a:rPr>
            </a:br>
            <a:r>
              <a:rPr lang="k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sym typeface="Helvetica" pitchFamily="2" charset="0"/>
              </a:rPr>
              <a:t>오피오이드 금단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과 관련이 있습니다. 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날록손은 성인과 어린이의 복용량이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동일합니다.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날록손은 남용 가능성이 없습니다. </a:t>
            </a:r>
          </a:p>
          <a:p>
            <a:pPr marL="0" indent="0">
              <a:lnSpc>
                <a:spcPct val="100000"/>
              </a:lnSpc>
              <a:buNone/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F8D5AD-299C-4661-B791-A1D9747032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53513" y="2940467"/>
            <a:ext cx="4324524" cy="2357306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날록손은 다음과 같은 다른 약물로 </a:t>
            </a:r>
            <a:br>
              <a:rPr lang="en-US" altLang="ko" b="1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인한 과다 복용을 감쇄하지 </a:t>
            </a:r>
            <a:r>
              <a:rPr lang="ko" b="1" i="1" u="sng" dirty="0">
                <a:ea typeface="Gulim" panose="020B0600000101010101" pitchFamily="34" charset="-127"/>
                <a:sym typeface="Helvetica" pitchFamily="2" charset="0"/>
              </a:rPr>
              <a:t>않습니다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.</a:t>
            </a:r>
          </a:p>
          <a:p>
            <a:pPr marL="720000" algn="l"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알코올, 벤조디아제핀, 코카인,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암페타민 또는 자일라진.</a:t>
            </a:r>
          </a:p>
          <a:p>
            <a:pPr algn="l">
              <a:lnSpc>
                <a:spcPct val="100000"/>
              </a:lnSpc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  <a:p>
            <a:pPr algn="l">
              <a:lnSpc>
                <a:spcPct val="100000"/>
              </a:lnSpc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4E4E2-B532-4CC5-9493-B7F90105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87582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F2E48E6-EAB5-FECC-4C87-1A022EF79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23" y="2008099"/>
            <a:ext cx="7609241" cy="375420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BB34CCF-EDC3-E1FC-FB7B-048016BF05E2}"/>
              </a:ext>
            </a:extLst>
          </p:cNvPr>
          <p:cNvSpPr txBox="1"/>
          <p:nvPr/>
        </p:nvSpPr>
        <p:spPr>
          <a:xfrm>
            <a:off x="597336" y="2081236"/>
            <a:ext cx="4081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" altLang="zh-CN" sz="1500" b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사용 방법
</a:t>
            </a:r>
            <a:r>
              <a:rPr lang="ko" altLang="zh-CN" sz="1500" b="1" dirty="0">
                <a:solidFill>
                  <a:srgbClr val="E70F7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NARCAN</a:t>
            </a:r>
            <a:r>
              <a:rPr lang="ko" altLang="zh-CN" sz="1500" b="1" baseline="30000" dirty="0">
                <a:solidFill>
                  <a:srgbClr val="E70F7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®</a:t>
            </a:r>
            <a:r>
              <a:rPr lang="ko" altLang="zh-CN" sz="1500" b="1" dirty="0">
                <a:solidFill>
                  <a:srgbClr val="E70F7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 비강 스프레이</a:t>
            </a:r>
            <a:endParaRPr lang="zh-CN" altLang="en-US" sz="1500" b="1" dirty="0">
              <a:solidFill>
                <a:srgbClr val="E70F78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90FE17-DD26-FBB1-7C5E-4F2B124190DE}"/>
              </a:ext>
            </a:extLst>
          </p:cNvPr>
          <p:cNvSpPr txBox="1"/>
          <p:nvPr/>
        </p:nvSpPr>
        <p:spPr>
          <a:xfrm>
            <a:off x="597335" y="2665194"/>
            <a:ext cx="744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0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 과다 복용 응급 상황에서는 </a:t>
            </a:r>
            <a:r>
              <a:rPr lang="ko" altLang="zh-CN" sz="1000" b="1" dirty="0">
                <a:solidFill>
                  <a:srgbClr val="E70F7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증상을 인지</a:t>
            </a:r>
            <a:r>
              <a:rPr lang="ko" altLang="zh-CN" sz="10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하고 신속하게 조치를 취하는 것이 잠정적으로 생명을 구하는 데 매우 </a:t>
            </a:r>
            <a:br>
              <a:rPr lang="en-US" altLang="ko" sz="10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100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중요합니다. 오피오이드 과다 복용이 의심되는 경우, NARCAN1 비강 스프레이를 투여하고 즉시 응급 의료 지원을 받도록 하세요.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6BF0D0-3CF6-BEF8-51C4-6C6196BB32FA}"/>
              </a:ext>
            </a:extLst>
          </p:cNvPr>
          <p:cNvSpPr txBox="1"/>
          <p:nvPr/>
        </p:nvSpPr>
        <p:spPr>
          <a:xfrm>
            <a:off x="597336" y="3206938"/>
            <a:ext cx="507194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" altLang="zh-CN" sz="12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NARCAN1 비강 스프레이 투여의 주요 단계:</a:t>
            </a:r>
            <a:endParaRPr lang="zh-CN" altLang="en-US" sz="1200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F3DD85-24D4-0494-4080-8A2748CB630D}"/>
              </a:ext>
            </a:extLst>
          </p:cNvPr>
          <p:cNvSpPr txBox="1"/>
          <p:nvPr/>
        </p:nvSpPr>
        <p:spPr>
          <a:xfrm>
            <a:off x="1285677" y="3759622"/>
            <a:ext cx="1312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ko" altLang="zh-CN" sz="2000" b="1" dirty="0">
                <a:solidFill>
                  <a:srgbClr val="E70F7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포장 제거</a:t>
            </a:r>
            <a:endParaRPr lang="zh-CN" altLang="en-US" sz="2000" b="1" dirty="0">
              <a:solidFill>
                <a:srgbClr val="E70F78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556F3D-783F-2854-7D9A-8C4AD328E760}"/>
              </a:ext>
            </a:extLst>
          </p:cNvPr>
          <p:cNvSpPr txBox="1"/>
          <p:nvPr/>
        </p:nvSpPr>
        <p:spPr>
          <a:xfrm>
            <a:off x="3586917" y="3759622"/>
            <a:ext cx="1312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ko" altLang="zh-CN" sz="2000" b="1" dirty="0">
                <a:solidFill>
                  <a:srgbClr val="E70F7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장소</a:t>
            </a:r>
            <a:endParaRPr lang="zh-CN" altLang="en-US" sz="2000" b="1" dirty="0">
              <a:solidFill>
                <a:srgbClr val="E70F78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0D6DC5-87D2-4FCB-7251-257419993A1A}"/>
              </a:ext>
            </a:extLst>
          </p:cNvPr>
          <p:cNvSpPr txBox="1"/>
          <p:nvPr/>
        </p:nvSpPr>
        <p:spPr>
          <a:xfrm>
            <a:off x="5998952" y="3759622"/>
            <a:ext cx="13127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ko" altLang="zh-CN" sz="2000" b="1" dirty="0">
                <a:solidFill>
                  <a:srgbClr val="E70F7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압박</a:t>
            </a:r>
            <a:endParaRPr lang="zh-CN" altLang="en-US" sz="2000" b="1" dirty="0">
              <a:solidFill>
                <a:srgbClr val="E70F78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4B79FE-D78B-2B72-DD2D-9606BD07953F}"/>
              </a:ext>
            </a:extLst>
          </p:cNvPr>
          <p:cNvSpPr txBox="1"/>
          <p:nvPr/>
        </p:nvSpPr>
        <p:spPr>
          <a:xfrm>
            <a:off x="915896" y="5041622"/>
            <a:ext cx="2157504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ko" altLang="zh-CN" sz="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포장을 벗겨 장치를 빼냅니다. 플런저 바닥에 엄지손가락을 대고, 노즐에 다른 손가락 두 개를 대어 장치를 잡습니다.</a:t>
            </a:r>
            <a:endParaRPr lang="zh-CN" altLang="en-US" sz="800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738BAAC-D870-0038-C820-82DE0AB094EA}"/>
              </a:ext>
            </a:extLst>
          </p:cNvPr>
          <p:cNvSpPr txBox="1"/>
          <p:nvPr/>
        </p:nvSpPr>
        <p:spPr>
          <a:xfrm>
            <a:off x="3315884" y="5041622"/>
            <a:ext cx="2033992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ko" altLang="zh-CN" sz="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손가락이 환자의 코 바닥에 닿을 때까지 노즐 끝을 양쪽 콧구멍에 대고 고정합니다.</a:t>
            </a:r>
            <a:endParaRPr lang="zh-CN" altLang="en-US" sz="800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E2953A-A47A-44F3-E5D8-C5BF8569E6CB}"/>
              </a:ext>
            </a:extLst>
          </p:cNvPr>
          <p:cNvSpPr txBox="1"/>
          <p:nvPr/>
        </p:nvSpPr>
        <p:spPr>
          <a:xfrm>
            <a:off x="5715871" y="5041622"/>
            <a:ext cx="2116853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ko" altLang="zh-CN" sz="800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플런저를 단단히 눌러 환자의 코로 용량을 분사합니다.</a:t>
            </a:r>
            <a:endParaRPr lang="zh-CN" altLang="en-US" sz="800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1" y="1084262"/>
            <a:ext cx="9798341" cy="935267"/>
          </a:xfrm>
        </p:spPr>
        <p:txBody>
          <a:bodyPr/>
          <a:lstStyle/>
          <a:p>
            <a:pPr algn="l"/>
            <a:r>
              <a:rPr lang="ko" b="1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Narcan 비강 스프레이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22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F8005-FC6B-4801-B6A2-C6B2AE97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424" y="1689428"/>
            <a:ext cx="1792379" cy="1676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C32780-629D-415E-9732-331015C6A00D}"/>
              </a:ext>
            </a:extLst>
          </p:cNvPr>
          <p:cNvSpPr txBox="1"/>
          <p:nvPr/>
        </p:nvSpPr>
        <p:spPr>
          <a:xfrm>
            <a:off x="5961734" y="5433223"/>
            <a:ext cx="228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*각 키트당 2회분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EF6D0-B051-487A-829C-DDC42EEFE2D5}"/>
              </a:ext>
            </a:extLst>
          </p:cNvPr>
          <p:cNvSpPr txBox="1"/>
          <p:nvPr/>
        </p:nvSpPr>
        <p:spPr>
          <a:xfrm>
            <a:off x="8372213" y="3520469"/>
            <a:ext cx="3143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u="sng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참고하세요</a:t>
            </a:r>
            <a:r>
              <a:rPr lang="ko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.</a:t>
            </a:r>
          </a:p>
          <a:p>
            <a:r>
              <a:rPr lang="ko" b="1" i="1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Narcan</a:t>
            </a:r>
            <a:r>
              <a:rPr lang="ko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은 브랜드 이름입니다. </a:t>
            </a:r>
            <a:r>
              <a:rPr lang="k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</a:t>
            </a:r>
            <a:r>
              <a:rPr lang="ko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은 약물입니다.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DBC62-EB16-425A-BFB8-6D5EF18C4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084" y="445139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Naloxone Training Video_Narcan® Nasal Spray">
            <a:hlinkClick r:id="" action="ppaction://media"/>
            <a:extLst>
              <a:ext uri="{FF2B5EF4-FFF2-40B4-BE49-F238E27FC236}">
                <a16:creationId xmlns:a16="http://schemas.microsoft.com/office/drawing/2014/main" id="{BA01B69F-ED51-4497-AFD9-83F2519716F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5160" y="1112363"/>
            <a:ext cx="7645912" cy="49200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23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BB000-380F-4EE0-A202-ECBB01B07C71}"/>
              </a:ext>
            </a:extLst>
          </p:cNvPr>
          <p:cNvSpPr txBox="1"/>
          <p:nvPr/>
        </p:nvSpPr>
        <p:spPr>
          <a:xfrm>
            <a:off x="7684964" y="5976152"/>
            <a:ext cx="3672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05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  <a:hlinkClick r:id="rId4"/>
              </a:rPr>
              <a:t>https://www.youtube.com/watch?v=xa7X00_QKWk</a:t>
            </a:r>
            <a:endParaRPr lang="ko" sz="1050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0DA7D-CB8D-4BDF-A54E-6FF23EBC9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84" y="420909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8438CFD8-D61B-9562-C277-0262A024D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3031" y="1061017"/>
            <a:ext cx="3572759" cy="5088851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F2B4167A-ECF8-A70D-D48F-B2B6485A4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529" y="4338028"/>
            <a:ext cx="2347994" cy="1755892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C3B6CBB9-8F03-A52F-21AF-4CDAC978C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615" y="4741682"/>
            <a:ext cx="1013897" cy="3568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F24CD0E-B895-6E85-11C1-92942C34FCD3}"/>
              </a:ext>
            </a:extLst>
          </p:cNvPr>
          <p:cNvSpPr txBox="1"/>
          <p:nvPr/>
        </p:nvSpPr>
        <p:spPr>
          <a:xfrm>
            <a:off x="6903720" y="1027956"/>
            <a:ext cx="336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sw-FR" altLang="zh-CN" sz="2000" b="1" dirty="0">
                <a:solidFill>
                  <a:srgbClr val="B7383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주사로 주입 가능한 날록손</a:t>
            </a:r>
            <a:endParaRPr lang="zh-CN" altLang="en-US" sz="2000" b="1" dirty="0">
              <a:solidFill>
                <a:srgbClr val="B73831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D95305-0EA6-5877-A94E-7400B91A55C2}"/>
              </a:ext>
            </a:extLst>
          </p:cNvPr>
          <p:cNvSpPr txBox="1"/>
          <p:nvPr/>
        </p:nvSpPr>
        <p:spPr>
          <a:xfrm>
            <a:off x="6903720" y="1314823"/>
            <a:ext cx="3508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100" i="1" dirty="0">
                <a:solidFill>
                  <a:schemeClr val="tx2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이는 조립이 필요합니다. 아래 지침을 따르세요.</a:t>
            </a:r>
            <a:endParaRPr lang="zh-CN" altLang="en-US" sz="1100" i="1" dirty="0">
              <a:solidFill>
                <a:schemeClr val="tx2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B740402-871D-7A65-C6B2-55CA91BE94A4}"/>
              </a:ext>
            </a:extLst>
          </p:cNvPr>
          <p:cNvSpPr txBox="1"/>
          <p:nvPr/>
        </p:nvSpPr>
        <p:spPr>
          <a:xfrm>
            <a:off x="7241103" y="1681872"/>
            <a:ext cx="17449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나록손 바이알의 뚜껑을 </a:t>
            </a:r>
            <a:br>
              <a:rPr lang="en-US" altLang="ko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제거하고</a:t>
            </a:r>
            <a:r>
              <a:rPr lang="en-US" altLang="ko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 </a:t>
            </a:r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바늘의 덮개를 벗깁니다.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155D6A0-DE6E-12C8-9089-F956BA699D8A}"/>
              </a:ext>
            </a:extLst>
          </p:cNvPr>
          <p:cNvSpPr txBox="1"/>
          <p:nvPr/>
        </p:nvSpPr>
        <p:spPr>
          <a:xfrm>
            <a:off x="7241103" y="2428634"/>
            <a:ext cx="1868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바이알을 거꾸로 세우고 </a:t>
            </a:r>
            <a:br>
              <a:rPr lang="en-US" altLang="ko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고무 마개에 바늘을 </a:t>
            </a:r>
            <a:br>
              <a:rPr lang="en-US" altLang="ko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삽입합니다. 플런저를 뒤로 당겨서 1ml를 뽑습니다.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CFA1DA-FA74-4C47-AAC3-133BAFE2D4AF}"/>
              </a:ext>
            </a:extLst>
          </p:cNvPr>
          <p:cNvSpPr txBox="1"/>
          <p:nvPr/>
        </p:nvSpPr>
        <p:spPr>
          <a:xfrm>
            <a:off x="7241103" y="3432263"/>
            <a:ext cx="1906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상완부나 허벅지 근육에 1ml의 날록손을 주사합니다.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7BEC1C-3666-5380-FD9E-AB7AE8B8B348}"/>
              </a:ext>
            </a:extLst>
          </p:cNvPr>
          <p:cNvSpPr txBox="1"/>
          <p:nvPr/>
        </p:nvSpPr>
        <p:spPr>
          <a:xfrm>
            <a:off x="7241103" y="5556257"/>
            <a:ext cx="2375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1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3분 내에 반응이 없으면 2차 용량을 투여합니다.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CF0146B-8281-0A29-AE3E-7A15E95AE3B8}"/>
              </a:ext>
            </a:extLst>
          </p:cNvPr>
          <p:cNvSpPr txBox="1"/>
          <p:nvPr/>
        </p:nvSpPr>
        <p:spPr>
          <a:xfrm>
            <a:off x="9566146" y="3213240"/>
            <a:ext cx="68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000" b="1" dirty="0">
                <a:solidFill>
                  <a:srgbClr val="B7383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1ml까지 채우기</a:t>
            </a:r>
            <a:endParaRPr lang="zh-CN" altLang="en-US" sz="1000" b="1" dirty="0">
              <a:solidFill>
                <a:srgbClr val="B73831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DD3EFD-B81A-FBFD-7AAC-65BD824B92F2}"/>
              </a:ext>
            </a:extLst>
          </p:cNvPr>
          <p:cNvSpPr txBox="1"/>
          <p:nvPr/>
        </p:nvSpPr>
        <p:spPr>
          <a:xfrm>
            <a:off x="1664308" y="4898203"/>
            <a:ext cx="135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0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90° 각도</a:t>
            </a:r>
            <a:endParaRPr lang="zh-CN" altLang="en-US" sz="1000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B3FAE4A-FEB7-5698-75D5-43B9FA7F62AB}"/>
              </a:ext>
            </a:extLst>
          </p:cNvPr>
          <p:cNvSpPr txBox="1"/>
          <p:nvPr/>
        </p:nvSpPr>
        <p:spPr>
          <a:xfrm>
            <a:off x="697567" y="5277034"/>
            <a:ext cx="13594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gsw-FR" altLang="zh-CN" sz="900" b="1" kern="10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Arial" panose="020B0604020202020204" pitchFamily="34" charset="0"/>
                <a:sym typeface="Helvetica" pitchFamily="2" charset="0"/>
              </a:rPr>
              <a:t>피부</a:t>
            </a:r>
          </a:p>
          <a:p>
            <a:pPr>
              <a:spcAft>
                <a:spcPts val="1100"/>
              </a:spcAft>
            </a:pPr>
            <a:r>
              <a:rPr lang="gsw-FR" altLang="zh-CN" sz="900" b="1" kern="10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Arial" panose="020B0604020202020204" pitchFamily="34" charset="0"/>
                <a:sym typeface="Helvetica" pitchFamily="2" charset="0"/>
              </a:rPr>
              <a:t>피하 조직</a:t>
            </a:r>
          </a:p>
          <a:p>
            <a:pPr>
              <a:spcAft>
                <a:spcPts val="1100"/>
              </a:spcAft>
            </a:pPr>
            <a:r>
              <a:rPr lang="gsw-FR" altLang="zh-CN" sz="900" b="1" kern="10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Arial" panose="020B0604020202020204" pitchFamily="34" charset="0"/>
                <a:sym typeface="Helvetica" pitchFamily="2" charset="0"/>
              </a:rPr>
              <a:t>근육</a:t>
            </a:r>
            <a:endParaRPr lang="zh-CN" altLang="en-US" sz="900" b="1" kern="1000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Arial" panose="020B0604020202020204" pitchFamily="34" charset="0"/>
              <a:sym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5638800" cy="1325563"/>
          </a:xfrm>
        </p:spPr>
        <p:txBody>
          <a:bodyPr/>
          <a:lstStyle/>
          <a:p>
            <a:pPr algn="l"/>
            <a:r>
              <a:rPr lang="ko" dirty="0">
                <a:solidFill>
                  <a:schemeClr val="accent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주사로 주입되는 날록손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24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7C562-3789-41C3-8AE5-57EE71195CA6}"/>
              </a:ext>
            </a:extLst>
          </p:cNvPr>
          <p:cNvSpPr txBox="1"/>
          <p:nvPr/>
        </p:nvSpPr>
        <p:spPr>
          <a:xfrm>
            <a:off x="637563" y="2409825"/>
            <a:ext cx="528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가능한 경우 알코올로 주사 부위를 닦습니다.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사람의 심장이나 가슴, 등과 같은 곳에 주사하지 마세요!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필요하다면, 옷을 통과하여 주사 가능</a:t>
            </a:r>
            <a:r>
              <a:rPr lang="en-US" alt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.</a:t>
            </a:r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  <a:p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C4D767-8FCB-4BCF-B696-AD0D89099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615" y="4741682"/>
            <a:ext cx="1013897" cy="356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AD606E-37F6-4CAB-BA43-8F9A2700D8C5}"/>
              </a:ext>
            </a:extLst>
          </p:cNvPr>
          <p:cNvSpPr txBox="1"/>
          <p:nvPr/>
        </p:nvSpPr>
        <p:spPr>
          <a:xfrm>
            <a:off x="3621464" y="4441150"/>
            <a:ext cx="1707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6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90° </a:t>
            </a:r>
            <a:r>
              <a:rPr lang="ko" sz="14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각도로 근육에 닿도록 합니다</a:t>
            </a:r>
            <a:endParaRPr lang="ko" sz="1600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92F6E-5A12-4E9C-A179-627A06799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84" y="461221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Naloxone Training Video_Injectable Naloxone">
            <a:hlinkClick r:id="" action="ppaction://media"/>
            <a:extLst>
              <a:ext uri="{FF2B5EF4-FFF2-40B4-BE49-F238E27FC236}">
                <a16:creationId xmlns:a16="http://schemas.microsoft.com/office/drawing/2014/main" id="{45F15160-FD67-4F25-98EF-2B8CFA2385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7339" y="1023015"/>
            <a:ext cx="6715321" cy="50364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25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7F6DB-AC63-40FA-981E-2E3F38DD40AF}"/>
              </a:ext>
            </a:extLst>
          </p:cNvPr>
          <p:cNvSpPr txBox="1"/>
          <p:nvPr/>
        </p:nvSpPr>
        <p:spPr>
          <a:xfrm>
            <a:off x="7911343" y="5997730"/>
            <a:ext cx="3791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  <a:hlinkClick r:id="rId4"/>
              </a:rPr>
              <a:t>https://www.youtube.com/watch?v=_ojGrGchyGc</a:t>
            </a:r>
            <a:endParaRPr lang="ko" sz="1000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C3A59-7A46-4D64-B482-4F120D160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84" y="464057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1392"/>
            <a:ext cx="9643145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 보관 방법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26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770960-6F6A-417E-A56B-CC4B329962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563" y="2836296"/>
            <a:ext cx="4573587" cy="3176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날록손의 유통기한은 약 3년입니다(제품의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라벨을 확인하세요)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59°F~77°F 사이에서 보관하세요.</a:t>
            </a:r>
          </a:p>
          <a:p>
            <a:pPr lvl="1"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최대 104°까지 단기간 보관 가능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어두운 곳에 보관하고 빛으로부터 차단하세요.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모든 약품과 마찬가지로 어린이의 손이 닿지 않는 곳에 보관하세요.</a:t>
            </a:r>
          </a:p>
          <a:p>
            <a:pPr>
              <a:lnSpc>
                <a:spcPct val="100000"/>
              </a:lnSpc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  <a:p>
            <a:pPr>
              <a:lnSpc>
                <a:spcPct val="100000"/>
              </a:lnSpc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  <a:p>
            <a:pPr>
              <a:lnSpc>
                <a:spcPct val="100000"/>
              </a:lnSpc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ABE35-62CD-4003-B73B-D2014E32036D}"/>
              </a:ext>
            </a:extLst>
          </p:cNvPr>
          <p:cNvSpPr txBox="1"/>
          <p:nvPr/>
        </p:nvSpPr>
        <p:spPr>
          <a:xfrm>
            <a:off x="5553512" y="2836296"/>
            <a:ext cx="4202884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날록손을 제대로 보관하지 않으면 효과가 떨어질 수 있습니다.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날록손을 대체할 수 있는 약이 있는 </a:t>
            </a:r>
            <a:br>
              <a:rPr lang="en-US" alt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경우에만 폐기하세요. 날록손을 교체하기 전에 필요하게 된 경우, 제대로 보관하지 않았더라도 사용하는 것이 좋습니다.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날록손은 유효기간이 지나면 효과가 </a:t>
            </a:r>
            <a:br>
              <a:rPr lang="en-US" alt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떨어질 수 있지만, </a:t>
            </a:r>
            <a:r>
              <a:rPr lang="ko" sz="1600" b="1" u="sng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새로 구할 수 없는 경우</a:t>
            </a:r>
            <a:r>
              <a:rPr lang="ko" sz="16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 응급 상황에서는 유효 기간이 지난 것을 사용해도 좋습니다.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8F8E7-9893-4B30-B38B-E1819F0A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37309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4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오피오이드 과다 복용에 대응하는 단계별 방법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18032"/>
            <a:ext cx="10515600" cy="345575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ko" sz="2100" b="1" dirty="0">
                <a:ea typeface="Gulim" panose="020B0600000101010101" pitchFamily="34" charset="-127"/>
                <a:sym typeface="Helvetica" pitchFamily="2" charset="0"/>
              </a:rPr>
              <a:t>반응 확인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ko" sz="2100" b="1" dirty="0">
                <a:ea typeface="Gulim" panose="020B0600000101010101" pitchFamily="34" charset="-127"/>
                <a:sym typeface="Helvetica" pitchFamily="2" charset="0"/>
              </a:rPr>
              <a:t>911에 신고하고, 환자를 혼자 두어야 하는 경우 회복 자세를 취하게 합니다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ko" sz="2100" b="1" dirty="0">
                <a:ea typeface="Gulim" panose="020B0600000101010101" pitchFamily="34" charset="-127"/>
                <a:sym typeface="Helvetica" pitchFamily="2" charset="0"/>
              </a:rPr>
              <a:t>구조 호흡 2회 실시(환자가 숨을 쉬지 않는 경우)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ko" sz="2100" b="1" dirty="0">
                <a:ea typeface="Gulim" panose="020B0600000101010101" pitchFamily="34" charset="-127"/>
                <a:sym typeface="Helvetica" pitchFamily="2" charset="0"/>
              </a:rPr>
              <a:t>날록손 투여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ko" sz="2100" b="1" dirty="0">
                <a:ea typeface="Gulim" panose="020B0600000101010101" pitchFamily="34" charset="-127"/>
                <a:sym typeface="Helvetica" pitchFamily="2" charset="0"/>
              </a:rPr>
              <a:t>구조 호흡 계속하기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ko" sz="2100" b="1" dirty="0">
                <a:ea typeface="Gulim" panose="020B0600000101010101" pitchFamily="34" charset="-127"/>
                <a:sym typeface="Helvetica" pitchFamily="2" charset="0"/>
              </a:rPr>
              <a:t>첫 번째 날록손 투여 결과에 따라 평가 및 대응하기</a:t>
            </a:r>
          </a:p>
          <a:p>
            <a:pPr marL="342900" indent="-342900">
              <a:buFont typeface="+mj-lt"/>
              <a:buAutoNum type="arabicPeriod"/>
            </a:pPr>
            <a:endParaRPr lang="ko" b="1" dirty="0">
              <a:ea typeface="Gulim" panose="020B0600000101010101" pitchFamily="34" charset="-127"/>
              <a:sym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ko" b="1" dirty="0">
              <a:ea typeface="Gulim" panose="020B0600000101010101" pitchFamily="34" charset="-127"/>
              <a:sym typeface="Helvetica" pitchFamily="2" charset="0"/>
            </a:endParaRPr>
          </a:p>
          <a:p>
            <a:pPr marL="0" indent="0" algn="ctr">
              <a:buNone/>
            </a:pPr>
            <a:r>
              <a:rPr lang="ko" b="1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**반응이 없는 사람을 언제든 떠나야 하는 경우, 회복 자세로 전환시키세요**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27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D0B9AF-A635-4BA7-815D-6DF5D55BB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288" y="436339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6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반응 확인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28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2484438"/>
            <a:ext cx="8445554" cy="345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" sz="1800" b="1" dirty="0">
                <a:ea typeface="Gulim" panose="020B0600000101010101" pitchFamily="34" charset="-127"/>
                <a:sym typeface="Helvetica" pitchFamily="2" charset="0"/>
              </a:rPr>
              <a:t>자극을 가해보세요. </a:t>
            </a:r>
          </a:p>
          <a:p>
            <a:pPr lvl="1">
              <a:lnSpc>
                <a:spcPct val="100000"/>
              </a:lnSpc>
            </a:pPr>
            <a:r>
              <a:rPr lang="ko" sz="1800" dirty="0">
                <a:ea typeface="Gulim" panose="020B0600000101010101" pitchFamily="34" charset="-127"/>
                <a:sym typeface="Helvetica" pitchFamily="2" charset="0"/>
              </a:rPr>
              <a:t>이름을 외치거나 어깨를 두드리거나 귓불을 꼬집어 주세요.</a:t>
            </a:r>
          </a:p>
          <a:p>
            <a:pPr>
              <a:lnSpc>
                <a:spcPct val="100000"/>
              </a:lnSpc>
            </a:pPr>
            <a:r>
              <a:rPr lang="ko" sz="1800" b="1" dirty="0">
                <a:ea typeface="Gulim" panose="020B0600000101010101" pitchFamily="34" charset="-127"/>
                <a:sym typeface="Helvetica" pitchFamily="2" charset="0"/>
              </a:rPr>
              <a:t>흉골을 문지르세요. </a:t>
            </a:r>
          </a:p>
          <a:p>
            <a:pPr lvl="1">
              <a:lnSpc>
                <a:spcPct val="100000"/>
              </a:lnSpc>
            </a:pPr>
            <a:r>
              <a:rPr lang="ko" sz="1800" dirty="0">
                <a:ea typeface="Gulim" panose="020B0600000101010101" pitchFamily="34" charset="-127"/>
                <a:sym typeface="Helvetica" pitchFamily="2" charset="0"/>
              </a:rPr>
              <a:t>주먹을 쥐고 너클 부분을 이용하여 사람의 흉골(가슴뼈) 앞쪽을 훑습니다. 이 정도면 깨우는 데 충분할 때도 있습니다.</a:t>
            </a:r>
          </a:p>
          <a:p>
            <a:pPr>
              <a:lnSpc>
                <a:spcPct val="100000"/>
              </a:lnSpc>
            </a:pPr>
            <a:r>
              <a:rPr lang="ko" sz="1800" b="1" dirty="0">
                <a:ea typeface="Gulim" panose="020B0600000101010101" pitchFamily="34" charset="-127"/>
                <a:sym typeface="Helvetica" pitchFamily="2" charset="0"/>
              </a:rPr>
              <a:t>호흡을 확인합니다. </a:t>
            </a:r>
          </a:p>
          <a:p>
            <a:pPr lvl="1">
              <a:lnSpc>
                <a:spcPct val="100000"/>
              </a:lnSpc>
            </a:pPr>
            <a:r>
              <a:rPr lang="ko" sz="1800" dirty="0">
                <a:ea typeface="Gulim" panose="020B0600000101010101" pitchFamily="34" charset="-127"/>
                <a:sym typeface="Helvetica" pitchFamily="2" charset="0"/>
              </a:rPr>
              <a:t>상대방의 입과 코에 귀를 대고 그 사람의 흉부를 확인합니다. 호흡을 느끼고 환자의 가슴이 오르락내리락하는지 관찰합니다.</a:t>
            </a:r>
          </a:p>
          <a:p>
            <a:pPr>
              <a:lnSpc>
                <a:spcPct val="100000"/>
              </a:lnSpc>
            </a:pPr>
            <a:r>
              <a:rPr lang="ko" sz="1800" dirty="0">
                <a:ea typeface="Gulim" panose="020B0600000101010101" pitchFamily="34" charset="-127"/>
                <a:sym typeface="Helvetica" pitchFamily="2" charset="0"/>
              </a:rPr>
              <a:t>반응하지 않거나 숨을 쉬지 않으면 2단계로 진행합니다.</a:t>
            </a:r>
          </a:p>
        </p:txBody>
      </p:sp>
      <p:pic>
        <p:nvPicPr>
          <p:cNvPr id="9" name="Graphic 8" descr="Ear with solid fill">
            <a:extLst>
              <a:ext uri="{FF2B5EF4-FFF2-40B4-BE49-F238E27FC236}">
                <a16:creationId xmlns:a16="http://schemas.microsoft.com/office/drawing/2014/main" id="{B78C5833-3706-4D85-926C-265F2620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712" y="4447808"/>
            <a:ext cx="914400" cy="914400"/>
          </a:xfrm>
          <a:prstGeom prst="rect">
            <a:avLst/>
          </a:prstGeom>
        </p:spPr>
      </p:pic>
      <p:pic>
        <p:nvPicPr>
          <p:cNvPr id="11" name="Graphic 10" descr="Clenched Fist with solid fill">
            <a:extLst>
              <a:ext uri="{FF2B5EF4-FFF2-40B4-BE49-F238E27FC236}">
                <a16:creationId xmlns:a16="http://schemas.microsoft.com/office/drawing/2014/main" id="{B480DD4B-58DA-42B8-B410-8C9CA42C4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20037" y="3008923"/>
            <a:ext cx="914400" cy="914400"/>
          </a:xfrm>
          <a:prstGeom prst="rect">
            <a:avLst/>
          </a:prstGeom>
        </p:spPr>
      </p:pic>
      <p:pic>
        <p:nvPicPr>
          <p:cNvPr id="13" name="Graphic 12" descr="Megaphone with solid fill">
            <a:extLst>
              <a:ext uri="{FF2B5EF4-FFF2-40B4-BE49-F238E27FC236}">
                <a16:creationId xmlns:a16="http://schemas.microsoft.com/office/drawing/2014/main" id="{153A25B7-8375-47AA-A6DE-D61450171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712" y="1570038"/>
            <a:ext cx="914400" cy="914400"/>
          </a:xfrm>
          <a:prstGeom prst="rect">
            <a:avLst/>
          </a:prstGeom>
        </p:spPr>
      </p:pic>
      <p:pic>
        <p:nvPicPr>
          <p:cNvPr id="15" name="Graphic 14" descr="Aquarius outline">
            <a:extLst>
              <a:ext uri="{FF2B5EF4-FFF2-40B4-BE49-F238E27FC236}">
                <a16:creationId xmlns:a16="http://schemas.microsoft.com/office/drawing/2014/main" id="{28AF1686-B103-46CF-B675-2CB89D532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177826" y="3245123"/>
            <a:ext cx="713222" cy="44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BDDD-C566-4D8A-B454-FFACD50583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6084" y="472969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4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9DC573-5901-4B12-AE9C-CDA1DCC9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041401"/>
            <a:ext cx="8238837" cy="1325563"/>
          </a:xfrm>
        </p:spPr>
        <p:txBody>
          <a:bodyPr/>
          <a:lstStyle/>
          <a:p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911에 연락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29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C6531B-A562-4733-8B7A-247FAC074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2484438"/>
            <a:ext cx="8124989" cy="3454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약물 과다 복용에 대응할 때는 즉시 911에 전화하는 것이 중요합니다.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과다 복용한 사람은 의료 전문가의 진단을 받아야 합니다.</a:t>
            </a:r>
          </a:p>
          <a:p>
            <a:pPr lvl="1">
              <a:lnSpc>
                <a:spcPct val="100000"/>
              </a:lnSpc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자신의 주변에 다른 사람이 있을 경우, 그 사람에게 911에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신고하도록 지시하세요. 방관자 효과가 일어나지 않도록 하세요.</a:t>
            </a:r>
          </a:p>
          <a:p>
            <a:pPr lvl="1">
              <a:lnSpc>
                <a:spcPct val="100000"/>
              </a:lnSpc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휴대폰이 있는 경우 911에 전화하여 '스피커폰'으로 통화하고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휴대폰을 바닥에 내려놓으세요.</a:t>
            </a:r>
          </a:p>
          <a:p>
            <a:pPr lvl="1">
              <a:lnSpc>
                <a:spcPct val="100000"/>
              </a:lnSpc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정확한 위치를 알려주세요.</a:t>
            </a:r>
          </a:p>
          <a:p>
            <a:pPr lvl="1">
              <a:lnSpc>
                <a:spcPct val="100000"/>
              </a:lnSpc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환자의 호흡이 느려지거나 멈추고, 반응이 없으며, 과다 복용이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의심된다고 신고합니다. </a:t>
            </a:r>
          </a:p>
        </p:txBody>
      </p:sp>
      <p:pic>
        <p:nvPicPr>
          <p:cNvPr id="11" name="Graphic 10" descr="Speaker phone with solid fill">
            <a:extLst>
              <a:ext uri="{FF2B5EF4-FFF2-40B4-BE49-F238E27FC236}">
                <a16:creationId xmlns:a16="http://schemas.microsoft.com/office/drawing/2014/main" id="{E6E575B8-A5E4-486E-8895-1218172D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250" y="1630690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1D81BA-B2AE-4E85-8275-61C06F82C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50" y="3030418"/>
            <a:ext cx="914479" cy="914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EB09A-9F34-454F-BD58-91B4F5AC5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50" y="4373483"/>
            <a:ext cx="914479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1DBE9-10F6-423B-BFFC-CDDC74A43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84" y="488845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l"/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약물 사용 장애의 이해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832" y="2568574"/>
            <a:ext cx="6425968" cy="3448598"/>
          </a:xfrm>
          <a:noFill/>
        </p:spPr>
        <p:txBody>
          <a:bodyPr>
            <a:normAutofit fontScale="77500" lnSpcReduction="20000"/>
          </a:bodyPr>
          <a:lstStyle/>
          <a:p>
            <a:pPr marL="0" indent="0" eaLnBrk="0" hangingPunct="0">
              <a:lnSpc>
                <a:spcPct val="120000"/>
              </a:lnSpc>
              <a:buNone/>
            </a:pPr>
            <a:r>
              <a:rPr lang="ko" altLang="en-US" sz="2000" b="1" dirty="0">
                <a:ea typeface="Gulim" panose="020B0600000101010101" pitchFamily="34" charset="-127"/>
                <a:sym typeface="Helvetica" pitchFamily="2" charset="0"/>
              </a:rPr>
              <a:t>어떤 약을 처음 복용하는 사람은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 처음에는 긍정적인 경험으로 느낄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수 있습니다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. 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지속적인 사용으로 시간이 지남에 따라 예전에는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괜찮았던 일들이 긍정적으로 느껴지지 않고 이제는 약물을 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"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정상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"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의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느낌으로 받아들이게 됩니다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. 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사람마다 다르고 의존성의 구체적인 시기가 정해져 있지 않기 때문에 사용 초기 단계에서 발생할 수도 있습니다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. </a:t>
            </a: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ko" altLang="en-US" sz="2000" b="1" dirty="0">
                <a:ea typeface="Gulim" panose="020B0600000101010101" pitchFamily="34" charset="-127"/>
                <a:sym typeface="Helvetica" pitchFamily="2" charset="0"/>
              </a:rPr>
              <a:t>중독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은 뇌 회로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, 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유전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, 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환경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, 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개인의 삶의 경험 간의 복잡한 상호작용을 수반하는 치료 가능한 만성 질환입니다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. 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중독에 빠진 사람들은 약물을 사용하거나 강박적으로 행동하며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, 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해로운 결과에도 불구하고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계속하는 경우가 많습니다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. </a:t>
            </a: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중독에 대한 예방 노력과 치료 접근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altLang="en-US" sz="2000" dirty="0">
                <a:ea typeface="Gulim" panose="020B0600000101010101" pitchFamily="34" charset="-127"/>
                <a:sym typeface="Helvetica" pitchFamily="2" charset="0"/>
              </a:rPr>
              <a:t>방식은 일반적으로 다른 만성 질환과 마찬가지로 성공적입니다</a:t>
            </a:r>
            <a: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AA2E8A-1938-42D4-9991-4D2CC89322C9}"/>
              </a:ext>
            </a:extLst>
          </p:cNvPr>
          <p:cNvSpPr/>
          <p:nvPr/>
        </p:nvSpPr>
        <p:spPr>
          <a:xfrm>
            <a:off x="285750" y="2568574"/>
            <a:ext cx="3489960" cy="319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DCA66-4F4F-4163-B433-36350320A68B}"/>
              </a:ext>
            </a:extLst>
          </p:cNvPr>
          <p:cNvSpPr txBox="1"/>
          <p:nvPr/>
        </p:nvSpPr>
        <p:spPr>
          <a:xfrm>
            <a:off x="533400" y="3429000"/>
            <a:ext cx="3108434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ko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한 가지 요인을 가지고 특정 물질에 의존하게 될지 여부를 결정할 수는 없습니다.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F211B-5C2A-4D84-BB5D-C84C06ACE5D3}"/>
              </a:ext>
            </a:extLst>
          </p:cNvPr>
          <p:cNvSpPr txBox="1"/>
          <p:nvPr/>
        </p:nvSpPr>
        <p:spPr>
          <a:xfrm>
            <a:off x="234593" y="5956218"/>
            <a:ext cx="3897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Gulim" panose="020B0600000101010101" pitchFamily="34" charset="-127"/>
                <a:sym typeface="Helvetica" pitchFamily="2" charset="0"/>
                <a:hlinkClick r:id="rId2"/>
              </a:rPr>
              <a:t>https://easyread.drugabuse.gov/content/what-addiction</a:t>
            </a:r>
            <a:endParaRPr kumimoji="0" lang="ko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29A72-E7A9-440E-930E-FB7E91C4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49942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0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4506974-B695-F329-11D4-3C7717293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914" y="1020092"/>
            <a:ext cx="8501935" cy="506472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7BC10961-60C6-AFBD-2F81-942F628EF228}"/>
              </a:ext>
            </a:extLst>
          </p:cNvPr>
          <p:cNvSpPr txBox="1"/>
          <p:nvPr/>
        </p:nvSpPr>
        <p:spPr>
          <a:xfrm>
            <a:off x="1100550" y="5873704"/>
            <a:ext cx="89426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" sz="1500" b="1" i="0" u="none" strike="noStrike" kern="1200" cap="none" spc="0" normalizeH="0" baseline="0" noProof="0" dirty="0">
                <a:ln>
                  <a:noFill/>
                </a:ln>
                <a:solidFill>
                  <a:srgbClr val="E3B938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**반응이 없는 사람을 언제든 떠나야 하는 경우, 회복 자세로 있도록 합니다**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30E0F4-9861-C384-D6D9-EA04F09DB511}"/>
              </a:ext>
            </a:extLst>
          </p:cNvPr>
          <p:cNvSpPr txBox="1"/>
          <p:nvPr/>
        </p:nvSpPr>
        <p:spPr>
          <a:xfrm>
            <a:off x="1459053" y="1163320"/>
            <a:ext cx="5203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sw-FR" altLang="zh-CN" sz="2600" b="1" dirty="0">
                <a:solidFill>
                  <a:srgbClr val="164A6D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회복 자세 잡기</a:t>
            </a:r>
            <a:endParaRPr lang="zh-CN" altLang="en-US" sz="2600" b="1" dirty="0">
              <a:solidFill>
                <a:srgbClr val="164A6D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B3750A-F01B-381C-D9E6-3D237EA80E97}"/>
              </a:ext>
            </a:extLst>
          </p:cNvPr>
          <p:cNvSpPr txBox="1"/>
          <p:nvPr/>
        </p:nvSpPr>
        <p:spPr>
          <a:xfrm>
            <a:off x="2239888" y="2518470"/>
            <a:ext cx="167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다리</a:t>
            </a:r>
          </a:p>
          <a:p>
            <a:pPr algn="ctr"/>
            <a:r>
              <a:rPr lang="gsw-FR" altLang="zh-CN" sz="16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약간 구부러짐</a:t>
            </a:r>
            <a:endParaRPr lang="zh-CN" altLang="en-US" sz="1600" b="1" dirty="0">
              <a:solidFill>
                <a:srgbClr val="E7F8FA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60D884-603B-9D3C-3EB9-8EA53E856B9A}"/>
              </a:ext>
            </a:extLst>
          </p:cNvPr>
          <p:cNvSpPr txBox="1"/>
          <p:nvPr/>
        </p:nvSpPr>
        <p:spPr>
          <a:xfrm>
            <a:off x="3966210" y="1988572"/>
            <a:ext cx="2381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팔 상단</a:t>
            </a:r>
          </a:p>
          <a:p>
            <a:pPr algn="ctr"/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팔뚝은 아랫팔의 </a:t>
            </a:r>
            <a:br>
              <a:rPr lang="en-US" altLang="ko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이두근 위에</a:t>
            </a:r>
          </a:p>
          <a:p>
            <a:pPr algn="ctr"/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올려 놓습니다.</a:t>
            </a:r>
            <a:endParaRPr lang="zh-CN" altLang="en-US" sz="1600" b="1" dirty="0">
              <a:solidFill>
                <a:srgbClr val="E7F8FA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413CD0-1B51-CC5A-EF09-1970097BE697}"/>
              </a:ext>
            </a:extLst>
          </p:cNvPr>
          <p:cNvSpPr txBox="1"/>
          <p:nvPr/>
        </p:nvSpPr>
        <p:spPr>
          <a:xfrm>
            <a:off x="7161335" y="3468430"/>
            <a:ext cx="213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머리</a:t>
            </a:r>
          </a:p>
          <a:p>
            <a:pPr algn="ctr"/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손 위에 두기</a:t>
            </a:r>
            <a:endParaRPr lang="zh-CN" altLang="en-US" sz="1600" b="1" dirty="0">
              <a:solidFill>
                <a:srgbClr val="E7F8FA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3A58ECE-0FBF-E4FB-829A-4B8CA24C6B90}"/>
              </a:ext>
            </a:extLst>
          </p:cNvPr>
          <p:cNvSpPr txBox="1"/>
          <p:nvPr/>
        </p:nvSpPr>
        <p:spPr>
          <a:xfrm>
            <a:off x="6294122" y="2278719"/>
            <a:ext cx="2381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입</a:t>
            </a:r>
          </a:p>
          <a:p>
            <a:pPr algn="ctr"/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아래쪽을 가리키기</a:t>
            </a:r>
            <a:endParaRPr lang="zh-CN" altLang="en-US" sz="1600" b="1" dirty="0">
              <a:solidFill>
                <a:srgbClr val="E7F8FA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C632B9-E3A8-5DC3-1FCF-7964AC054750}"/>
              </a:ext>
            </a:extLst>
          </p:cNvPr>
          <p:cNvSpPr txBox="1"/>
          <p:nvPr/>
        </p:nvSpPr>
        <p:spPr>
          <a:xfrm>
            <a:off x="6893170" y="4652790"/>
            <a:ext cx="221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팔 하단</a:t>
            </a:r>
          </a:p>
          <a:p>
            <a:pPr algn="ctr"/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바깥쪽으로 뻗기</a:t>
            </a:r>
            <a:endParaRPr lang="zh-CN" altLang="en-US" sz="1600" b="1" dirty="0">
              <a:solidFill>
                <a:srgbClr val="E7F8FA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CDAD53-60E3-3DCC-5A41-79B1998B032C}"/>
              </a:ext>
            </a:extLst>
          </p:cNvPr>
          <p:cNvSpPr txBox="1"/>
          <p:nvPr/>
        </p:nvSpPr>
        <p:spPr>
          <a:xfrm>
            <a:off x="4584639" y="5101072"/>
            <a:ext cx="176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턱</a:t>
            </a:r>
          </a:p>
          <a:p>
            <a:pPr algn="ctr"/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앞으로 올림</a:t>
            </a:r>
            <a:endParaRPr lang="zh-CN" altLang="en-US" sz="1600" b="1" dirty="0">
              <a:solidFill>
                <a:srgbClr val="E7F8FA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8D8339-93AA-1F84-8EEA-2FC0464AF715}"/>
              </a:ext>
            </a:extLst>
          </p:cNvPr>
          <p:cNvSpPr txBox="1"/>
          <p:nvPr/>
        </p:nvSpPr>
        <p:spPr>
          <a:xfrm>
            <a:off x="2000250" y="5075672"/>
            <a:ext cx="196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신체</a:t>
            </a:r>
          </a:p>
          <a:p>
            <a:pPr algn="ctr"/>
            <a:r>
              <a:rPr lang="ko" altLang="zh-CN" sz="1600" kern="1000" dirty="0">
                <a:solidFill>
                  <a:srgbClr val="E7F8FA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옆으로 눕기</a:t>
            </a:r>
            <a:endParaRPr lang="zh-CN" altLang="en-US" sz="1600" b="1" dirty="0">
              <a:solidFill>
                <a:srgbClr val="E7F8FA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30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7A834-AFCF-4A03-8194-C975188A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37304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0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구조 호흡 2회 실시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31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2484438"/>
            <a:ext cx="8239125" cy="247644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해당 당사자를 등을 밑으로 하여 눕힙니다.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턱을 위로 젖혀 기도를 열어줍니다.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한 손으로 코를 막거나 집고 규칙적인 크기의 숨을 두 번 고르게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불어줍니다. 가슴이 솟아 오를 정도로 폐에 공기를 충분히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불어넣습니다. 가슴이 눈꼬리 위로 올라오는 것이 보이지 않으면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고개를 더 뒤로 젖히고 코를 막거나 집도록 합니다.</a:t>
            </a:r>
          </a:p>
        </p:txBody>
      </p:sp>
      <p:pic>
        <p:nvPicPr>
          <p:cNvPr id="9" name="Graphic 8" descr="Lips with solid fill">
            <a:extLst>
              <a:ext uri="{FF2B5EF4-FFF2-40B4-BE49-F238E27FC236}">
                <a16:creationId xmlns:a16="http://schemas.microsoft.com/office/drawing/2014/main" id="{26C9E823-CE90-4B10-85D5-BE2AD503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619" y="1608735"/>
            <a:ext cx="914400" cy="914400"/>
          </a:xfrm>
          <a:prstGeom prst="rect">
            <a:avLst/>
          </a:prstGeom>
        </p:spPr>
      </p:pic>
      <p:pic>
        <p:nvPicPr>
          <p:cNvPr id="15" name="Graphic 14" descr="Nose with solid fill">
            <a:extLst>
              <a:ext uri="{FF2B5EF4-FFF2-40B4-BE49-F238E27FC236}">
                <a16:creationId xmlns:a16="http://schemas.microsoft.com/office/drawing/2014/main" id="{FC28EB22-2CFF-47F0-8877-49BD5B88E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258" y="4408714"/>
            <a:ext cx="914400" cy="914400"/>
          </a:xfrm>
          <a:prstGeom prst="rect">
            <a:avLst/>
          </a:prstGeom>
        </p:spPr>
      </p:pic>
      <p:pic>
        <p:nvPicPr>
          <p:cNvPr id="17" name="Graphic 16" descr="Lungs with solid fill">
            <a:extLst>
              <a:ext uri="{FF2B5EF4-FFF2-40B4-BE49-F238E27FC236}">
                <a16:creationId xmlns:a16="http://schemas.microsoft.com/office/drawing/2014/main" id="{F1100641-6E87-4BD9-8874-153AC4120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258" y="3008724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6953F-4902-4B83-8538-7800BCF0C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5323" y="455668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3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How to Perform Rescue Breathing - Take ACTION Overdose Training">
            <a:hlinkClick r:id="" action="ppaction://media"/>
            <a:extLst>
              <a:ext uri="{FF2B5EF4-FFF2-40B4-BE49-F238E27FC236}">
                <a16:creationId xmlns:a16="http://schemas.microsoft.com/office/drawing/2014/main" id="{F8629CE9-E7C0-4ECC-9486-0A56E757516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1825" y="1227551"/>
            <a:ext cx="8380406" cy="47348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32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A762A-55B0-4374-824F-D5BA052B003B}"/>
              </a:ext>
            </a:extLst>
          </p:cNvPr>
          <p:cNvSpPr txBox="1"/>
          <p:nvPr/>
        </p:nvSpPr>
        <p:spPr>
          <a:xfrm>
            <a:off x="8129392" y="5941130"/>
            <a:ext cx="32907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" lvl="0" indent="0" algn="ctr">
              <a:buClr>
                <a:srgbClr val="000000"/>
              </a:buClr>
              <a:buSzPct val="100000"/>
              <a:buNone/>
            </a:pPr>
            <a:r>
              <a:rPr lang="ko" sz="1050" dirty="0">
                <a:solidFill>
                  <a:srgbClr val="383838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  <a:hlinkClick r:id="rId4"/>
              </a:rPr>
              <a:t>https://youtu.be/31GdwcBdwRo</a:t>
            </a:r>
            <a:endParaRPr lang="ko" sz="1050" dirty="0">
              <a:solidFill>
                <a:srgbClr val="383838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0F5A3-24E5-4011-B14B-5666C5F8E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84" y="501075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2C1FB7-D0CF-4AB2-A36C-11CA3D8F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 투여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33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0407E9-85A3-43AB-9190-ECA80C4174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619" y="4258848"/>
            <a:ext cx="8239270" cy="16799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날록손은 투여 후 30~45초 이내에 효과가 나타나지만, 환자가 반응할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때까지 최대 3분의 시간을 기다립니다.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날록손이 효과를 발휘하고 반응이 나타날 때까지 기다리는 동안 즉시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5단계를 시작합니다.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55B945-21C2-446B-BC67-5699C8FD0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031" y="2409825"/>
            <a:ext cx="749873" cy="1767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76862-3E22-4CF6-B4B9-A9C21DEB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21" y="2425552"/>
            <a:ext cx="1354831" cy="1679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62C0E7-2CE8-49F6-8A1D-E90380DE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323" y="472968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03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3"/>
            <a:ext cx="10515600" cy="970006"/>
          </a:xfrm>
        </p:spPr>
        <p:txBody>
          <a:bodyPr>
            <a:normAutofit fontScale="90000"/>
          </a:bodyPr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구조 호흡 또는 CPR(심폐소생술) </a:t>
            </a:r>
            <a:r>
              <a:rPr lang="ko" sz="32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(구조자가 CPR 교육을 </a:t>
            </a:r>
            <a:br>
              <a:rPr lang="en-US" altLang="ko" sz="32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32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받았거나 911의 지시를 받은 경우)</a:t>
            </a:r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9390-3EEF-425D-9CC1-E812B331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3019"/>
            <a:ext cx="10515600" cy="21209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등을 밑으로 하여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 눕힙니다.</a:t>
            </a:r>
          </a:p>
          <a:p>
            <a:pPr marL="342900" indent="-342900">
              <a:buFont typeface="+mj-lt"/>
              <a:buAutoNum type="arabicPeriod"/>
            </a:pP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턱을 위로 젖혀 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기도를 열어줍니다.</a:t>
            </a:r>
          </a:p>
          <a:p>
            <a:pPr marL="342900" indent="-342900">
              <a:buFont typeface="+mj-lt"/>
              <a:buAutoNum type="arabicPeriod"/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한 손으로 </a:t>
            </a: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코를 막거나 집고 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규칙적인 크기의 숨을 두 번 고르게 불어줍니다. 가슴이 솟아 오를 정도로 폐에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공기를 충분히 불어넣습니다. 가슴이 눈꼬리 위로 올라오지 않는다면 고개를 더 뒤로 젖히고 코를 막거나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집도록 합니다.</a:t>
            </a:r>
          </a:p>
          <a:p>
            <a:pPr marL="342900" indent="-342900">
              <a:buFont typeface="+mj-lt"/>
              <a:buAutoNum type="arabicPeriod"/>
            </a:pPr>
            <a:r>
              <a:rPr lang="ko" b="1" dirty="0">
                <a:ea typeface="Gulim" panose="020B0600000101010101" pitchFamily="34" charset="-127"/>
                <a:sym typeface="Helvetica" pitchFamily="2" charset="0"/>
              </a:rPr>
              <a:t>5초마다 한 번씩 호흡하게 합니다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. 스스로 호흡을 시작할 때까지 이 단계를 반복합니다.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34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DEACB-0926-4C2A-905B-22F04795B8DB}"/>
              </a:ext>
            </a:extLst>
          </p:cNvPr>
          <p:cNvSpPr txBox="1"/>
          <p:nvPr/>
        </p:nvSpPr>
        <p:spPr>
          <a:xfrm>
            <a:off x="543187" y="4111683"/>
            <a:ext cx="10343626" cy="181588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참고 - 최근 CPR 가이드라인에서는 구조 호흡과 흉부 압박 대신 '손만 사용하는 CPR' 또는 흉부 압박만을 권장하고 있다는 사실을 들어보셨을 것입니다. CPR 가이드라인은 심정지에 대한 일반인의 대응을 위한 것이지 약물 과다 </a:t>
            </a:r>
            <a:br>
              <a:rPr lang="en-US" alt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복용을 위한 것이 아닙니다. 심장마비가 아닌 호흡 저하가 주된 문제인 과다 복용의 경우에도 구조 호흡을 실시하는 것이 좋습니다. 산소가 공급되지 않으면 3~5분 후에 뇌 손상이 발생할 수 있습니다. 구조 호흡은 뇌에 산소를 </a:t>
            </a:r>
            <a:br>
              <a:rPr lang="en-US" alt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빠르게 공급합니다. 날록손을 투여한 후에는 효과가 나타나기까지 시간이 걸릴 수 있으므로 환자가 바로 스스로 </a:t>
            </a:r>
            <a:br>
              <a:rPr lang="en-US" alt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호흡을 시작하지 못할 수도 있습니다.  날록손이 효과를 발휘할 때까지 또는 응급 의료 서비스가 도착할 때까지 </a:t>
            </a:r>
            <a:br>
              <a:rPr lang="en-US" alt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구조 호흡/CPR을 계속하세요.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87C3FD-E9CB-4A83-AF12-D7D53D79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72228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09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DF867A-D5E4-4405-AD0D-35CC4E69A8AE}"/>
              </a:ext>
            </a:extLst>
          </p:cNvPr>
          <p:cNvSpPr/>
          <p:nvPr/>
        </p:nvSpPr>
        <p:spPr>
          <a:xfrm>
            <a:off x="984204" y="2451850"/>
            <a:ext cx="9461592" cy="2490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35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B058BA-39FA-4941-B836-B7A3EBEF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286"/>
            <a:ext cx="10515600" cy="1325563"/>
          </a:xfrm>
        </p:spPr>
        <p:txBody>
          <a:bodyPr/>
          <a:lstStyle/>
          <a:p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평가 및 대응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1464B-A2B5-4A55-8AE0-CA5160BE7CC5}"/>
              </a:ext>
            </a:extLst>
          </p:cNvPr>
          <p:cNvSpPr txBox="1"/>
          <p:nvPr/>
        </p:nvSpPr>
        <p:spPr>
          <a:xfrm>
            <a:off x="1109444" y="2871395"/>
            <a:ext cx="9211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대부분의 사람은 날록손을 한 번 투여하면 회복됩니다. 이상적으로는 5단계를 </a:t>
            </a:r>
            <a:br>
              <a:rPr lang="en-US" altLang="ko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수행하는 동안 환자가 스스로 호흡을 시작하게 하는 것이 좋습니다.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D6BE1-9D64-4396-9EEC-4D6F780D06B3}"/>
              </a:ext>
            </a:extLst>
          </p:cNvPr>
          <p:cNvSpPr txBox="1"/>
          <p:nvPr/>
        </p:nvSpPr>
        <p:spPr>
          <a:xfrm>
            <a:off x="1209675" y="3938357"/>
            <a:ext cx="856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그러나 아래의 </a:t>
            </a:r>
            <a:r>
              <a:rPr lang="ko" sz="2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두 가지 경우</a:t>
            </a:r>
            <a:r>
              <a:rPr lang="ko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에는 </a:t>
            </a:r>
            <a:r>
              <a:rPr lang="ko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두 번째</a:t>
            </a:r>
            <a:r>
              <a:rPr lang="ko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날록손을 투여해야 합니다.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DB880-C3BF-41AB-A134-AFE26168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64423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56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36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B058BA-39FA-4941-B836-B7A3EBEF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 2</a:t>
            </a:r>
            <a:r>
              <a:rPr lang="ko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차</a:t>
            </a:r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투여 시점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89C11-AADE-4D98-88BD-F33F360B0192}"/>
              </a:ext>
            </a:extLst>
          </p:cNvPr>
          <p:cNvSpPr txBox="1"/>
          <p:nvPr/>
        </p:nvSpPr>
        <p:spPr>
          <a:xfrm>
            <a:off x="1209675" y="2109031"/>
            <a:ext cx="91062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2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상황 A: 개인이 </a:t>
            </a:r>
            <a:r>
              <a:rPr lang="ko" sz="2400" b="1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3분</a:t>
            </a:r>
            <a:r>
              <a:rPr lang="ko" sz="2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 이내에 </a:t>
            </a:r>
            <a:r>
              <a:rPr lang="ko" sz="2400" b="1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최초 투여</a:t>
            </a:r>
            <a:r>
              <a:rPr lang="ko" sz="2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에 반응하지 </a:t>
            </a:r>
            <a:r>
              <a:rPr lang="ko" sz="2400" b="1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않은 경우</a:t>
            </a:r>
          </a:p>
          <a:p>
            <a:endParaRPr lang="ko" sz="2400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r>
              <a:rPr 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3분간 기다린 후에도 반응이 없으면 2차로 날록손을 투여합니다.</a:t>
            </a:r>
            <a:r>
              <a:rPr lang="en-US" alt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*</a:t>
            </a:r>
            <a:endParaRPr lang="ko" sz="2200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endParaRPr lang="ko" sz="2200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r>
              <a:rPr 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2차 투여 후에도 반응이 없는 경우 응급 구조대가 도착할 때까지 구조 </a:t>
            </a:r>
            <a:br>
              <a:rPr lang="en-US" alt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호흡/CPR을 계속합니다.</a:t>
            </a:r>
          </a:p>
          <a:p>
            <a:endParaRPr lang="ko" sz="2200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r>
              <a:rPr 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**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비강 스프레이를 사용하는 경우 반대쪽 콧구멍에 2</a:t>
            </a:r>
            <a:r>
              <a:rPr lang="ko" baseline="300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차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 투여 가능 또는 주사제 날록손을 투여하는 경우 다른 지정된 주사 부위를 이용하세요.**</a:t>
            </a:r>
            <a:endParaRPr lang="ko" sz="2200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11D38-E13A-4724-861B-7BC5BDA48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81669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7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37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B058BA-39FA-4941-B836-B7A3EBEF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 2</a:t>
            </a:r>
            <a:r>
              <a:rPr lang="ko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차</a:t>
            </a:r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투여 시점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1B351-3D0F-44A9-8B6D-859FE6B37556}"/>
              </a:ext>
            </a:extLst>
          </p:cNvPr>
          <p:cNvSpPr txBox="1"/>
          <p:nvPr/>
        </p:nvSpPr>
        <p:spPr>
          <a:xfrm>
            <a:off x="1129145" y="2117987"/>
            <a:ext cx="993370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2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상황 B: 최초 날록손 투여로 </a:t>
            </a:r>
            <a:r>
              <a:rPr lang="ko" sz="2400" b="1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이전에 회복된 </a:t>
            </a:r>
            <a:r>
              <a:rPr lang="ko" sz="2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후 다시 과다 복용으로 </a:t>
            </a:r>
            <a:br>
              <a:rPr lang="en-US" altLang="ko" sz="2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2400" b="1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재발하는 경우</a:t>
            </a:r>
            <a:r>
              <a:rPr lang="ko" sz="2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.</a:t>
            </a:r>
          </a:p>
          <a:p>
            <a:endParaRPr lang="ko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r>
              <a:rPr 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날록손은 반감기가 30~90분으로 짧습니다. 경우에 따라 시스템에 과도한 양의 오피오이드가 있어 날록손이 소진된 후 다시 과다 복용이 재발할 수 있습니다. </a:t>
            </a:r>
          </a:p>
          <a:p>
            <a:endParaRPr lang="ko" sz="2400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r>
              <a:rPr lang="ko" sz="2200" u="sng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이런 상황이 발생하면,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1~5단계를 반복합니다.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" sz="22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해당 당사자가 회복될 때까지 또는 응급 의료 서비스가 도착할 때까지 구조 호흡/CPR을 계속하세요.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51E01-B04D-4C0E-B910-9D8CAC7A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86147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75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B058BA-39FA-4941-B836-B7A3EBEF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회복된 사람의 사후 관리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A5E13D-3683-4A03-9DA9-71BA378B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920"/>
            <a:ext cx="10515600" cy="36884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약물 과다 복용 후 깨어나는 방식은 사람마다 다릅니다.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사람들은 종종 혼란스럽고 불안해 하지만 폭력적이거나 전투적인 행동을 하는 경우는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드뭅니다. 이 사람은 </a:t>
            </a:r>
            <a:r>
              <a:rPr lang="ko" sz="2000" b="1" dirty="0">
                <a:ea typeface="Gulim" panose="020B0600000101010101" pitchFamily="34" charset="-127"/>
                <a:sym typeface="Helvetica" pitchFamily="2" charset="0"/>
              </a:rPr>
              <a:t>심리적 고통</a:t>
            </a: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에 처한 사람입니다. </a:t>
            </a:r>
            <a:r>
              <a:rPr lang="ko" sz="2000" u="sng" dirty="0">
                <a:ea typeface="Gulim" panose="020B0600000101010101" pitchFamily="34" charset="-127"/>
                <a:sym typeface="Helvetica" pitchFamily="2" charset="0"/>
              </a:rPr>
              <a:t>공간을 확보하세요</a:t>
            </a: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무슨 일이 있었는지 설명하고 응급 의료 서비스가 도착할 때까지 기다렸다가 진단을 받는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것이 중요하다는 점을 강조하세요.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날록손이 소진된 후에도 오피오이드가 체내에 남아 있으면 다시 과다 복용으로 재발할 수 </a:t>
            </a:r>
            <a:br>
              <a:rPr lang="en-US" altLang="ko" sz="20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있음을 알려주세요.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오피오이드에 의존하는 경우 다음과 같은 급성 금단 증상을 경험하게 됩니다.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" sz="2000" dirty="0">
                <a:ea typeface="Gulim" panose="020B0600000101010101" pitchFamily="34" charset="-127"/>
                <a:sym typeface="Helvetica" pitchFamily="2" charset="0"/>
              </a:rPr>
              <a:t>	방향 감각 상실, 메스꺼움 및 구토, 발한, 떨림 등.</a:t>
            </a:r>
          </a:p>
          <a:p>
            <a:pPr marL="0" indent="0">
              <a:lnSpc>
                <a:spcPct val="100000"/>
              </a:lnSpc>
              <a:buNone/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ko" dirty="0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38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3F12A-0C59-4F84-8A8F-19A62E4B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35118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02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1CE9-B6A5-4D96-86BD-4CC49450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0" y="1655474"/>
            <a:ext cx="3932237" cy="830933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ko" b="1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날록손 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AD04-47CD-4821-8BA4-6EEEBBCB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840" y="1730977"/>
            <a:ext cx="5954975" cy="4104358"/>
          </a:xfrm>
        </p:spPr>
        <p:txBody>
          <a:bodyPr/>
          <a:lstStyle/>
          <a:p>
            <a:pPr marL="0" indent="0">
              <a:buNone/>
            </a:pPr>
            <a:r>
              <a:rPr lang="ko" sz="2400" b="1" dirty="0">
                <a:solidFill>
                  <a:schemeClr val="accent1"/>
                </a:solidFill>
                <a:ea typeface="Gulim" panose="020B0600000101010101" pitchFamily="34" charset="-127"/>
                <a:sym typeface="Helvetica" pitchFamily="2" charset="0"/>
              </a:rPr>
              <a:t>날록손은 어디서 구할 수 있나요?</a:t>
            </a:r>
          </a:p>
          <a:p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지역 약국 또는 소매업체:</a:t>
            </a:r>
          </a:p>
          <a:p>
            <a:pPr marL="0" indent="0">
              <a:buNone/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일반 의약품인 Narcan 비강 스프레이 날록손은 지역 약국, 소매점, 매장 및 온라인에서 </a:t>
            </a:r>
            <a:r>
              <a:rPr lang="ko" b="1" i="1" dirty="0">
                <a:ea typeface="Gulim" panose="020B0600000101010101" pitchFamily="34" charset="-127"/>
                <a:sym typeface="Helvetica" pitchFamily="2" charset="0"/>
              </a:rPr>
              <a:t>구입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할 수 있습니다. </a:t>
            </a:r>
          </a:p>
          <a:p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지역사회 서비스 위원회 및 지역 보건부. 이용 가능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여부와 자격을 문의하려면 미리 전화로 문의하세요.</a:t>
            </a:r>
          </a:p>
          <a:p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의료 서비스 제공자는 날록손 처방전을 발급할 수 </a:t>
            </a:r>
            <a:br>
              <a:rPr lang="en-US" altLang="ko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있습니다.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63E5F-BEBE-472A-A63F-370C8167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340" y="2609313"/>
            <a:ext cx="4190859" cy="36013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ko" sz="1900" b="1" dirty="0">
                <a:solidFill>
                  <a:schemeClr val="accent1"/>
                </a:solidFill>
                <a:ea typeface="Gulim" panose="020B0600000101010101" pitchFamily="34" charset="-127"/>
                <a:sym typeface="Helvetica" pitchFamily="2" charset="0"/>
              </a:rPr>
              <a:t>날록손은 무료인가요?</a:t>
            </a:r>
          </a:p>
          <a:p>
            <a:pPr>
              <a:lnSpc>
                <a:spcPct val="120000"/>
              </a:lnSpc>
            </a:pPr>
            <a:r>
              <a:rPr lang="ko" sz="1900" dirty="0">
                <a:ea typeface="Gulim" panose="020B0600000101010101" pitchFamily="34" charset="-127"/>
                <a:sym typeface="Helvetica" pitchFamily="2" charset="0"/>
              </a:rPr>
              <a:t>무료 날록손을 받을 수 있는지 여부는 해당 </a:t>
            </a:r>
            <a:br>
              <a:rPr lang="en-US" altLang="ko" sz="19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1900" dirty="0">
                <a:ea typeface="Gulim" panose="020B0600000101010101" pitchFamily="34" charset="-127"/>
                <a:sym typeface="Helvetica" pitchFamily="2" charset="0"/>
              </a:rPr>
              <a:t>지역 보건구 또는 지역사회 서비스 위원회에 문의하세요. 이용 가능 여부는 다를 수 </a:t>
            </a:r>
            <a:br>
              <a:rPr lang="en-US" altLang="ko" sz="19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1900" dirty="0">
                <a:ea typeface="Gulim" panose="020B0600000101010101" pitchFamily="34" charset="-127"/>
                <a:sym typeface="Helvetica" pitchFamily="2" charset="0"/>
              </a:rPr>
              <a:t>있습니다. </a:t>
            </a:r>
          </a:p>
          <a:p>
            <a:pPr>
              <a:lnSpc>
                <a:spcPct val="120000"/>
              </a:lnSpc>
            </a:pPr>
            <a:r>
              <a:rPr lang="ko" sz="1900" b="1" dirty="0">
                <a:solidFill>
                  <a:schemeClr val="accent1"/>
                </a:solidFill>
                <a:ea typeface="Gulim" panose="020B0600000101010101" pitchFamily="34" charset="-127"/>
                <a:sym typeface="Helvetica" pitchFamily="2" charset="0"/>
              </a:rPr>
              <a:t>처방전이 필요한가요?</a:t>
            </a:r>
          </a:p>
          <a:p>
            <a:pPr>
              <a:lnSpc>
                <a:spcPct val="120000"/>
              </a:lnSpc>
            </a:pPr>
            <a:r>
              <a:rPr lang="ko" sz="1900" dirty="0">
                <a:ea typeface="Gulim" panose="020B0600000101010101" pitchFamily="34" charset="-127"/>
                <a:sym typeface="Helvetica" pitchFamily="2" charset="0"/>
              </a:rPr>
              <a:t>처방전은 더 이상 필요하지 않지만, 주 </a:t>
            </a:r>
            <a:br>
              <a:rPr lang="en-US" altLang="ko" sz="1900" dirty="0">
                <a:ea typeface="Gulim" panose="020B0600000101010101" pitchFamily="34" charset="-127"/>
                <a:sym typeface="Helvetica" pitchFamily="2" charset="0"/>
              </a:rPr>
            </a:br>
            <a:r>
              <a:rPr lang="ko" sz="1900" dirty="0">
                <a:ea typeface="Gulim" panose="020B0600000101010101" pitchFamily="34" charset="-127"/>
                <a:sym typeface="Helvetica" pitchFamily="2" charset="0"/>
              </a:rPr>
              <a:t>보건국장의 스탠딩 오더(Standing order)는 여전히 유효하며 대중을 위한 처방전 역할을 하고 있습니다. 약국의 재량에 따라 보험사에 청구서를 제출하여 날록손 비용의 일부 또는 전액을 보상 받을 수 있습니다.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2A9B2-5B03-40A4-AC9D-E9BF2C3F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39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12CDB-68EE-4C7C-8333-33D0434B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89224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5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58DE0AED-C27B-43D6-076C-7BBFD50F7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628" y="2268536"/>
            <a:ext cx="5629275" cy="39052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6C36460-29CA-3145-0B68-B7AEAC43FB76}"/>
              </a:ext>
            </a:extLst>
          </p:cNvPr>
          <p:cNvSpPr txBox="1"/>
          <p:nvPr/>
        </p:nvSpPr>
        <p:spPr>
          <a:xfrm>
            <a:off x="5282565" y="2633472"/>
            <a:ext cx="867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초기 사용</a:t>
            </a:r>
            <a:endParaRPr lang="zh-CN" altLang="en-US" sz="1000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D38056-A523-1A13-F6F3-AFD22547B64C}"/>
              </a:ext>
            </a:extLst>
          </p:cNvPr>
          <p:cNvSpPr txBox="1"/>
          <p:nvPr/>
        </p:nvSpPr>
        <p:spPr>
          <a:xfrm>
            <a:off x="4093845" y="3319272"/>
            <a:ext cx="859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재발</a:t>
            </a:r>
            <a:endParaRPr lang="zh-CN" altLang="en-US" sz="1000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E7D801-D83E-AA69-8361-F7408577D747}"/>
              </a:ext>
            </a:extLst>
          </p:cNvPr>
          <p:cNvSpPr txBox="1"/>
          <p:nvPr/>
        </p:nvSpPr>
        <p:spPr>
          <a:xfrm>
            <a:off x="4093845" y="4683022"/>
            <a:ext cx="859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중독</a:t>
            </a:r>
            <a:endParaRPr lang="zh-CN" altLang="en-US" sz="1000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AEC5F8-2F22-6D8D-5347-8176CA2DB26C}"/>
              </a:ext>
            </a:extLst>
          </p:cNvPr>
          <p:cNvSpPr txBox="1"/>
          <p:nvPr/>
        </p:nvSpPr>
        <p:spPr>
          <a:xfrm>
            <a:off x="5234940" y="5368822"/>
            <a:ext cx="94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의존</a:t>
            </a:r>
            <a:endParaRPr lang="zh-CN" altLang="en-US" sz="1000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3679D99-8257-EF05-F0D3-048EE395D233}"/>
              </a:ext>
            </a:extLst>
          </p:cNvPr>
          <p:cNvSpPr txBox="1"/>
          <p:nvPr/>
        </p:nvSpPr>
        <p:spPr>
          <a:xfrm>
            <a:off x="6471284" y="4687364"/>
            <a:ext cx="859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내성</a:t>
            </a:r>
            <a:endParaRPr lang="zh-CN" altLang="en-US" sz="1000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08DD3F-3FFC-4332-D284-39AE536CD8A8}"/>
              </a:ext>
            </a:extLst>
          </p:cNvPr>
          <p:cNvSpPr txBox="1"/>
          <p:nvPr/>
        </p:nvSpPr>
        <p:spPr>
          <a:xfrm>
            <a:off x="6478905" y="3316223"/>
            <a:ext cx="842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0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오용</a:t>
            </a:r>
            <a:endParaRPr lang="zh-CN" altLang="en-US" sz="1000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7FD3D70-BBB4-243D-DE92-6B4C6E125A66}"/>
              </a:ext>
            </a:extLst>
          </p:cNvPr>
          <p:cNvSpPr txBox="1"/>
          <p:nvPr/>
        </p:nvSpPr>
        <p:spPr>
          <a:xfrm>
            <a:off x="6305928" y="5672877"/>
            <a:ext cx="275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zh-CN" sz="10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(</a:t>
            </a:r>
            <a:r>
              <a:rPr lang="ko" altLang="zh-CN" sz="1000" i="1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중독 주기: 중독의 단계는 무엇인가요? </a:t>
            </a:r>
            <a:r>
              <a:rPr lang="ko" altLang="zh-CN" sz="10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2022)</a:t>
            </a:r>
            <a:endParaRPr lang="zh-CN" altLang="en-US" sz="1000" dirty="0">
              <a:solidFill>
                <a:schemeClr val="bg2">
                  <a:lumMod val="10000"/>
                </a:schemeClr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F8ADD-E251-4A87-A1BB-E1C016AB0B0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o" dirty="0">
                <a:solidFill>
                  <a:schemeClr val="tx1"/>
                </a:solidFill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중독의 주기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65CEF-67B9-4E32-8448-0770E08F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4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9D9FE-5714-42C1-A43E-EA3B75B49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37304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54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AB34-F134-4F86-BAEF-FC4CD0B5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51" y="1465185"/>
            <a:ext cx="4215360" cy="1147193"/>
          </a:xfr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l"/>
            <a:r>
              <a:rPr lang="k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약물 과다 복용 대응의 법적 보호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0D56B-4559-48CE-9B56-2CADEC5D3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251" y="2751590"/>
            <a:ext cx="3997777" cy="19965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Gulim" panose="020B0600000101010101" pitchFamily="34" charset="-127"/>
                <a:sym typeface="Helvetica" pitchFamily="2" charset="0"/>
              </a:rPr>
              <a:t>민사 책임 면책</a:t>
            </a:r>
          </a:p>
          <a:p>
            <a:pPr>
              <a:lnSpc>
                <a:spcPct val="100000"/>
              </a:lnSpc>
            </a:pPr>
            <a:r>
              <a:rPr lang="ko" dirty="0">
                <a:solidFill>
                  <a:schemeClr val="accent1"/>
                </a:solidFill>
                <a:ea typeface="Gulim" panose="020B0600000101010101" pitchFamily="34" charset="-127"/>
                <a:sym typeface="Helvetica" pitchFamily="2" charset="0"/>
              </a:rPr>
              <a:t>모든 일반인 구조자에게 해당</a:t>
            </a:r>
          </a:p>
          <a:p>
            <a:pPr>
              <a:lnSpc>
                <a:spcPct val="100000"/>
              </a:lnSpc>
            </a:pP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버지니아주 법령 §</a:t>
            </a:r>
            <a:r>
              <a:rPr lang="ko" sz="1600" dirty="0"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  <a:hlinkClick r:id="rId2"/>
              </a:rPr>
              <a:t>54.1-3408</a:t>
            </a:r>
            <a:r>
              <a:rPr lang="ko" dirty="0">
                <a:ea typeface="Gulim" panose="020B0600000101010101" pitchFamily="34" charset="-127"/>
                <a:sym typeface="Helvetica" pitchFamily="2" charset="0"/>
              </a:rPr>
              <a:t>의 </a:t>
            </a:r>
            <a:r>
              <a:rPr lang="ko" sz="1600" dirty="0"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하위 섹션 Z에 따르면</a:t>
            </a:r>
          </a:p>
          <a:p>
            <a:pPr>
              <a:lnSpc>
                <a:spcPct val="100000"/>
              </a:lnSpc>
            </a:pPr>
            <a:endParaRPr lang="ko" dirty="0">
              <a:solidFill>
                <a:schemeClr val="accent1"/>
              </a:solidFill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40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0F9F5-F2B8-4895-A4D0-C8AD679D12A4}"/>
              </a:ext>
            </a:extLst>
          </p:cNvPr>
          <p:cNvSpPr txBox="1"/>
          <p:nvPr/>
        </p:nvSpPr>
        <p:spPr>
          <a:xfrm>
            <a:off x="5202725" y="2751590"/>
            <a:ext cx="56229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"선의로... 생명을 위협하는 오피오이드 과다 복용을 경험하고 있거나 곧 경험할 것으로 여겨지는 개인에게 응급 상황에서 과다 복용 반전을 위해 날록손을 </a:t>
            </a:r>
            <a:br>
              <a:rPr lang="en-US" alt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투여하는 사람은 그러한 치료 제공으로 인한 행위 </a:t>
            </a:r>
            <a:br>
              <a:rPr lang="en-US" alt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또는 부작위에 대한 일반적인 과실로 인한 민사 </a:t>
            </a:r>
            <a:br>
              <a:rPr lang="en-US" alt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손해에 대해 책임을 지지 않습니다."라고 명시하고 </a:t>
            </a:r>
            <a:br>
              <a:rPr lang="en-US" alt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있습니다.</a:t>
            </a:r>
          </a:p>
          <a:p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  <a:p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DCF70-E92C-4B13-AAC2-15DAC98DD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24" y="464057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83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AB34-F134-4F86-BAEF-FC4CD0B5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51" y="1465185"/>
            <a:ext cx="4215360" cy="1147193"/>
          </a:xfr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l"/>
            <a:r>
              <a:rPr lang="k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약물 과다 복용 </a:t>
            </a:r>
            <a:br>
              <a:rPr lang="en-US" altLang="k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대응의 법적 보호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0D56B-4559-48CE-9B56-2CADEC5D3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251" y="2751590"/>
            <a:ext cx="4416696" cy="1996580"/>
          </a:xfrm>
        </p:spPr>
        <p:txBody>
          <a:bodyPr>
            <a:normAutofit/>
          </a:bodyPr>
          <a:lstStyle/>
          <a:p>
            <a:r>
              <a:rPr lang="ko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Gulim" panose="020B0600000101010101" pitchFamily="34" charset="-127"/>
                <a:sym typeface="Helvetica" pitchFamily="2" charset="0"/>
              </a:rPr>
              <a:t>약물 과다 복용 안전 </a:t>
            </a:r>
            <a:br>
              <a:rPr lang="en-US" altLang="ko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Gulim" panose="020B0600000101010101" pitchFamily="34" charset="-127"/>
                <a:sym typeface="Helvetica" pitchFamily="2" charset="0"/>
              </a:rPr>
            </a:br>
            <a:r>
              <a:rPr lang="ko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Gulim" panose="020B0600000101010101" pitchFamily="34" charset="-127"/>
                <a:sym typeface="Helvetica" pitchFamily="2" charset="0"/>
              </a:rPr>
              <a:t>보고법</a:t>
            </a:r>
          </a:p>
          <a:p>
            <a:r>
              <a:rPr lang="ko" dirty="0">
                <a:solidFill>
                  <a:schemeClr val="accent1"/>
                </a:solidFill>
                <a:ea typeface="Gulim" panose="020B0600000101010101" pitchFamily="34" charset="-127"/>
                <a:sym typeface="Helvetica" pitchFamily="2" charset="0"/>
              </a:rPr>
              <a:t>과다 복용한 사람과 </a:t>
            </a:r>
          </a:p>
          <a:p>
            <a:r>
              <a:rPr lang="ko" dirty="0">
                <a:solidFill>
                  <a:schemeClr val="accent1"/>
                </a:solidFill>
                <a:ea typeface="Gulim" panose="020B0600000101010101" pitchFamily="34" charset="-127"/>
                <a:sym typeface="Helvetica" pitchFamily="2" charset="0"/>
              </a:rPr>
              <a:t>도움을 요청하는 사람 모두에게 해당</a:t>
            </a:r>
          </a:p>
          <a:p>
            <a:r>
              <a:rPr lang="ko" dirty="0">
                <a:solidFill>
                  <a:schemeClr val="accent1"/>
                </a:solidFill>
                <a:ea typeface="Gulim" panose="020B0600000101010101" pitchFamily="34" charset="-127"/>
                <a:sym typeface="Helvetica" pitchFamily="2" charset="0"/>
                <a:hlinkClick r:id="rId2" action="ppaction://hlinksldjump"/>
              </a:rPr>
              <a:t>버지니아주 법령 § 18.2-251.03</a:t>
            </a:r>
            <a:endParaRPr lang="ko" dirty="0">
              <a:solidFill>
                <a:schemeClr val="accent1"/>
              </a:solidFill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41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0F9F5-F2B8-4895-A4D0-C8AD679D12A4}"/>
              </a:ext>
            </a:extLst>
          </p:cNvPr>
          <p:cNvSpPr txBox="1"/>
          <p:nvPr/>
        </p:nvSpPr>
        <p:spPr>
          <a:xfrm>
            <a:off x="4645617" y="2038781"/>
            <a:ext cx="68286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" indent="0" fontAlgn="auto">
              <a:spcAft>
                <a:spcPts val="0"/>
              </a:spcAft>
              <a:buFont typeface="Corbel" pitchFamily="34" charset="0"/>
              <a:buNone/>
            </a:pP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개인은 아래와 같은 이유로 체포 또는 기소의 대상이 될 수 </a:t>
            </a:r>
            <a:br>
              <a:rPr lang="en-US" alt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없습니다. </a:t>
            </a:r>
            <a:endParaRPr lang="ko" b="1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" sz="1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규제 약물, 마리화나 또는 규제 용품의 단순 소지</a:t>
            </a:r>
            <a:endParaRPr lang="ko" sz="1400" b="1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" sz="1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공공 장소에서의 중독 상태</a:t>
            </a:r>
            <a:endParaRPr lang="ko" sz="1400" b="1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" sz="1400" u="sng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혐의의 증거가 응급 치료를 받은 결과로서 확인된 경우</a:t>
            </a:r>
            <a:r>
              <a:rPr lang="ko" sz="1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에 있어서 알코올의 </a:t>
            </a:r>
            <a:br>
              <a:rPr lang="en-US" altLang="ko" sz="1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14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불법적 구매, 소지 또는 섭취</a:t>
            </a:r>
          </a:p>
          <a:p>
            <a:pPr lvl="1">
              <a:buFont typeface="Arial" panose="020B0604020202020204" pitchFamily="34" charset="0"/>
              <a:buChar char="•"/>
            </a:pPr>
            <a:endParaRPr lang="ko" sz="1400" b="1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pPr marL="34290" indent="0" fontAlgn="auto">
              <a:spcAft>
                <a:spcPts val="0"/>
              </a:spcAft>
              <a:buFont typeface="Corbel" pitchFamily="34" charset="0"/>
              <a:buNone/>
            </a:pPr>
            <a:r>
              <a:rPr lang="ko" sz="16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자격을 갖추려면 (a)본인 또는 다른 사람을 위해 응급 치료를 받아야 하며 (b)법 집행 기관 인력이 도착할 때까지 현장에 남아 있거나 다른 사람과 </a:t>
            </a:r>
            <a:br>
              <a:rPr lang="en-US" altLang="ko" sz="16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16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함께 있어야 하고 (c)출동한 법 집행 기관 담당자에게 신원을 밝혀야 </a:t>
            </a:r>
            <a:br>
              <a:rPr lang="en-US" altLang="ko" sz="16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</a:br>
            <a:r>
              <a:rPr lang="ko" sz="1600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합니다. </a:t>
            </a:r>
          </a:p>
          <a:p>
            <a:pPr marL="34290" indent="0" fontAlgn="auto">
              <a:spcAft>
                <a:spcPts val="0"/>
              </a:spcAft>
              <a:buFont typeface="Corbel" pitchFamily="34" charset="0"/>
              <a:buNone/>
            </a:pPr>
            <a:endParaRPr lang="ko" sz="1600" dirty="0"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  <a:p>
            <a:pPr marL="34290" indent="0" fontAlgn="auto">
              <a:spcAft>
                <a:spcPts val="0"/>
              </a:spcAft>
              <a:buFont typeface="Corbel" pitchFamily="34" charset="0"/>
              <a:buNone/>
            </a:pPr>
            <a:r>
              <a:rPr lang="ko" sz="1400" b="1" dirty="0"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참고: 요청하거나 획득한 응급 치료가 수색 영장의 집행 중이거나 합법적인 수색 또는 합법적인 체포의 집행 중에 이루어진 경우에는 이 법이 적용되지 않습니다.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E3DB6-E182-4616-BEB1-D2B3433D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59662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7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42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B058BA-39FA-4941-B836-B7A3EBEF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4" y="1084263"/>
            <a:ext cx="10349345" cy="9518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실습 교육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66099-1CA8-45DB-A725-52388298347F}"/>
              </a:ext>
            </a:extLst>
          </p:cNvPr>
          <p:cNvSpPr txBox="1"/>
          <p:nvPr/>
        </p:nvSpPr>
        <p:spPr>
          <a:xfrm>
            <a:off x="900545" y="2258291"/>
            <a:ext cx="9795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이 시간을 통해 오피오이드 과다 복용에 대응하는 모의 시나리오를 연습해 보세요.</a:t>
            </a:r>
          </a:p>
          <a:p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  <a:p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반응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확인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911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에 신고하고, 환자를 혼자 두어야 하는 경우 회복 자세를 취하게 합니다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구조 호흡 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2회 실시(해당 당사자가 숨을 쉬지 않는 경우)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날록손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투여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구조 호흡</a:t>
            </a: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 계속하기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마지막으로 첫 번째 날록손 투여 결과에 따라 </a:t>
            </a:r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평가 및 대응하기기</a:t>
            </a:r>
          </a:p>
          <a:p>
            <a:pPr marL="342900" indent="-342900">
              <a:buFont typeface="+mj-lt"/>
              <a:buAutoNum type="arabicPeriod"/>
            </a:pPr>
            <a:endParaRPr lang="ko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FA429-A37F-4DEB-B8C9-771704B4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79356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1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883DB54-5346-9DDD-092E-1D6B292F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71" y="2958985"/>
            <a:ext cx="3408939" cy="3128582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A64888D9-5194-B7FF-4023-C61D7263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0180" y="2959516"/>
            <a:ext cx="3522795" cy="31275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23D70A7-6A10-2C88-B7D7-ACA124165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9576" y="2960048"/>
            <a:ext cx="3408938" cy="31275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923448-1656-ABDF-720D-DC436F098AD2}"/>
              </a:ext>
            </a:extLst>
          </p:cNvPr>
          <p:cNvSpPr txBox="1"/>
          <p:nvPr/>
        </p:nvSpPr>
        <p:spPr>
          <a:xfrm>
            <a:off x="478971" y="3333675"/>
            <a:ext cx="338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소생! 교육 평가 양식</a:t>
            </a:r>
            <a:endParaRPr lang="zh-CN" altLang="en-US" sz="1600" b="1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11A477-DFAE-1D1A-5698-8A15498E4216}"/>
              </a:ext>
            </a:extLst>
          </p:cNvPr>
          <p:cNvSpPr txBox="1"/>
          <p:nvPr/>
        </p:nvSpPr>
        <p:spPr>
          <a:xfrm>
            <a:off x="3999545" y="3333675"/>
            <a:ext cx="338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소생! 일반인 구조자 등록</a:t>
            </a:r>
            <a:endParaRPr lang="zh-CN" altLang="en-US" sz="1600" b="1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C8BA4B-7FC3-3004-E68C-AD93025C1DC6}"/>
              </a:ext>
            </a:extLst>
          </p:cNvPr>
          <p:cNvSpPr txBox="1"/>
          <p:nvPr/>
        </p:nvSpPr>
        <p:spPr>
          <a:xfrm>
            <a:off x="7480180" y="3333675"/>
            <a:ext cx="3514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sw-FR" altLang="zh-CN" sz="1600" b="1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소생! 인증서 요청</a:t>
            </a:r>
            <a:endParaRPr lang="zh-CN" altLang="en-US" sz="1600" b="1" dirty="0">
              <a:solidFill>
                <a:schemeClr val="bg1"/>
              </a:solidFill>
              <a:latin typeface="Helvetica" pitchFamily="2" charset="0"/>
              <a:ea typeface="Gulim" panose="020B0600000101010101" pitchFamily="34" charset="-127"/>
              <a:cs typeface="Calibri" panose="020F0502020204030204" pitchFamily="34" charset="0"/>
              <a:sym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43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B058BA-39FA-4941-B836-B7A3EBEF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참석해주셔서 감사합니다!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8AA95-658B-4AD3-B979-3FD2A0C9F5FF}"/>
              </a:ext>
            </a:extLst>
          </p:cNvPr>
          <p:cNvSpPr txBox="1"/>
          <p:nvPr/>
        </p:nvSpPr>
        <p:spPr>
          <a:xfrm>
            <a:off x="1476462" y="2281806"/>
            <a:ext cx="87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ko" sz="18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자세한 내용은 이메일로 문의하세요.</a:t>
            </a:r>
          </a:p>
          <a:p>
            <a:pPr marL="0" indent="0" algn="ctr">
              <a:buNone/>
            </a:pPr>
            <a:r>
              <a:rPr lang="ko" sz="18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  <a:hlinkClick r:id="rId5"/>
              </a:rPr>
              <a:t>REVIVE@dbhds.virginia.gov</a:t>
            </a:r>
            <a:endParaRPr lang="ko" sz="1800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1146F-BA44-4F93-BC91-A51C4F579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084" y="445501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9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3"/>
            <a:ext cx="10515600" cy="84728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ko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너겟</a:t>
            </a:r>
          </a:p>
        </p:txBody>
      </p:sp>
      <p:pic>
        <p:nvPicPr>
          <p:cNvPr id="7" name="Online Media 6" title="Nuggets">
            <a:hlinkClick r:id="" action="ppaction://media"/>
            <a:extLst>
              <a:ext uri="{FF2B5EF4-FFF2-40B4-BE49-F238E27FC236}">
                <a16:creationId xmlns:a16="http://schemas.microsoft.com/office/drawing/2014/main" id="{032CD63F-4F7C-474A-A102-D4591EA6476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52099" y="1993900"/>
            <a:ext cx="7287802" cy="41175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5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760FC-8247-4770-9869-A6F52867AFED}"/>
              </a:ext>
            </a:extLst>
          </p:cNvPr>
          <p:cNvSpPr txBox="1"/>
          <p:nvPr/>
        </p:nvSpPr>
        <p:spPr>
          <a:xfrm>
            <a:off x="285750" y="5912176"/>
            <a:ext cx="2621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1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  <a:hlinkClick r:id="rId4"/>
              </a:rPr>
              <a:t>https://youtu.be/HUngLgGRJpo</a:t>
            </a:r>
            <a:endParaRPr lang="ko" sz="1100" dirty="0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8ABF0D-F2E9-4919-90DC-C3FA3113F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84" y="416933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39CCB99-3ACF-4B18-A557-11E02C3B7844}"/>
              </a:ext>
            </a:extLst>
          </p:cNvPr>
          <p:cNvSpPr/>
          <p:nvPr/>
        </p:nvSpPr>
        <p:spPr>
          <a:xfrm>
            <a:off x="285750" y="1746894"/>
            <a:ext cx="3538662" cy="3364211"/>
          </a:xfrm>
          <a:prstGeom prst="flowChartConnector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">
              <a:latin typeface="Helvetica" pitchFamily="2" charset="0"/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F992E-AA68-4012-B4D8-5C367661C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2" y="2405626"/>
            <a:ext cx="3419598" cy="20467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" sz="48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a typeface="Gulim" panose="020B0600000101010101" pitchFamily="34" charset="-127"/>
                <a:sym typeface="Helvetica" pitchFamily="2" charset="0"/>
              </a:rPr>
              <a:t>오피오이드</a:t>
            </a:r>
            <a:endParaRPr lang="ko" sz="2800" b="1" spc="5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ea typeface="Gulim" panose="020B0600000101010101" pitchFamily="34" charset="-127"/>
              <a:sym typeface="Helvetic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7ED3C-C473-470C-847D-DCC9C6F2B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2792" y="2405626"/>
            <a:ext cx="6710877" cy="2803937"/>
          </a:xfrm>
        </p:spPr>
        <p:txBody>
          <a:bodyPr>
            <a:normAutofit/>
          </a:bodyPr>
          <a:lstStyle/>
          <a:p>
            <a:pPr eaLnBrk="0" hangingPunct="0">
              <a:lnSpc>
                <a:spcPct val="110000"/>
              </a:lnSpc>
            </a:pPr>
            <a:r>
              <a:rPr lang="ko" sz="2400" b="1" i="1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오피오이드</a:t>
            </a:r>
            <a:r>
              <a:rPr 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(마약이라고도 함)는 천연 또는 합성 </a:t>
            </a:r>
            <a:br>
              <a:rPr lang="en-US" alt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화학물질로 통증을 완화할 수 있는 신경 세포와 상호 </a:t>
            </a:r>
            <a:br>
              <a:rPr lang="en-US" alt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작용하는 약물의 일종으로, 통증을 완화할 수 있는 </a:t>
            </a:r>
            <a:br>
              <a:rPr lang="en-US" alt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잠재력이 있습니다. 의료 서비스 제공자는 일반적으로 </a:t>
            </a:r>
            <a:br>
              <a:rPr lang="en-US" alt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중등도에서 중증의 통증을 관리하기 위해 오피오이드를 </a:t>
            </a:r>
            <a:br>
              <a:rPr lang="en-US" alt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solidFill>
                  <a:schemeClr val="accent2">
                    <a:lumMod val="75000"/>
                  </a:schemeClr>
                </a:solidFill>
                <a:ea typeface="Gulim" panose="020B0600000101010101" pitchFamily="34" charset="-127"/>
                <a:sym typeface="Helvetica" pitchFamily="2" charset="0"/>
              </a:rPr>
              <a:t>처방합니다.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3370F-B25C-4B66-9052-4DDBAEC5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6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B4D81-1FA6-4D4C-AA7C-2144057F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64057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4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0C1A0D0-5B62-A70D-AB27-4A76B786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77" y="1140431"/>
            <a:ext cx="9894015" cy="48596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7</a:t>
            </a:fld>
            <a:endParaRPr lang="en-US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A680D-8E2B-4365-90ED-88BEFBD05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72934"/>
            <a:ext cx="1524132" cy="4938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85AC5D9-F6CA-9578-3E0F-EB33F026AF65}"/>
              </a:ext>
            </a:extLst>
          </p:cNvPr>
          <p:cNvSpPr txBox="1"/>
          <p:nvPr/>
        </p:nvSpPr>
        <p:spPr>
          <a:xfrm>
            <a:off x="3695090" y="1470660"/>
            <a:ext cx="4395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sw-FR" altLang="zh-CN" sz="4800" b="1" dirty="0">
                <a:solidFill>
                  <a:srgbClr val="1ECFCA"/>
                </a:solidFill>
                <a:latin typeface="Helvetica" pitchFamily="2" charset="0"/>
                <a:ea typeface="Gulim" panose="020B0600000101010101" pitchFamily="34" charset="-127"/>
                <a:cs typeface="Helvetica" panose="020B0604020202020204" pitchFamily="34" charset="0"/>
                <a:sym typeface="Helvetica" pitchFamily="2" charset="0"/>
              </a:rPr>
              <a:t>오피오이드란 무엇인가요?</a:t>
            </a:r>
            <a:endParaRPr lang="zh-CN" altLang="en-US" sz="4800" b="1" dirty="0">
              <a:solidFill>
                <a:srgbClr val="1ECFCA"/>
              </a:solidFill>
              <a:latin typeface="Helvetica" pitchFamily="2" charset="0"/>
              <a:ea typeface="Gulim" panose="020B0600000101010101" pitchFamily="34" charset="-127"/>
              <a:cs typeface="Helvetica" panose="020B0604020202020204" pitchFamily="34" charset="0"/>
              <a:sym typeface="Helvetica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63FB7C-3556-A047-FF16-368E79CA3619}"/>
              </a:ext>
            </a:extLst>
          </p:cNvPr>
          <p:cNvSpPr txBox="1"/>
          <p:nvPr/>
        </p:nvSpPr>
        <p:spPr>
          <a:xfrm>
            <a:off x="3710330" y="3098368"/>
            <a:ext cx="6392520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ko" altLang="zh-CN" sz="22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오피오이드는 다음을 포함한 약물의 일종입니다.</a:t>
            </a:r>
          </a:p>
          <a:p>
            <a:pPr marL="216000" indent="-216000">
              <a:spcAft>
                <a:spcPts val="700"/>
              </a:spcAft>
              <a:buClr>
                <a:srgbClr val="FFC000"/>
              </a:buClr>
              <a:buFontTx/>
              <a:buChar char="•"/>
            </a:pPr>
            <a:r>
              <a:rPr lang="ko" altLang="zh-CN" sz="22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헤로인</a:t>
            </a:r>
          </a:p>
          <a:p>
            <a:pPr marL="216000" indent="-216000">
              <a:spcAft>
                <a:spcPts val="700"/>
              </a:spcAft>
              <a:buClr>
                <a:srgbClr val="FFC000"/>
              </a:buClr>
              <a:buFontTx/>
              <a:buChar char="•"/>
            </a:pPr>
            <a:r>
              <a:rPr lang="ko" altLang="zh-CN" sz="22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합성 오피오이드 </a:t>
            </a:r>
            <a:r>
              <a:rPr lang="ko" altLang="zh-CN" sz="2200" i="1" dirty="0">
                <a:solidFill>
                  <a:srgbClr val="DDE6EF"/>
                </a:solidFill>
                <a:latin typeface="Helvetica" pitchFamily="2" charset="0"/>
                <a:ea typeface="Gulim" panose="020B0600000101010101" pitchFamily="34" charset="-127"/>
                <a:cs typeface="Calibri Light" panose="020F0302020204030204" pitchFamily="34" charset="0"/>
                <a:sym typeface="Helvetica" pitchFamily="2" charset="0"/>
              </a:rPr>
              <a:t>(예: 펜타닐)</a:t>
            </a:r>
          </a:p>
          <a:p>
            <a:pPr marL="216000" indent="-216000">
              <a:spcAft>
                <a:spcPts val="700"/>
              </a:spcAft>
              <a:buClr>
                <a:srgbClr val="FFC000"/>
              </a:buClr>
              <a:buFontTx/>
              <a:buChar char="•"/>
            </a:pPr>
            <a:r>
              <a:rPr lang="ko" altLang="zh-CN" sz="22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처방전으로 합법적으로 구입할 수 있는 진통제 </a:t>
            </a:r>
            <a:br>
              <a:rPr lang="en-US" altLang="zh-CN" sz="2200" dirty="0">
                <a:solidFill>
                  <a:schemeClr val="bg1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</a:br>
            <a:r>
              <a:rPr lang="ko" altLang="zh-CN" sz="2200" i="1" dirty="0">
                <a:solidFill>
                  <a:srgbClr val="DDE6EF"/>
                </a:solidFill>
                <a:latin typeface="Helvetica" pitchFamily="2" charset="0"/>
                <a:ea typeface="Gulim" panose="020B0600000101010101" pitchFamily="34" charset="-127"/>
                <a:cs typeface="Calibri Light" panose="020F0302020204030204" pitchFamily="34" charset="0"/>
                <a:sym typeface="Helvetica" pitchFamily="2" charset="0"/>
              </a:rPr>
              <a:t>(옥시코돈(OxyC0ntin</a:t>
            </a:r>
            <a:r>
              <a:rPr lang="ko" altLang="zh-CN" sz="2200" i="1" baseline="30000" dirty="0">
                <a:solidFill>
                  <a:srgbClr val="DDE6EF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®</a:t>
            </a:r>
            <a:r>
              <a:rPr lang="ko" altLang="zh-CN" sz="2200" i="1" dirty="0">
                <a:solidFill>
                  <a:srgbClr val="DDE6EF"/>
                </a:solidFill>
                <a:latin typeface="Helvetica" pitchFamily="2" charset="0"/>
                <a:ea typeface="Gulim" panose="020B0600000101010101" pitchFamily="34" charset="-127"/>
                <a:cs typeface="Calibri Light" panose="020F0302020204030204" pitchFamily="34" charset="0"/>
                <a:sym typeface="Helvetica" pitchFamily="2" charset="0"/>
              </a:rPr>
              <a:t>), 하이드로코돈(Vicodin</a:t>
            </a:r>
            <a:r>
              <a:rPr lang="ko" altLang="zh-CN" sz="2200" i="1" baseline="30000" dirty="0">
                <a:solidFill>
                  <a:srgbClr val="DDE6EF"/>
                </a:solidFill>
                <a:latin typeface="Helvetica" pitchFamily="2" charset="0"/>
                <a:ea typeface="Gulim" panose="020B0600000101010101" pitchFamily="34" charset="-127"/>
                <a:cs typeface="Calibri" panose="020F0502020204030204" pitchFamily="34" charset="0"/>
                <a:sym typeface="Helvetica" pitchFamily="2" charset="0"/>
              </a:rPr>
              <a:t>®</a:t>
            </a:r>
            <a:r>
              <a:rPr lang="ko" altLang="zh-CN" sz="2200" i="1" dirty="0">
                <a:solidFill>
                  <a:srgbClr val="DDE6EF"/>
                </a:solidFill>
                <a:latin typeface="Helvetica" pitchFamily="2" charset="0"/>
                <a:ea typeface="Gulim" panose="020B0600000101010101" pitchFamily="34" charset="-127"/>
                <a:cs typeface="Calibri Light" panose="020F0302020204030204" pitchFamily="34" charset="0"/>
                <a:sym typeface="Helvetica" pitchFamily="2" charset="0"/>
              </a:rPr>
              <a:t>), 모르핀 등)</a:t>
            </a:r>
            <a:endParaRPr lang="zh-CN" altLang="en-US" sz="2200" i="1" dirty="0">
              <a:solidFill>
                <a:srgbClr val="DDE6EF"/>
              </a:solidFill>
              <a:latin typeface="Helvetica" pitchFamily="2" charset="0"/>
              <a:ea typeface="Gulim" panose="020B0600000101010101" pitchFamily="34" charset="-127"/>
              <a:cs typeface="Calibri Light" panose="020F0302020204030204" pitchFamily="34" charset="0"/>
              <a:sym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4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9AB-6993-43DD-9B11-F9A7131E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67982" y="3272219"/>
            <a:ext cx="4998718" cy="570518"/>
          </a:xfrm>
        </p:spPr>
        <p:txBody>
          <a:bodyPr>
            <a:normAutofit fontScale="90000"/>
          </a:bodyPr>
          <a:lstStyle/>
          <a:p>
            <a:r>
              <a:rPr lang="ko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일반적인 오피오이드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487CB83-7B1B-4B09-8AF4-52253534A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947727"/>
              </p:ext>
            </p:extLst>
          </p:nvPr>
        </p:nvGraphicFramePr>
        <p:xfrm>
          <a:off x="841530" y="1048967"/>
          <a:ext cx="10536712" cy="483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036">
                  <a:extLst>
                    <a:ext uri="{9D8B030D-6E8A-4147-A177-3AD203B41FA5}">
                      <a16:colId xmlns:a16="http://schemas.microsoft.com/office/drawing/2014/main" val="2799945562"/>
                    </a:ext>
                  </a:extLst>
                </a:gridCol>
                <a:gridCol w="4020206">
                  <a:extLst>
                    <a:ext uri="{9D8B030D-6E8A-4147-A177-3AD203B41FA5}">
                      <a16:colId xmlns:a16="http://schemas.microsoft.com/office/drawing/2014/main" val="3342670812"/>
                    </a:ext>
                  </a:extLst>
                </a:gridCol>
                <a:gridCol w="3989470">
                  <a:extLst>
                    <a:ext uri="{9D8B030D-6E8A-4147-A177-3AD203B41FA5}">
                      <a16:colId xmlns:a16="http://schemas.microsoft.com/office/drawing/2014/main" val="2216646594"/>
                    </a:ext>
                  </a:extLst>
                </a:gridCol>
              </a:tblGrid>
              <a:tr h="423877">
                <a:tc>
                  <a:txBody>
                    <a:bodyPr/>
                    <a:lstStyle/>
                    <a:p>
                      <a:r>
                        <a:rPr lang="ko" altLang="en-US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일반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거래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거리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171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하이드로코돈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로탭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비코딘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하이드로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노르코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바이크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17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옥시코돈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옥시콘틴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퍼코셋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옥스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옥시스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옥시코튼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키커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323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모르핀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카디안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en-US" altLang="ko" sz="1400" noProof="0" dirty="0" err="1">
                          <a:latin typeface="Helvetica" pitchFamily="2" charset="0"/>
                          <a:ea typeface="Gulim" panose="020B0600000101010101" pitchFamily="34" charset="-127"/>
                        </a:rPr>
                        <a:t>MSContin</a:t>
                      </a:r>
                      <a:endParaRPr lang="en-US" altLang="ko" sz="1400" noProof="0" dirty="0">
                        <a:latin typeface="Helvetica" pitchFamily="2" charset="0"/>
                        <a:ea typeface="Gulim" panose="020B0600000101010101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M,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미스 엠마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멍키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250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코데인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타이레놀 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스쿨보이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T-3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6199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펜타닐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두라제식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아파치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차이나 걸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차이나 화이트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굿펠라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TNT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387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카르펜타닐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와일드닐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드롭데드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플랫라인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치사 주사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645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하이드로모폰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딜라우디드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딜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더스트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풋볼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크레이지 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8, M-80s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65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옥시모폰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오파나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블루 헤븐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옥타곤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스톱 사인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핑크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255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메페리딘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데메롤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딜리스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D,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주스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618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메타돈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돌로핀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메타도즈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메스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정크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피지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돌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정글 주스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147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헤로인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디아세틸 모르핀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도프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스맥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빅 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H,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블랙 타르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739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부프레노르핀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버나베일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</a:t>
                      </a:r>
                      <a:r>
                        <a:rPr lang="en-US" altLang="ko" sz="1400" noProof="0" dirty="0" err="1">
                          <a:latin typeface="Helvetica" pitchFamily="2" charset="0"/>
                          <a:ea typeface="Gulim" panose="020B0600000101010101" pitchFamily="34" charset="-127"/>
                        </a:rPr>
                        <a:t>Bunavail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),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수복손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(Suboxone), </a:t>
                      </a:r>
                      <a:b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</a:b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수부텍스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(Subutex)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" sz="1400" noProof="0" dirty="0" err="1">
                          <a:latin typeface="Helvetica" pitchFamily="2" charset="0"/>
                          <a:ea typeface="Gulim" panose="020B0600000101010101" pitchFamily="34" charset="-127"/>
                        </a:rPr>
                        <a:t>Sobos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</a:t>
                      </a:r>
                      <a:r>
                        <a:rPr lang="en-US" altLang="ko" sz="1400" noProof="0" dirty="0" err="1">
                          <a:latin typeface="Helvetica" pitchFamily="2" charset="0"/>
                          <a:ea typeface="Gulim" panose="020B0600000101010101" pitchFamily="34" charset="-127"/>
                        </a:rPr>
                        <a:t>Bupe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, Stops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134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트라마돌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울트람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(Ultram),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콘집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</a:t>
                      </a:r>
                      <a:r>
                        <a:rPr lang="en-US" altLang="ko" sz="1400" noProof="0" dirty="0" err="1">
                          <a:latin typeface="Helvetica" pitchFamily="2" charset="0"/>
                          <a:ea typeface="Gulim" panose="020B0600000101010101" pitchFamily="34" charset="-127"/>
                        </a:rPr>
                        <a:t>ConZip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진정제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(chill pill),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트라미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</a:t>
                      </a:r>
                      <a:r>
                        <a:rPr lang="en-US" altLang="ko" sz="1400" noProof="0" dirty="0" err="1">
                          <a:latin typeface="Helvetica" pitchFamily="2" charset="0"/>
                          <a:ea typeface="Gulim" panose="020B0600000101010101" pitchFamily="34" charset="-127"/>
                        </a:rPr>
                        <a:t>Trammie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), </a:t>
                      </a:r>
                      <a:r>
                        <a:rPr lang="ko" altLang="en-US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울트라</a:t>
                      </a:r>
                      <a:r>
                        <a:rPr lang="en-US" altLang="ko" sz="1400" noProof="0" dirty="0">
                          <a:latin typeface="Helvetica" pitchFamily="2" charset="0"/>
                          <a:ea typeface="Gulim" panose="020B0600000101010101" pitchFamily="34" charset="-127"/>
                        </a:rPr>
                        <a:t>(Ultra)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748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8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6B753-8149-4CDC-96F1-8B12EE50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084" y="437301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19CC-A6BF-4F8C-B829-CD06F60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>
                <a:ea typeface="Gulim" panose="020B0600000101010101" pitchFamily="34" charset="-127"/>
                <a:sym typeface="Helvetica" pitchFamily="2" charset="0"/>
              </a:rPr>
              <a:t>9</a:t>
            </a:fld>
            <a:endParaRPr lang="ko">
              <a:ea typeface="Gulim" panose="020B0600000101010101" pitchFamily="34" charset="-127"/>
              <a:sym typeface="Helvetica" pitchFamily="2" charset="0"/>
            </a:endParaRPr>
          </a:p>
        </p:txBody>
      </p:sp>
      <p:pic>
        <p:nvPicPr>
          <p:cNvPr id="14" name="Content Placeholder 13" descr="A picture containing grass&#10;&#10;Description automatically generated">
            <a:extLst>
              <a:ext uri="{FF2B5EF4-FFF2-40B4-BE49-F238E27FC236}">
                <a16:creationId xmlns:a16="http://schemas.microsoft.com/office/drawing/2014/main" id="{741618CE-517B-4458-B256-594ECA67B8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37" y="1414565"/>
            <a:ext cx="4455417" cy="329051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6EFB70-EF1F-428C-849C-8CFF620AD5BF}"/>
              </a:ext>
            </a:extLst>
          </p:cNvPr>
          <p:cNvSpPr txBox="1"/>
          <p:nvPr/>
        </p:nvSpPr>
        <p:spPr>
          <a:xfrm>
            <a:off x="446867" y="1835767"/>
            <a:ext cx="4788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헤로인, 코카인, 알약 등으로 압축된 다른 약물에 </a:t>
            </a:r>
            <a:r>
              <a:rPr lang="ko" sz="2000" b="1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펜타닐이 오염될 위험</a:t>
            </a:r>
            <a:r>
              <a:rPr 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이 점점 더 커지고 있습니다. 인지하지 못하는 </a:t>
            </a:r>
            <a:br>
              <a:rPr lang="en-US" alt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사람이나 이전에 오피오이드를 사용해 </a:t>
            </a:r>
            <a:br>
              <a:rPr lang="en-US" alt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본 적이 없는 사람도 과다 복용으로 </a:t>
            </a:r>
            <a:br>
              <a:rPr lang="en-US" alt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</a:br>
            <a:r>
              <a:rPr lang="ko" sz="2000" dirty="0"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이어질 수 있습니다.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372F8B-2AAD-49BF-99DD-50AE43DF36C2}"/>
              </a:ext>
            </a:extLst>
          </p:cNvPr>
          <p:cNvSpPr txBox="1"/>
          <p:nvPr/>
        </p:nvSpPr>
        <p:spPr>
          <a:xfrm>
            <a:off x="6065628" y="4842736"/>
            <a:ext cx="47158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" sz="1100" b="0" i="0" dirty="0">
                <a:solidFill>
                  <a:srgbClr val="757575"/>
                </a:solidFill>
                <a:effectLst/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치사량의 헤로인과 치사량의 펜타닐의 비교. 사진에 보이는 물질은 인공 감미료로서, 이는 단지 하나의 실례입니다.</a:t>
            </a:r>
          </a:p>
          <a:p>
            <a:pPr algn="l"/>
            <a:r>
              <a:rPr lang="ko" sz="1100" b="0" i="1" dirty="0">
                <a:solidFill>
                  <a:srgbClr val="757575"/>
                </a:solidFill>
                <a:effectLst/>
                <a:latin typeface="Helvetica" pitchFamily="2" charset="0"/>
                <a:ea typeface="Gulim" panose="020B0600000101010101" pitchFamily="34" charset="-127"/>
                <a:sym typeface="Helvetica" pitchFamily="2" charset="0"/>
              </a:rPr>
              <a:t>사진 제공처: Bruce A. Taylor/NH 주 경찰 포렌식 연구소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32694-7CFF-4948-9930-B364F9D7DF38}"/>
              </a:ext>
            </a:extLst>
          </p:cNvPr>
          <p:cNvSpPr txBox="1"/>
          <p:nvPr/>
        </p:nvSpPr>
        <p:spPr>
          <a:xfrm>
            <a:off x="446867" y="5811907"/>
            <a:ext cx="4587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https://www.cdc.gov/drugoverdose/deaths/opioid-overdose.html#synthetic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67C48-B537-4CD9-9774-84D08873A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84" y="497613"/>
            <a:ext cx="15241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BHDS Brand">
      <a:dk1>
        <a:srgbClr val="00689A"/>
      </a:dk1>
      <a:lt1>
        <a:srgbClr val="FFFFFF"/>
      </a:lt1>
      <a:dk2>
        <a:srgbClr val="53575A"/>
      </a:dk2>
      <a:lt2>
        <a:srgbClr val="E7E6E6"/>
      </a:lt2>
      <a:accent1>
        <a:srgbClr val="6C9742"/>
      </a:accent1>
      <a:accent2>
        <a:srgbClr val="E3B938"/>
      </a:accent2>
      <a:accent3>
        <a:srgbClr val="A5A5A5"/>
      </a:accent3>
      <a:accent4>
        <a:srgbClr val="48AEE1"/>
      </a:accent4>
      <a:accent5>
        <a:srgbClr val="5B9BD5"/>
      </a:accent5>
      <a:accent6>
        <a:srgbClr val="97D147"/>
      </a:accent6>
      <a:hlink>
        <a:srgbClr val="517431"/>
      </a:hlink>
      <a:folHlink>
        <a:srgbClr val="074369"/>
      </a:folHlink>
    </a:clrScheme>
    <a:fontScheme name="Raleway">
      <a:majorFont>
        <a:latin typeface="Raleway Light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5D6DF4-4246-7F44-9F6C-3B03F3793DFB}" vid="{4043341F-36B3-B341-89BF-F19FAB7737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7CBA5862325499F4B19F09ABED717" ma:contentTypeVersion="12" ma:contentTypeDescription="Create a new document." ma:contentTypeScope="" ma:versionID="29eed4e7e25106545d5b7de0e13fb5b0">
  <xsd:schema xmlns:xsd="http://www.w3.org/2001/XMLSchema" xmlns:xs="http://www.w3.org/2001/XMLSchema" xmlns:p="http://schemas.microsoft.com/office/2006/metadata/properties" xmlns:ns2="6eb2e964-63f8-435e-ad88-c06008ac4c04" xmlns:ns3="ffd8a784-bd05-48c3-a9a4-e3eb8d08a480" targetNamespace="http://schemas.microsoft.com/office/2006/metadata/properties" ma:root="true" ma:fieldsID="bd70e2a8752136144d649508edef7d86" ns2:_="" ns3:_="">
    <xsd:import namespace="6eb2e964-63f8-435e-ad88-c06008ac4c04"/>
    <xsd:import namespace="ffd8a784-bd05-48c3-a9a4-e3eb8d08a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2e964-63f8-435e-ad88-c06008ac4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8a784-bd05-48c3-a9a4-e3eb8d08a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b726dc3-2a37-43ee-86d3-1791c64740ba}" ma:internalName="TaxCatchAll" ma:showField="CatchAllData" ma:web="ffd8a784-bd05-48c3-a9a4-e3eb8d08a4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d8a784-bd05-48c3-a9a4-e3eb8d08a480" xsi:nil="true"/>
    <lcf76f155ced4ddcb4097134ff3c332f xmlns="6eb2e964-63f8-435e-ad88-c06008ac4c04">
      <Terms xmlns="http://schemas.microsoft.com/office/infopath/2007/PartnerControls"/>
    </lcf76f155ced4ddcb4097134ff3c332f>
    <SharedWithUsers xmlns="ffd8a784-bd05-48c3-a9a4-e3eb8d08a480">
      <UserInfo>
        <DisplayName>Grillon, Cassie (DBHDS)</DisplayName>
        <AccountId>142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C5FB3-C809-4117-8EBD-1B03DE029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2e964-63f8-435e-ad88-c06008ac4c04"/>
    <ds:schemaRef ds:uri="ffd8a784-bd05-48c3-a9a4-e3eb8d08a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A63371-8DB0-4F59-9B16-6FE2E84BE43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fd8a784-bd05-48c3-a9a4-e3eb8d08a480"/>
    <ds:schemaRef ds:uri="6eb2e964-63f8-435e-ad88-c06008ac4c0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FF4E00-CCD7-4FD0-869D-67A19FA501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REVIVE 11.21</Template>
  <TotalTime>16486</TotalTime>
  <Words>3006</Words>
  <Application>Microsoft Office PowerPoint</Application>
  <PresentationFormat>宽屏</PresentationFormat>
  <Paragraphs>359</Paragraphs>
  <Slides>43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Gulim</vt:lpstr>
      <vt:lpstr>Helvetica Light</vt:lpstr>
      <vt:lpstr>Arial</vt:lpstr>
      <vt:lpstr>Calibri</vt:lpstr>
      <vt:lpstr>Corbel</vt:lpstr>
      <vt:lpstr>Helvetica</vt:lpstr>
      <vt:lpstr>Office Theme</vt:lpstr>
      <vt:lpstr>PowerPoint 演示文稿</vt:lpstr>
      <vt:lpstr>학습 목표</vt:lpstr>
      <vt:lpstr>약물 사용 장애의 이해</vt:lpstr>
      <vt:lpstr>중독의 주기</vt:lpstr>
      <vt:lpstr>너겟</vt:lpstr>
      <vt:lpstr>PowerPoint 演示文稿</vt:lpstr>
      <vt:lpstr>PowerPoint 演示文稿</vt:lpstr>
      <vt:lpstr>일반적인 오피오이드</vt:lpstr>
      <vt:lpstr>PowerPoint 演示文稿</vt:lpstr>
      <vt:lpstr>PowerPoint 演示文稿</vt:lpstr>
      <vt:lpstr>오피오이드  과다 복용이란  무엇인가요?</vt:lpstr>
      <vt:lpstr>약물 과다 복용을 경험할  가능성을 높이는 
위험 요소는 무엇입니까?</vt:lpstr>
      <vt:lpstr>오피오이드 과다 복용 응급 상황의 고위험군에 속하는 사람들은 다음을 포함합니다.</vt:lpstr>
      <vt:lpstr>마약/술에 취한 사람과 약물을  과다 복용한 사람을 
어떻게 구분할 수 있나요?</vt:lpstr>
      <vt:lpstr>PowerPoint 演示文稿</vt:lpstr>
      <vt:lpstr>오피오이드 과다 복용을 없애는  방법과 관련하여 잘못된 상식에는 어떤 것이 있나요?</vt:lpstr>
      <vt:lpstr>오피오이드 과다 복용을 없애는 방법과 관련하여 많은 오해가 있습니다.
다음은 몇 가지 사례와 이를 하지 말아야 하는 이유입니다.</vt:lpstr>
      <vt:lpstr>날록손(Naloxone)은 오피오이드 과다 복용  응급 상황에 대한 유일한 효과적 대응책입니다!</vt:lpstr>
      <vt:lpstr>날록손이란 무엇인가요?</vt:lpstr>
      <vt:lpstr>날록손의 작동 원리</vt:lpstr>
      <vt:lpstr>날록손의 안전성</vt:lpstr>
      <vt:lpstr>Narcan 비강 스프레이</vt:lpstr>
      <vt:lpstr>PowerPoint 演示文稿</vt:lpstr>
      <vt:lpstr>주사로 주입되는 날록손</vt:lpstr>
      <vt:lpstr>PowerPoint 演示文稿</vt:lpstr>
      <vt:lpstr>날록손 보관 방법</vt:lpstr>
      <vt:lpstr>오피오이드 과다 복용에 대응하는 단계별 방법</vt:lpstr>
      <vt:lpstr>반응 확인</vt:lpstr>
      <vt:lpstr>911에 연락</vt:lpstr>
      <vt:lpstr>PowerPoint 演示文稿</vt:lpstr>
      <vt:lpstr>구조 호흡 2회 실시</vt:lpstr>
      <vt:lpstr>PowerPoint 演示文稿</vt:lpstr>
      <vt:lpstr>날록손 투여</vt:lpstr>
      <vt:lpstr>구조 호흡 또는 CPR(심폐소생술) (구조자가 CPR 교육을  받았거나 911의 지시를 받은 경우)</vt:lpstr>
      <vt:lpstr>평가 및 대응</vt:lpstr>
      <vt:lpstr>날록손 2차 투여 시점</vt:lpstr>
      <vt:lpstr>날록손 2차 투여 시점</vt:lpstr>
      <vt:lpstr>회복된 사람의 사후 관리</vt:lpstr>
      <vt:lpstr>날록손 FAQ</vt:lpstr>
      <vt:lpstr>약물 과다 복용 대응의 법적 보호</vt:lpstr>
      <vt:lpstr>약물 과다 복용  대응의 법적 보호</vt:lpstr>
      <vt:lpstr>실습 교육</vt:lpstr>
      <vt:lpstr>참석해주셔서 감사합니다!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 프레젠테이션</dc:title>
  <dc:creator>Vazquez, Tiana (DBHDS)</dc:creator>
  <cp:lastModifiedBy>Zhang, Lian</cp:lastModifiedBy>
  <cp:revision>61</cp:revision>
  <dcterms:created xsi:type="dcterms:W3CDTF">2023-11-21T19:43:43Z</dcterms:created>
  <dcterms:modified xsi:type="dcterms:W3CDTF">2024-08-12T13:05:17Z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0x0101007C47CBA5862325499F4B19F09ABED717</vt:lpwstr>
  </property>
  <property fmtid="{D5CDD505-2E9C-101B-9397-08002B2CF9AE}" pid="3" name="MediaServiceImageTags">
    <vt:lpwstr/>
  </property>
</Properties>
</file>