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15.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16.xml" ContentType="application/vnd.openxmlformats-officedocument.presentationml.notesSlide+xml"/>
  <Override PartName="/ppt/ink/ink10.xml" ContentType="application/inkml+xml"/>
  <Override PartName="/ppt/ink/ink11.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12.xml" ContentType="application/inkml+xml"/>
  <Override PartName="/ppt/ink/ink13.xml" ContentType="application/inkml+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ink/ink14.xml" ContentType="application/inkml+xml"/>
  <Override PartName="/ppt/ink/ink15.xml" ContentType="application/inkml+xml"/>
  <Override PartName="/ppt/ink/ink16.xml" ContentType="application/inkml+xml"/>
  <Override PartName="/ppt/notesSlides/notesSlide3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ink/ink17.xml" ContentType="application/inkml+xml"/>
  <Override PartName="/ppt/ink/ink18.xml" ContentType="application/inkml+xml"/>
  <Override PartName="/ppt/notesSlides/notesSlide34.xml" ContentType="application/vnd.openxmlformats-officedocument.presentationml.notesSlide+xml"/>
  <Override PartName="/ppt/ink/ink19.xml" ContentType="application/inkml+xml"/>
  <Override PartName="/ppt/ink/ink20.xml" ContentType="application/inkml+xml"/>
  <Override PartName="/ppt/ink/ink21.xml" ContentType="application/inkml+xml"/>
  <Override PartName="/ppt/ink/ink22.xml" ContentType="application/inkml+xml"/>
  <Override PartName="/ppt/notesSlides/notesSlide3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8"/>
  </p:notesMasterIdLst>
  <p:sldIdLst>
    <p:sldId id="256" r:id="rId5"/>
    <p:sldId id="257" r:id="rId6"/>
    <p:sldId id="344" r:id="rId7"/>
    <p:sldId id="348" r:id="rId8"/>
    <p:sldId id="777" r:id="rId9"/>
    <p:sldId id="799" r:id="rId10"/>
    <p:sldId id="267" r:id="rId11"/>
    <p:sldId id="779" r:id="rId12"/>
    <p:sldId id="876" r:id="rId13"/>
    <p:sldId id="860" r:id="rId14"/>
    <p:sldId id="859" r:id="rId15"/>
    <p:sldId id="760" r:id="rId16"/>
    <p:sldId id="780" r:id="rId17"/>
    <p:sldId id="324" r:id="rId18"/>
    <p:sldId id="781" r:id="rId19"/>
    <p:sldId id="785" r:id="rId20"/>
    <p:sldId id="862" r:id="rId21"/>
    <p:sldId id="863" r:id="rId22"/>
    <p:sldId id="864" r:id="rId23"/>
    <p:sldId id="865" r:id="rId24"/>
    <p:sldId id="793" r:id="rId25"/>
    <p:sldId id="794" r:id="rId26"/>
    <p:sldId id="795" r:id="rId27"/>
    <p:sldId id="796" r:id="rId28"/>
    <p:sldId id="866" r:id="rId29"/>
    <p:sldId id="804" r:id="rId30"/>
    <p:sldId id="805" r:id="rId31"/>
    <p:sldId id="824" r:id="rId32"/>
    <p:sldId id="825" r:id="rId33"/>
    <p:sldId id="867" r:id="rId34"/>
    <p:sldId id="826" r:id="rId35"/>
    <p:sldId id="808" r:id="rId36"/>
    <p:sldId id="809" r:id="rId37"/>
    <p:sldId id="810" r:id="rId38"/>
    <p:sldId id="811" r:id="rId39"/>
    <p:sldId id="823" r:id="rId40"/>
    <p:sldId id="812" r:id="rId41"/>
    <p:sldId id="819" r:id="rId42"/>
    <p:sldId id="868" r:id="rId43"/>
    <p:sldId id="869" r:id="rId44"/>
    <p:sldId id="870" r:id="rId45"/>
    <p:sldId id="871" r:id="rId46"/>
    <p:sldId id="846" r:id="rId47"/>
    <p:sldId id="849" r:id="rId48"/>
    <p:sldId id="850" r:id="rId49"/>
    <p:sldId id="854" r:id="rId50"/>
    <p:sldId id="822" r:id="rId51"/>
    <p:sldId id="853" r:id="rId52"/>
    <p:sldId id="855" r:id="rId53"/>
    <p:sldId id="852" r:id="rId54"/>
    <p:sldId id="831" r:id="rId55"/>
    <p:sldId id="832" r:id="rId56"/>
    <p:sldId id="837" r:id="rId57"/>
    <p:sldId id="872" r:id="rId58"/>
    <p:sldId id="873" r:id="rId59"/>
    <p:sldId id="835" r:id="rId60"/>
    <p:sldId id="874" r:id="rId61"/>
    <p:sldId id="839" r:id="rId62"/>
    <p:sldId id="840" r:id="rId63"/>
    <p:sldId id="875" r:id="rId64"/>
    <p:sldId id="878" r:id="rId65"/>
    <p:sldId id="877" r:id="rId66"/>
    <p:sldId id="273"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5C7F571-88AC-453B-A1B2-89DFE1668B46}">
          <p14:sldIdLst>
            <p14:sldId id="256"/>
            <p14:sldId id="257"/>
            <p14:sldId id="344"/>
          </p14:sldIdLst>
        </p14:section>
        <p14:section name="Regulatory Handout Review" id="{0B334DA1-8C3D-4D24-8234-2BF2872D8738}">
          <p14:sldIdLst>
            <p14:sldId id="348"/>
            <p14:sldId id="777"/>
          </p14:sldIdLst>
        </p14:section>
        <p14:section name="Determining Abuse - (From Handout)" id="{3CC7A0AD-6962-497C-B032-6C3906840791}">
          <p14:sldIdLst>
            <p14:sldId id="799"/>
            <p14:sldId id="267"/>
            <p14:sldId id="779"/>
          </p14:sldIdLst>
        </p14:section>
        <p14:section name="Guidances" id="{3EC7B5AA-0F23-44B5-AF5C-A898D04F522E}">
          <p14:sldIdLst>
            <p14:sldId id="876"/>
            <p14:sldId id="860"/>
            <p14:sldId id="859"/>
            <p14:sldId id="760"/>
          </p14:sldIdLst>
        </p14:section>
        <p14:section name="Technical Assistance" id="{44458252-940B-4776-A164-B8E964211AF1}">
          <p14:sldIdLst>
            <p14:sldId id="780"/>
            <p14:sldId id="324"/>
          </p14:sldIdLst>
        </p14:section>
        <p14:section name="Allegations" id="{F481A3C7-815C-4A2C-B713-119F6124ED05}">
          <p14:sldIdLst>
            <p14:sldId id="781"/>
            <p14:sldId id="785"/>
            <p14:sldId id="862"/>
            <p14:sldId id="863"/>
            <p14:sldId id="864"/>
            <p14:sldId id="865"/>
            <p14:sldId id="793"/>
            <p14:sldId id="794"/>
            <p14:sldId id="795"/>
            <p14:sldId id="796"/>
            <p14:sldId id="866"/>
            <p14:sldId id="804"/>
            <p14:sldId id="805"/>
            <p14:sldId id="824"/>
            <p14:sldId id="825"/>
            <p14:sldId id="867"/>
            <p14:sldId id="826"/>
            <p14:sldId id="808"/>
            <p14:sldId id="809"/>
            <p14:sldId id="810"/>
            <p14:sldId id="811"/>
            <p14:sldId id="823"/>
            <p14:sldId id="812"/>
            <p14:sldId id="819"/>
            <p14:sldId id="868"/>
            <p14:sldId id="869"/>
            <p14:sldId id="870"/>
            <p14:sldId id="871"/>
          </p14:sldIdLst>
        </p14:section>
        <p14:section name="Complaints" id="{A490F181-4839-4F4D-A1EF-256694070C5E}">
          <p14:sldIdLst>
            <p14:sldId id="846"/>
            <p14:sldId id="849"/>
            <p14:sldId id="850"/>
            <p14:sldId id="854"/>
            <p14:sldId id="822"/>
            <p14:sldId id="853"/>
            <p14:sldId id="855"/>
            <p14:sldId id="852"/>
            <p14:sldId id="831"/>
            <p14:sldId id="832"/>
            <p14:sldId id="837"/>
            <p14:sldId id="872"/>
            <p14:sldId id="873"/>
            <p14:sldId id="835"/>
            <p14:sldId id="874"/>
            <p14:sldId id="839"/>
            <p14:sldId id="840"/>
            <p14:sldId id="875"/>
            <p14:sldId id="878"/>
            <p14:sldId id="877"/>
            <p14:sldId id="273"/>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2E6A72D-6E07-1635-D686-5978884FF594}" name="Glassco, Mackenzie (DBHDS)" initials="MG" userId="S::Mackenzie.Glassco@dbhds.virginia.gov::b41ca067-a650-4ebc-98f5-fc8afe44f0b1" providerId="AD"/>
  <p188:author id="{4351F6A0-32AA-2BFE-01F9-25E6BC56906A}" name="Gore, Chesna (DBHDS)" initials="G(" userId="S::chesna.gore@dbhds.virginia.gov::c6cce4d5-d262-450d-a223-1614684013da" providerId="AD"/>
  <p188:author id="{4CF0D1B2-3893-EDF5-082F-2730885CA590}" name="Goldman, Taneika (DBHDS)" initials="G(" userId="S::taneika.goldman@dbhds.virginia.gov::e511d5e4-d002-4e17-984c-417dc3b4f40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9C3"/>
    <a:srgbClr val="B647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C20C53-A2C1-4937-8A77-5571CF293DCF}" type="doc">
      <dgm:prSet loTypeId="urn:microsoft.com/office/officeart/2016/7/layout/LinearBlockProcessNumbered" loCatId="process" qsTypeId="urn:microsoft.com/office/officeart/2005/8/quickstyle/simple4" qsCatId="simple" csTypeId="urn:microsoft.com/office/officeart/2005/8/colors/colorful4" csCatId="colorful" phldr="1"/>
      <dgm:spPr>
        <a:scene3d>
          <a:camera prst="orthographicFront">
            <a:rot lat="0" lon="0" rev="0"/>
          </a:camera>
          <a:lightRig rig="contrasting" dir="t">
            <a:rot lat="0" lon="0" rev="1500000"/>
          </a:lightRig>
        </a:scene3d>
      </dgm:spPr>
      <dgm:t>
        <a:bodyPr/>
        <a:lstStyle/>
        <a:p>
          <a:endParaRPr lang="en-US"/>
        </a:p>
      </dgm:t>
    </dgm:pt>
    <dgm:pt modelId="{6DA1317B-C44C-4589-B499-6D517333C225}">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l"/>
          <a:r>
            <a:rPr lang="en-US" sz="2400" dirty="0"/>
            <a:t>Develop an understanding of entering a complaint in CHRIS. </a:t>
          </a:r>
        </a:p>
      </dgm:t>
    </dgm:pt>
    <dgm:pt modelId="{5D931F28-AC86-4423-BFA3-37DFDD20DB52}" type="parTrans" cxnId="{8874E20E-061B-46DD-BFAF-668EDD3A454B}">
      <dgm:prSet/>
      <dgm:spPr/>
      <dgm:t>
        <a:bodyPr/>
        <a:lstStyle/>
        <a:p>
          <a:endParaRPr lang="en-US"/>
        </a:p>
      </dgm:t>
    </dgm:pt>
    <dgm:pt modelId="{6093A2E3-ADBF-4C36-8680-D1D7456F295D}" type="sibTrans" cxnId="{8874E20E-061B-46DD-BFAF-668EDD3A454B}">
      <dgm:prSet phldrT="01" phldr="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a:t>01</a:t>
          </a:r>
          <a:endParaRPr lang="en-US" dirty="0"/>
        </a:p>
      </dgm:t>
    </dgm:pt>
    <dgm:pt modelId="{96A8A3D7-78B0-419F-860C-C8BEF9D8A16F}">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400" dirty="0"/>
            <a:t>Identify and distinguish different types of complaints and reporting requirements.</a:t>
          </a:r>
          <a:r>
            <a:rPr lang="en-US" sz="2600" dirty="0"/>
            <a:t>  </a:t>
          </a:r>
        </a:p>
      </dgm:t>
    </dgm:pt>
    <dgm:pt modelId="{5AEB01B9-5E6A-4B68-8563-D63DC8367DCA}" type="parTrans" cxnId="{C61B811C-570C-49F6-9C52-E45762B7DEDA}">
      <dgm:prSet/>
      <dgm:spPr/>
      <dgm:t>
        <a:bodyPr/>
        <a:lstStyle/>
        <a:p>
          <a:endParaRPr lang="en-US"/>
        </a:p>
      </dgm:t>
    </dgm:pt>
    <dgm:pt modelId="{748C9625-9F87-47DE-97DB-1DCADB9574E5}" type="sibTrans" cxnId="{C61B811C-570C-49F6-9C52-E45762B7DEDA}">
      <dgm:prSet phldrT="02" phldr="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a:t>02</a:t>
          </a:r>
        </a:p>
      </dgm:t>
    </dgm:pt>
    <dgm:pt modelId="{7A7D7A02-2F36-4DC5-B6F2-7B291561459C}">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400"/>
            <a:t>Review reportable and non-reportable human rights complaints.</a:t>
          </a:r>
          <a:endParaRPr lang="en-US" sz="2400" dirty="0"/>
        </a:p>
      </dgm:t>
    </dgm:pt>
    <dgm:pt modelId="{1C9B7AE9-AC32-401B-B761-84E615E92CEC}" type="parTrans" cxnId="{E50C81C4-DC68-46C5-805C-15F225BDB703}">
      <dgm:prSet/>
      <dgm:spPr/>
      <dgm:t>
        <a:bodyPr/>
        <a:lstStyle/>
        <a:p>
          <a:endParaRPr lang="en-US"/>
        </a:p>
      </dgm:t>
    </dgm:pt>
    <dgm:pt modelId="{FFF7912D-84ED-4BD3-88F7-824AC18A1B3F}" type="sibTrans" cxnId="{E50C81C4-DC68-46C5-805C-15F225BDB703}">
      <dgm:prSet phldrT="03" phldr="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a:t>03</a:t>
          </a:r>
        </a:p>
      </dgm:t>
    </dgm:pt>
    <dgm:pt modelId="{8EAAB689-4C92-4C0C-8E1D-88BC3FF1E2B3}" type="pres">
      <dgm:prSet presAssocID="{A5C20C53-A2C1-4937-8A77-5571CF293DCF}" presName="Name0" presStyleCnt="0">
        <dgm:presLayoutVars>
          <dgm:animLvl val="lvl"/>
          <dgm:resizeHandles val="exact"/>
        </dgm:presLayoutVars>
      </dgm:prSet>
      <dgm:spPr/>
    </dgm:pt>
    <dgm:pt modelId="{481342A3-48FC-470D-9A75-AB114A4F7B1B}" type="pres">
      <dgm:prSet presAssocID="{6DA1317B-C44C-4589-B499-6D517333C225}" presName="compositeNode" presStyleCnt="0">
        <dgm:presLayoutVars>
          <dgm:bulletEnabled val="1"/>
        </dgm:presLayoutVars>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4FD86523-9AE4-4457-8CC8-73C52289C6DB}" type="pres">
      <dgm:prSet presAssocID="{6DA1317B-C44C-4589-B499-6D517333C225}" presName="bgRect" presStyleLbl="alignNode1" presStyleIdx="0" presStyleCnt="3"/>
      <dgm:spPr/>
    </dgm:pt>
    <dgm:pt modelId="{9085E1B5-90E5-4279-B903-246B5B2E0964}" type="pres">
      <dgm:prSet presAssocID="{6093A2E3-ADBF-4C36-8680-D1D7456F295D}" presName="sibTransNodeRect" presStyleLbl="alignNode1" presStyleIdx="0" presStyleCnt="3">
        <dgm:presLayoutVars>
          <dgm:chMax val="0"/>
          <dgm:bulletEnabled val="1"/>
        </dgm:presLayoutVars>
      </dgm:prSet>
      <dgm:spPr/>
    </dgm:pt>
    <dgm:pt modelId="{C999EF72-B831-458C-8807-75FE1EB1F387}" type="pres">
      <dgm:prSet presAssocID="{6DA1317B-C44C-4589-B499-6D517333C225}" presName="nodeRect" presStyleLbl="alignNode1" presStyleIdx="0" presStyleCnt="3">
        <dgm:presLayoutVars>
          <dgm:bulletEnabled val="1"/>
        </dgm:presLayoutVars>
      </dgm:prSet>
      <dgm:spPr/>
    </dgm:pt>
    <dgm:pt modelId="{E04EEA24-E280-437B-A808-D30AA25CB00A}" type="pres">
      <dgm:prSet presAssocID="{6093A2E3-ADBF-4C36-8680-D1D7456F295D}" presName="sibTrans"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5FF592F3-437E-4007-8FEE-B589528155CC}" type="pres">
      <dgm:prSet presAssocID="{96A8A3D7-78B0-419F-860C-C8BEF9D8A16F}" presName="compositeNode" presStyleCnt="0">
        <dgm:presLayoutVars>
          <dgm:bulletEnabled val="1"/>
        </dgm:presLayoutVars>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E3BA9F5D-7DD3-40ED-B891-0D201B9C9C77}" type="pres">
      <dgm:prSet presAssocID="{96A8A3D7-78B0-419F-860C-C8BEF9D8A16F}" presName="bgRect" presStyleLbl="alignNode1" presStyleIdx="1" presStyleCnt="3" custLinFactNeighborX="-299" custLinFactNeighborY="113"/>
      <dgm:spPr/>
    </dgm:pt>
    <dgm:pt modelId="{45E26A0E-DAE7-4EB5-8062-776C0485A9E1}" type="pres">
      <dgm:prSet presAssocID="{748C9625-9F87-47DE-97DB-1DCADB9574E5}" presName="sibTransNodeRect" presStyleLbl="alignNode1" presStyleIdx="1" presStyleCnt="3">
        <dgm:presLayoutVars>
          <dgm:chMax val="0"/>
          <dgm:bulletEnabled val="1"/>
        </dgm:presLayoutVars>
      </dgm:prSet>
      <dgm:spPr/>
    </dgm:pt>
    <dgm:pt modelId="{0924408A-E748-4292-AABD-D04778D1DF41}" type="pres">
      <dgm:prSet presAssocID="{96A8A3D7-78B0-419F-860C-C8BEF9D8A16F}" presName="nodeRect" presStyleLbl="alignNode1" presStyleIdx="1" presStyleCnt="3">
        <dgm:presLayoutVars>
          <dgm:bulletEnabled val="1"/>
        </dgm:presLayoutVars>
      </dgm:prSet>
      <dgm:spPr/>
    </dgm:pt>
    <dgm:pt modelId="{B462B66B-6175-4229-B368-9E39E0F5A5CB}" type="pres">
      <dgm:prSet presAssocID="{748C9625-9F87-47DE-97DB-1DCADB9574E5}" presName="sibTrans"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CA5E41C7-7B02-490C-8A5D-93ED7B119A09}" type="pres">
      <dgm:prSet presAssocID="{7A7D7A02-2F36-4DC5-B6F2-7B291561459C}" presName="compositeNode" presStyleCnt="0">
        <dgm:presLayoutVars>
          <dgm:bulletEnabled val="1"/>
        </dgm:presLayoutVars>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4D57A356-E7B7-453F-8BD5-B9B052DF42FE}" type="pres">
      <dgm:prSet presAssocID="{7A7D7A02-2F36-4DC5-B6F2-7B291561459C}" presName="bgRect" presStyleLbl="alignNode1" presStyleIdx="2" presStyleCnt="3" custLinFactNeighborX="4050" custLinFactNeighborY="-849"/>
      <dgm:spPr/>
    </dgm:pt>
    <dgm:pt modelId="{69B3BC7A-645D-4AC5-86F5-A540DDBB14C5}" type="pres">
      <dgm:prSet presAssocID="{FFF7912D-84ED-4BD3-88F7-824AC18A1B3F}" presName="sibTransNodeRect" presStyleLbl="alignNode1" presStyleIdx="2" presStyleCnt="3">
        <dgm:presLayoutVars>
          <dgm:chMax val="0"/>
          <dgm:bulletEnabled val="1"/>
        </dgm:presLayoutVars>
      </dgm:prSet>
      <dgm:spPr/>
    </dgm:pt>
    <dgm:pt modelId="{C87510C6-233C-440D-9E6E-F63B102A5A51}" type="pres">
      <dgm:prSet presAssocID="{7A7D7A02-2F36-4DC5-B6F2-7B291561459C}" presName="nodeRect" presStyleLbl="alignNode1" presStyleIdx="2" presStyleCnt="3">
        <dgm:presLayoutVars>
          <dgm:bulletEnabled val="1"/>
        </dgm:presLayoutVars>
      </dgm:prSet>
      <dgm:spPr/>
    </dgm:pt>
  </dgm:ptLst>
  <dgm:cxnLst>
    <dgm:cxn modelId="{ACADE80D-4637-43A5-8BEB-15128FBB095E}" type="presOf" srcId="{6DA1317B-C44C-4589-B499-6D517333C225}" destId="{C999EF72-B831-458C-8807-75FE1EB1F387}" srcOrd="1" destOrd="0" presId="urn:microsoft.com/office/officeart/2016/7/layout/LinearBlockProcessNumbered"/>
    <dgm:cxn modelId="{8874E20E-061B-46DD-BFAF-668EDD3A454B}" srcId="{A5C20C53-A2C1-4937-8A77-5571CF293DCF}" destId="{6DA1317B-C44C-4589-B499-6D517333C225}" srcOrd="0" destOrd="0" parTransId="{5D931F28-AC86-4423-BFA3-37DFDD20DB52}" sibTransId="{6093A2E3-ADBF-4C36-8680-D1D7456F295D}"/>
    <dgm:cxn modelId="{C61B811C-570C-49F6-9C52-E45762B7DEDA}" srcId="{A5C20C53-A2C1-4937-8A77-5571CF293DCF}" destId="{96A8A3D7-78B0-419F-860C-C8BEF9D8A16F}" srcOrd="1" destOrd="0" parTransId="{5AEB01B9-5E6A-4B68-8563-D63DC8367DCA}" sibTransId="{748C9625-9F87-47DE-97DB-1DCADB9574E5}"/>
    <dgm:cxn modelId="{283A4F1F-4238-48D3-937D-ED4723AE72FE}" type="presOf" srcId="{6DA1317B-C44C-4589-B499-6D517333C225}" destId="{4FD86523-9AE4-4457-8CC8-73C52289C6DB}" srcOrd="0" destOrd="0" presId="urn:microsoft.com/office/officeart/2016/7/layout/LinearBlockProcessNumbered"/>
    <dgm:cxn modelId="{C23F542A-8EE0-4D4C-A027-5716AA542951}" type="presOf" srcId="{7A7D7A02-2F36-4DC5-B6F2-7B291561459C}" destId="{4D57A356-E7B7-453F-8BD5-B9B052DF42FE}" srcOrd="0" destOrd="0" presId="urn:microsoft.com/office/officeart/2016/7/layout/LinearBlockProcessNumbered"/>
    <dgm:cxn modelId="{5F250C70-624E-41C7-A2FB-B975F29D2065}" type="presOf" srcId="{748C9625-9F87-47DE-97DB-1DCADB9574E5}" destId="{45E26A0E-DAE7-4EB5-8062-776C0485A9E1}" srcOrd="0" destOrd="0" presId="urn:microsoft.com/office/officeart/2016/7/layout/LinearBlockProcessNumbered"/>
    <dgm:cxn modelId="{9FEAF58A-FCF8-426C-9DE1-010C6F491F4E}" type="presOf" srcId="{FFF7912D-84ED-4BD3-88F7-824AC18A1B3F}" destId="{69B3BC7A-645D-4AC5-86F5-A540DDBB14C5}" srcOrd="0" destOrd="0" presId="urn:microsoft.com/office/officeart/2016/7/layout/LinearBlockProcessNumbered"/>
    <dgm:cxn modelId="{4F9E809B-EF3E-48B4-B375-6D0AF6EEF31C}" type="presOf" srcId="{7A7D7A02-2F36-4DC5-B6F2-7B291561459C}" destId="{C87510C6-233C-440D-9E6E-F63B102A5A51}" srcOrd="1" destOrd="0" presId="urn:microsoft.com/office/officeart/2016/7/layout/LinearBlockProcessNumbered"/>
    <dgm:cxn modelId="{7AC3CF9B-BC07-4027-8036-1097AEB6EFD1}" type="presOf" srcId="{A5C20C53-A2C1-4937-8A77-5571CF293DCF}" destId="{8EAAB689-4C92-4C0C-8E1D-88BC3FF1E2B3}" srcOrd="0" destOrd="0" presId="urn:microsoft.com/office/officeart/2016/7/layout/LinearBlockProcessNumbered"/>
    <dgm:cxn modelId="{E7D0F4AC-21F6-498D-8D5F-38F747F83288}" type="presOf" srcId="{6093A2E3-ADBF-4C36-8680-D1D7456F295D}" destId="{9085E1B5-90E5-4279-B903-246B5B2E0964}" srcOrd="0" destOrd="0" presId="urn:microsoft.com/office/officeart/2016/7/layout/LinearBlockProcessNumbered"/>
    <dgm:cxn modelId="{E50C81C4-DC68-46C5-805C-15F225BDB703}" srcId="{A5C20C53-A2C1-4937-8A77-5571CF293DCF}" destId="{7A7D7A02-2F36-4DC5-B6F2-7B291561459C}" srcOrd="2" destOrd="0" parTransId="{1C9B7AE9-AC32-401B-B761-84E615E92CEC}" sibTransId="{FFF7912D-84ED-4BD3-88F7-824AC18A1B3F}"/>
    <dgm:cxn modelId="{19DCD2DD-6077-4E73-A275-261B91E3FB96}" type="presOf" srcId="{96A8A3D7-78B0-419F-860C-C8BEF9D8A16F}" destId="{E3BA9F5D-7DD3-40ED-B891-0D201B9C9C77}" srcOrd="0" destOrd="0" presId="urn:microsoft.com/office/officeart/2016/7/layout/LinearBlockProcessNumbered"/>
    <dgm:cxn modelId="{DAA91CF5-54B4-46A8-82DE-C6C59FCCB91B}" type="presOf" srcId="{96A8A3D7-78B0-419F-860C-C8BEF9D8A16F}" destId="{0924408A-E748-4292-AABD-D04778D1DF41}" srcOrd="1" destOrd="0" presId="urn:microsoft.com/office/officeart/2016/7/layout/LinearBlockProcessNumbered"/>
    <dgm:cxn modelId="{DA7E7591-B918-49CA-A4C2-D3F85647602F}" type="presParOf" srcId="{8EAAB689-4C92-4C0C-8E1D-88BC3FF1E2B3}" destId="{481342A3-48FC-470D-9A75-AB114A4F7B1B}" srcOrd="0" destOrd="0" presId="urn:microsoft.com/office/officeart/2016/7/layout/LinearBlockProcessNumbered"/>
    <dgm:cxn modelId="{7831D816-AF60-4809-90E0-93CE25087661}" type="presParOf" srcId="{481342A3-48FC-470D-9A75-AB114A4F7B1B}" destId="{4FD86523-9AE4-4457-8CC8-73C52289C6DB}" srcOrd="0" destOrd="0" presId="urn:microsoft.com/office/officeart/2016/7/layout/LinearBlockProcessNumbered"/>
    <dgm:cxn modelId="{C57298AD-F81C-4742-8A10-7BF42D8A4D03}" type="presParOf" srcId="{481342A3-48FC-470D-9A75-AB114A4F7B1B}" destId="{9085E1B5-90E5-4279-B903-246B5B2E0964}" srcOrd="1" destOrd="0" presId="urn:microsoft.com/office/officeart/2016/7/layout/LinearBlockProcessNumbered"/>
    <dgm:cxn modelId="{0709D02E-5E59-420F-B049-EA1959C777CD}" type="presParOf" srcId="{481342A3-48FC-470D-9A75-AB114A4F7B1B}" destId="{C999EF72-B831-458C-8807-75FE1EB1F387}" srcOrd="2" destOrd="0" presId="urn:microsoft.com/office/officeart/2016/7/layout/LinearBlockProcessNumbered"/>
    <dgm:cxn modelId="{C456CD21-BC61-4E24-B874-A3594F5C5337}" type="presParOf" srcId="{8EAAB689-4C92-4C0C-8E1D-88BC3FF1E2B3}" destId="{E04EEA24-E280-437B-A808-D30AA25CB00A}" srcOrd="1" destOrd="0" presId="urn:microsoft.com/office/officeart/2016/7/layout/LinearBlockProcessNumbered"/>
    <dgm:cxn modelId="{95EDB5D8-7E7F-496D-A8B3-97460DB53D39}" type="presParOf" srcId="{8EAAB689-4C92-4C0C-8E1D-88BC3FF1E2B3}" destId="{5FF592F3-437E-4007-8FEE-B589528155CC}" srcOrd="2" destOrd="0" presId="urn:microsoft.com/office/officeart/2016/7/layout/LinearBlockProcessNumbered"/>
    <dgm:cxn modelId="{BC2E3D93-3612-4380-BA8C-F3BAFB652560}" type="presParOf" srcId="{5FF592F3-437E-4007-8FEE-B589528155CC}" destId="{E3BA9F5D-7DD3-40ED-B891-0D201B9C9C77}" srcOrd="0" destOrd="0" presId="urn:microsoft.com/office/officeart/2016/7/layout/LinearBlockProcessNumbered"/>
    <dgm:cxn modelId="{A5098DC3-3F1D-4E58-A7D8-5CEC7B93FC67}" type="presParOf" srcId="{5FF592F3-437E-4007-8FEE-B589528155CC}" destId="{45E26A0E-DAE7-4EB5-8062-776C0485A9E1}" srcOrd="1" destOrd="0" presId="urn:microsoft.com/office/officeart/2016/7/layout/LinearBlockProcessNumbered"/>
    <dgm:cxn modelId="{055BD050-E21D-4C38-B177-E777CA3091D5}" type="presParOf" srcId="{5FF592F3-437E-4007-8FEE-B589528155CC}" destId="{0924408A-E748-4292-AABD-D04778D1DF41}" srcOrd="2" destOrd="0" presId="urn:microsoft.com/office/officeart/2016/7/layout/LinearBlockProcessNumbered"/>
    <dgm:cxn modelId="{B885382B-3D5A-4D57-A22B-FDF4BA2C7739}" type="presParOf" srcId="{8EAAB689-4C92-4C0C-8E1D-88BC3FF1E2B3}" destId="{B462B66B-6175-4229-B368-9E39E0F5A5CB}" srcOrd="3" destOrd="0" presId="urn:microsoft.com/office/officeart/2016/7/layout/LinearBlockProcessNumbered"/>
    <dgm:cxn modelId="{56699733-D63B-4467-B135-FFEC21F5DF3E}" type="presParOf" srcId="{8EAAB689-4C92-4C0C-8E1D-88BC3FF1E2B3}" destId="{CA5E41C7-7B02-490C-8A5D-93ED7B119A09}" srcOrd="4" destOrd="0" presId="urn:microsoft.com/office/officeart/2016/7/layout/LinearBlockProcessNumbered"/>
    <dgm:cxn modelId="{8DA1137C-9D7F-4461-8B26-3FCFE0387DBF}" type="presParOf" srcId="{CA5E41C7-7B02-490C-8A5D-93ED7B119A09}" destId="{4D57A356-E7B7-453F-8BD5-B9B052DF42FE}" srcOrd="0" destOrd="0" presId="urn:microsoft.com/office/officeart/2016/7/layout/LinearBlockProcessNumbered"/>
    <dgm:cxn modelId="{D9C2761D-C0E8-4CB7-B91D-83181B0BAB21}" type="presParOf" srcId="{CA5E41C7-7B02-490C-8A5D-93ED7B119A09}" destId="{69B3BC7A-645D-4AC5-86F5-A540DDBB14C5}" srcOrd="1" destOrd="0" presId="urn:microsoft.com/office/officeart/2016/7/layout/LinearBlockProcessNumbered"/>
    <dgm:cxn modelId="{0640934C-9569-4864-8F02-F23E3E9FF36F}" type="presParOf" srcId="{CA5E41C7-7B02-490C-8A5D-93ED7B119A09}" destId="{C87510C6-233C-440D-9E6E-F63B102A5A51}"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AAB803B3-E420-4DFD-A483-5061552DFC38}" type="doc">
      <dgm:prSet loTypeId="urn:microsoft.com/office/officeart/2005/8/layout/vProcess5" loCatId="process" qsTypeId="urn:microsoft.com/office/officeart/2005/8/quickstyle/simple4" qsCatId="simple" csTypeId="urn:microsoft.com/office/officeart/2005/8/colors/colorful4" csCatId="colorful" phldr="1"/>
      <dgm:spPr/>
      <dgm:t>
        <a:bodyPr/>
        <a:lstStyle/>
        <a:p>
          <a:endParaRPr lang="en-US"/>
        </a:p>
      </dgm:t>
    </dgm:pt>
    <dgm:pt modelId="{284CAAEC-2CDE-4C55-AF92-C8FFB39C0FC5}">
      <dgm:prSet phldrT="[Text]"/>
      <dgm:spPr>
        <a:solidFill>
          <a:schemeClr val="accent6">
            <a:lumMod val="75000"/>
          </a:schemeClr>
        </a:solidFill>
        <a:ln>
          <a:noFill/>
        </a:ln>
        <a:effectLst>
          <a:outerShdw blurRad="149987" dist="250190" dir="8460000" algn="ctr">
            <a:srgbClr val="000000">
              <a:alpha val="28000"/>
            </a:srgbClr>
          </a:outerShdw>
        </a:effectLst>
        <a:sp3d prstMaterial="metal">
          <a:bevelT w="88900" h="88900"/>
        </a:sp3d>
      </dgm:spPr>
      <dgm:t>
        <a:bodyPr/>
        <a:lstStyle/>
        <a:p>
          <a:r>
            <a:rPr lang="en-US" dirty="0">
              <a:effectLst>
                <a:outerShdw blurRad="38100" dist="38100" dir="2700000" algn="tl">
                  <a:srgbClr val="000000">
                    <a:alpha val="43137"/>
                  </a:srgbClr>
                </a:outerShdw>
              </a:effectLst>
            </a:rPr>
            <a:t>Peer to Peer (P2P) Guidance </a:t>
          </a:r>
        </a:p>
      </dgm:t>
    </dgm:pt>
    <dgm:pt modelId="{5BC1C6A4-4D13-4DFB-9851-CA595E4F76D6}" type="parTrans" cxnId="{464CADF9-7F54-4A90-AF1E-0140BB90D722}">
      <dgm:prSet/>
      <dgm:spPr/>
      <dgm:t>
        <a:bodyPr/>
        <a:lstStyle/>
        <a:p>
          <a:endParaRPr lang="en-US"/>
        </a:p>
      </dgm:t>
    </dgm:pt>
    <dgm:pt modelId="{F4388AD2-CFAD-41B8-9A54-5831DEE943B8}" type="sibTrans" cxnId="{464CADF9-7F54-4A90-AF1E-0140BB90D722}">
      <dgm:prSet/>
      <dgm:spPr>
        <a:ln w="38100">
          <a:solidFill>
            <a:schemeClr val="accent2"/>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8F3ED765-252F-41AE-89BA-1CCB3E6C0CA4}">
      <dgm:prSet phldrT="[Text]"/>
      <dgm:spPr>
        <a:solidFill>
          <a:schemeClr val="tx1"/>
        </a:solidFill>
        <a:ln>
          <a:noFill/>
        </a:ln>
        <a:effectLst>
          <a:outerShdw blurRad="149987" dist="250190" dir="8460000" algn="ctr">
            <a:srgbClr val="000000">
              <a:alpha val="28000"/>
            </a:srgbClr>
          </a:outerShdw>
        </a:effectLst>
        <a:sp3d prstMaterial="metal">
          <a:bevelT w="88900" h="88900"/>
        </a:sp3d>
      </dgm:spPr>
      <dgm:t>
        <a:bodyPr/>
        <a:lstStyle/>
        <a:p>
          <a:r>
            <a:rPr lang="en-US" dirty="0">
              <a:effectLst>
                <a:outerShdw blurRad="38100" dist="38100" dir="2700000" algn="tl">
                  <a:srgbClr val="000000">
                    <a:alpha val="43137"/>
                  </a:srgbClr>
                </a:outerShdw>
              </a:effectLst>
            </a:rPr>
            <a:t>CHRIS Demo (Abuse Report)</a:t>
          </a:r>
        </a:p>
      </dgm:t>
    </dgm:pt>
    <dgm:pt modelId="{6A00A37B-5F63-4B4C-8C00-568EB7B925BC}" type="parTrans" cxnId="{AA0A1B1F-96C0-49C6-87D6-5B4B34EEF064}">
      <dgm:prSet/>
      <dgm:spPr/>
      <dgm:t>
        <a:bodyPr/>
        <a:lstStyle/>
        <a:p>
          <a:endParaRPr lang="en-US"/>
        </a:p>
      </dgm:t>
    </dgm:pt>
    <dgm:pt modelId="{7518844D-9FC7-4229-BC46-A49E255B0A55}" type="sibTrans" cxnId="{AA0A1B1F-96C0-49C6-87D6-5B4B34EEF064}">
      <dgm:prSet/>
      <dgm:spPr>
        <a:ln w="38100">
          <a:solidFill>
            <a:schemeClr val="accent2"/>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18890ABC-2E16-48B8-B441-012B2E09D177}">
      <dgm:prSet phldrT="[Text]"/>
      <dgm:spPr>
        <a:solidFill>
          <a:schemeClr val="accent6">
            <a:lumMod val="75000"/>
          </a:schemeClr>
        </a:solidFill>
        <a:ln>
          <a:noFill/>
        </a:ln>
        <a:effectLst>
          <a:outerShdw blurRad="149987" dist="250190" dir="8460000" algn="ctr">
            <a:srgbClr val="000000">
              <a:alpha val="28000"/>
            </a:srgbClr>
          </a:outerShdw>
        </a:effectLst>
        <a:sp3d prstMaterial="metal">
          <a:bevelT w="88900" h="88900"/>
        </a:sp3d>
      </dgm:spPr>
      <dgm:t>
        <a:bodyPr/>
        <a:lstStyle/>
        <a:p>
          <a:r>
            <a:rPr lang="en-US" dirty="0">
              <a:effectLst>
                <a:outerShdw blurRad="38100" dist="38100" dir="2700000" algn="tl">
                  <a:srgbClr val="000000">
                    <a:alpha val="43137"/>
                  </a:srgbClr>
                </a:outerShdw>
              </a:effectLst>
            </a:rPr>
            <a:t>CHRIS Demo (Complaint Report)</a:t>
          </a:r>
        </a:p>
      </dgm:t>
    </dgm:pt>
    <dgm:pt modelId="{B92B94E8-28E0-40FB-AE51-8E7F8628C18E}" type="parTrans" cxnId="{55DCF5C3-FEB1-44E8-9C46-C3C939F5BC7F}">
      <dgm:prSet/>
      <dgm:spPr/>
      <dgm:t>
        <a:bodyPr/>
        <a:lstStyle/>
        <a:p>
          <a:endParaRPr lang="en-US"/>
        </a:p>
      </dgm:t>
    </dgm:pt>
    <dgm:pt modelId="{E36BC381-D32D-4C02-B849-E50E62CC1EF4}" type="sibTrans" cxnId="{55DCF5C3-FEB1-44E8-9C46-C3C939F5BC7F}">
      <dgm:prSet/>
      <dgm:spPr>
        <a:ln w="38100">
          <a:solidFill>
            <a:schemeClr val="accent2"/>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58C3FA92-7D90-47E5-BB7A-B33284157B11}">
      <dgm:prSet phldrT="[Text]"/>
      <dgm:spPr>
        <a:solidFill>
          <a:schemeClr val="tx1"/>
        </a:solidFill>
        <a:ln>
          <a:noFill/>
        </a:ln>
        <a:effectLst>
          <a:outerShdw blurRad="149987" dist="250190" dir="8460000" algn="ctr">
            <a:srgbClr val="000000">
              <a:alpha val="28000"/>
            </a:srgbClr>
          </a:outerShdw>
        </a:effectLst>
        <a:sp3d prstMaterial="metal">
          <a:bevelT w="88900" h="88900"/>
        </a:sp3d>
      </dgm:spPr>
      <dgm:t>
        <a:bodyPr/>
        <a:lstStyle/>
        <a:p>
          <a:r>
            <a:rPr lang="en-US" dirty="0">
              <a:effectLst>
                <a:outerShdw blurRad="38100" dist="38100" dir="2700000" algn="tl">
                  <a:srgbClr val="000000">
                    <a:alpha val="43137"/>
                  </a:srgbClr>
                </a:outerShdw>
              </a:effectLst>
            </a:rPr>
            <a:t>Considerations in Reporting </a:t>
          </a:r>
        </a:p>
      </dgm:t>
    </dgm:pt>
    <dgm:pt modelId="{4F326FC5-FAD1-40C9-AD3F-283D7575C4E3}" type="sibTrans" cxnId="{822653FF-C6AB-4981-873E-3695161DE47F}">
      <dgm:prSet/>
      <dgm:spPr>
        <a:ln w="38100">
          <a:solidFill>
            <a:schemeClr val="accent2"/>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24E21D67-9CD9-448D-9A50-8CB19B338A7E}" type="parTrans" cxnId="{822653FF-C6AB-4981-873E-3695161DE47F}">
      <dgm:prSet/>
      <dgm:spPr/>
      <dgm:t>
        <a:bodyPr/>
        <a:lstStyle/>
        <a:p>
          <a:endParaRPr lang="en-US"/>
        </a:p>
      </dgm:t>
    </dgm:pt>
    <dgm:pt modelId="{0131B678-11FA-45CB-8942-B1DECF6D4B02}">
      <dgm:prSet/>
      <dgm:spPr>
        <a:solidFill>
          <a:schemeClr val="accent6">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1B50CA7F-34DE-46D6-84AD-3BCD89552C69}" type="parTrans" cxnId="{419087A6-EDC2-4E8C-B260-9A2408050060}">
      <dgm:prSet/>
      <dgm:spPr/>
      <dgm:t>
        <a:bodyPr/>
        <a:lstStyle/>
        <a:p>
          <a:endParaRPr lang="en-US"/>
        </a:p>
      </dgm:t>
    </dgm:pt>
    <dgm:pt modelId="{76399190-4748-480E-8E8C-D0195E1FD0EF}" type="sibTrans" cxnId="{419087A6-EDC2-4E8C-B260-9A2408050060}">
      <dgm:prSet/>
      <dgm:spPr/>
      <dgm:t>
        <a:bodyPr/>
        <a:lstStyle/>
        <a:p>
          <a:endParaRPr lang="en-US"/>
        </a:p>
      </dgm:t>
    </dgm:pt>
    <dgm:pt modelId="{B6BEB6C0-94CF-4D0E-9023-4D17D12FF18B}">
      <dgm:prSet/>
      <dgm:spPr/>
      <dgm:t>
        <a:bodyPr/>
        <a:lstStyle/>
        <a:p>
          <a:endParaRPr lang="en-US"/>
        </a:p>
      </dgm:t>
    </dgm:pt>
    <dgm:pt modelId="{6122AF35-6465-4F33-A8B7-EB2B491EED1A}" type="parTrans" cxnId="{10ED480C-C588-4291-96B3-B101BC5722CD}">
      <dgm:prSet/>
      <dgm:spPr/>
      <dgm:t>
        <a:bodyPr/>
        <a:lstStyle/>
        <a:p>
          <a:endParaRPr lang="en-US"/>
        </a:p>
      </dgm:t>
    </dgm:pt>
    <dgm:pt modelId="{F3685FDE-AF3F-4828-8D78-A3BE9FA51E33}" type="sibTrans" cxnId="{10ED480C-C588-4291-96B3-B101BC5722CD}">
      <dgm:prSet/>
      <dgm:spPr/>
      <dgm:t>
        <a:bodyPr/>
        <a:lstStyle/>
        <a:p>
          <a:endParaRPr lang="en-US"/>
        </a:p>
      </dgm:t>
    </dgm:pt>
    <dgm:pt modelId="{40F820E2-046C-4AFA-AA36-3D04965E8968}">
      <dgm:prSet phldrT="[Text]"/>
      <dgm:spPr>
        <a:solidFill>
          <a:schemeClr val="tx1"/>
        </a:solidFill>
        <a:ln>
          <a:noFill/>
        </a:ln>
        <a:effectLst>
          <a:outerShdw blurRad="149987" dist="250190" dir="8460000" algn="ctr">
            <a:srgbClr val="000000">
              <a:alpha val="28000"/>
            </a:srgbClr>
          </a:outerShdw>
        </a:effectLst>
        <a:sp3d prstMaterial="metal">
          <a:bevelT w="88900" h="88900"/>
        </a:sp3d>
      </dgm:spPr>
      <dgm:t>
        <a:bodyPr/>
        <a:lstStyle/>
        <a:p>
          <a:r>
            <a:rPr lang="en-US" dirty="0">
              <a:effectLst>
                <a:outerShdw blurRad="38100" dist="38100" dir="2700000" algn="tl">
                  <a:srgbClr val="000000">
                    <a:alpha val="43137"/>
                  </a:srgbClr>
                </a:outerShdw>
              </a:effectLst>
            </a:rPr>
            <a:t>Regulatory “Handout” </a:t>
          </a:r>
        </a:p>
      </dgm:t>
    </dgm:pt>
    <dgm:pt modelId="{BE761DF6-26FF-4D28-9E2B-1C4A52FFB576}" type="parTrans" cxnId="{D1020F1B-FC36-45C3-9246-65CF9EEB1E08}">
      <dgm:prSet/>
      <dgm:spPr/>
      <dgm:t>
        <a:bodyPr/>
        <a:lstStyle/>
        <a:p>
          <a:endParaRPr lang="en-US"/>
        </a:p>
      </dgm:t>
    </dgm:pt>
    <dgm:pt modelId="{3F1ECB86-928D-477A-B083-D7E6D43396A4}" type="sibTrans" cxnId="{D1020F1B-FC36-45C3-9246-65CF9EEB1E08}">
      <dgm:prSet/>
      <dgm:spPr>
        <a:ln w="28575">
          <a:solidFill>
            <a:schemeClr val="accent2"/>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4588B45E-3273-49D5-A98A-73E3D9F0ABE0}" type="pres">
      <dgm:prSet presAssocID="{AAB803B3-E420-4DFD-A483-5061552DFC38}" presName="outerComposite" presStyleCnt="0">
        <dgm:presLayoutVars>
          <dgm:chMax val="5"/>
          <dgm:dir/>
          <dgm:resizeHandles val="exact"/>
        </dgm:presLayoutVars>
      </dgm:prSet>
      <dgm:spPr/>
    </dgm:pt>
    <dgm:pt modelId="{7FC51932-C448-4F11-8DFA-7842F45108C6}" type="pres">
      <dgm:prSet presAssocID="{AAB803B3-E420-4DFD-A483-5061552DFC38}" presName="dummyMaxCanvas" presStyleCnt="0">
        <dgm:presLayoutVars/>
      </dgm:prSet>
      <dgm:spPr>
        <a:ln>
          <a:noFill/>
        </a:ln>
        <a:effectLst>
          <a:outerShdw blurRad="149987" dist="250190" dir="8460000" algn="ctr">
            <a:srgbClr val="000000">
              <a:alpha val="28000"/>
            </a:srgbClr>
          </a:outerShdw>
        </a:effectLst>
        <a:sp3d prstMaterial="metal">
          <a:bevelT w="88900" h="88900"/>
        </a:sp3d>
      </dgm:spPr>
    </dgm:pt>
    <dgm:pt modelId="{FD53536B-9BF2-4470-BCB8-39EA201F17E4}" type="pres">
      <dgm:prSet presAssocID="{AAB803B3-E420-4DFD-A483-5061552DFC38}" presName="FiveNodes_1" presStyleLbl="node1" presStyleIdx="0" presStyleCnt="5">
        <dgm:presLayoutVars>
          <dgm:bulletEnabled val="1"/>
        </dgm:presLayoutVars>
      </dgm:prSet>
      <dgm:spPr/>
    </dgm:pt>
    <dgm:pt modelId="{2F4E25F5-C3D0-428C-8310-2A37A233F524}" type="pres">
      <dgm:prSet presAssocID="{AAB803B3-E420-4DFD-A483-5061552DFC38}" presName="FiveNodes_2" presStyleLbl="node1" presStyleIdx="1" presStyleCnt="5">
        <dgm:presLayoutVars>
          <dgm:bulletEnabled val="1"/>
        </dgm:presLayoutVars>
      </dgm:prSet>
      <dgm:spPr/>
    </dgm:pt>
    <dgm:pt modelId="{35F4F4DE-A3D6-4673-B178-ABC2421A207C}" type="pres">
      <dgm:prSet presAssocID="{AAB803B3-E420-4DFD-A483-5061552DFC38}" presName="FiveNodes_3" presStyleLbl="node1" presStyleIdx="2" presStyleCnt="5">
        <dgm:presLayoutVars>
          <dgm:bulletEnabled val="1"/>
        </dgm:presLayoutVars>
      </dgm:prSet>
      <dgm:spPr/>
    </dgm:pt>
    <dgm:pt modelId="{00312250-26F9-4B43-AB7D-59CD55A2449D}" type="pres">
      <dgm:prSet presAssocID="{AAB803B3-E420-4DFD-A483-5061552DFC38}" presName="FiveNodes_4" presStyleLbl="node1" presStyleIdx="3" presStyleCnt="5">
        <dgm:presLayoutVars>
          <dgm:bulletEnabled val="1"/>
        </dgm:presLayoutVars>
      </dgm:prSet>
      <dgm:spPr/>
    </dgm:pt>
    <dgm:pt modelId="{E02FED10-C131-4E37-841A-5B8138EB3DAD}" type="pres">
      <dgm:prSet presAssocID="{AAB803B3-E420-4DFD-A483-5061552DFC38}" presName="FiveNodes_5" presStyleLbl="node1" presStyleIdx="4" presStyleCnt="5">
        <dgm:presLayoutVars>
          <dgm:bulletEnabled val="1"/>
        </dgm:presLayoutVars>
      </dgm:prSet>
      <dgm:spPr/>
    </dgm:pt>
    <dgm:pt modelId="{BAFE4E3D-8DDC-4B15-B507-7DCE679FFEF2}" type="pres">
      <dgm:prSet presAssocID="{AAB803B3-E420-4DFD-A483-5061552DFC38}" presName="FiveConn_1-2" presStyleLbl="fgAccFollowNode1" presStyleIdx="0" presStyleCnt="4">
        <dgm:presLayoutVars>
          <dgm:bulletEnabled val="1"/>
        </dgm:presLayoutVars>
      </dgm:prSet>
      <dgm:spPr/>
    </dgm:pt>
    <dgm:pt modelId="{B24FCC12-2880-4484-BA4F-8BD1FC7C3A2C}" type="pres">
      <dgm:prSet presAssocID="{AAB803B3-E420-4DFD-A483-5061552DFC38}" presName="FiveConn_2-3" presStyleLbl="fgAccFollowNode1" presStyleIdx="1" presStyleCnt="4">
        <dgm:presLayoutVars>
          <dgm:bulletEnabled val="1"/>
        </dgm:presLayoutVars>
      </dgm:prSet>
      <dgm:spPr/>
    </dgm:pt>
    <dgm:pt modelId="{9EDE1BAA-F544-4814-BA7D-61F404C601D7}" type="pres">
      <dgm:prSet presAssocID="{AAB803B3-E420-4DFD-A483-5061552DFC38}" presName="FiveConn_3-4" presStyleLbl="fgAccFollowNode1" presStyleIdx="2" presStyleCnt="4">
        <dgm:presLayoutVars>
          <dgm:bulletEnabled val="1"/>
        </dgm:presLayoutVars>
      </dgm:prSet>
      <dgm:spPr/>
    </dgm:pt>
    <dgm:pt modelId="{96AE2573-B1B7-49B4-B0D3-1E6C46EB9047}" type="pres">
      <dgm:prSet presAssocID="{AAB803B3-E420-4DFD-A483-5061552DFC38}" presName="FiveConn_4-5" presStyleLbl="fgAccFollowNode1" presStyleIdx="3" presStyleCnt="4">
        <dgm:presLayoutVars>
          <dgm:bulletEnabled val="1"/>
        </dgm:presLayoutVars>
      </dgm:prSet>
      <dgm:spPr/>
    </dgm:pt>
    <dgm:pt modelId="{A9B4CA10-7531-4651-8987-6A5EC76CD30D}" type="pres">
      <dgm:prSet presAssocID="{AAB803B3-E420-4DFD-A483-5061552DFC38}" presName="FiveNodes_1_text" presStyleLbl="node1" presStyleIdx="4" presStyleCnt="5">
        <dgm:presLayoutVars>
          <dgm:bulletEnabled val="1"/>
        </dgm:presLayoutVars>
      </dgm:prSet>
      <dgm:spPr/>
    </dgm:pt>
    <dgm:pt modelId="{C2958AF7-8082-4A26-AFD7-08DF34281B14}" type="pres">
      <dgm:prSet presAssocID="{AAB803B3-E420-4DFD-A483-5061552DFC38}" presName="FiveNodes_2_text" presStyleLbl="node1" presStyleIdx="4" presStyleCnt="5">
        <dgm:presLayoutVars>
          <dgm:bulletEnabled val="1"/>
        </dgm:presLayoutVars>
      </dgm:prSet>
      <dgm:spPr/>
    </dgm:pt>
    <dgm:pt modelId="{734864E2-8FC1-465F-84E9-551470E1B0F5}" type="pres">
      <dgm:prSet presAssocID="{AAB803B3-E420-4DFD-A483-5061552DFC38}" presName="FiveNodes_3_text" presStyleLbl="node1" presStyleIdx="4" presStyleCnt="5">
        <dgm:presLayoutVars>
          <dgm:bulletEnabled val="1"/>
        </dgm:presLayoutVars>
      </dgm:prSet>
      <dgm:spPr/>
    </dgm:pt>
    <dgm:pt modelId="{40943D11-1D5A-4162-958A-454E5AEE213A}" type="pres">
      <dgm:prSet presAssocID="{AAB803B3-E420-4DFD-A483-5061552DFC38}" presName="FiveNodes_4_text" presStyleLbl="node1" presStyleIdx="4" presStyleCnt="5">
        <dgm:presLayoutVars>
          <dgm:bulletEnabled val="1"/>
        </dgm:presLayoutVars>
      </dgm:prSet>
      <dgm:spPr/>
    </dgm:pt>
    <dgm:pt modelId="{815643DA-A0E6-4E0A-9446-1BD3ED9E1D61}" type="pres">
      <dgm:prSet presAssocID="{AAB803B3-E420-4DFD-A483-5061552DFC38}" presName="FiveNodes_5_text" presStyleLbl="node1" presStyleIdx="4" presStyleCnt="5">
        <dgm:presLayoutVars>
          <dgm:bulletEnabled val="1"/>
        </dgm:presLayoutVars>
      </dgm:prSet>
      <dgm:spPr/>
    </dgm:pt>
  </dgm:ptLst>
  <dgm:cxnLst>
    <dgm:cxn modelId="{A8B82D04-1375-419F-9645-A8EA34C6E211}" type="presOf" srcId="{40F820E2-046C-4AFA-AA36-3D04965E8968}" destId="{FD53536B-9BF2-4470-BCB8-39EA201F17E4}" srcOrd="0" destOrd="0" presId="urn:microsoft.com/office/officeart/2005/8/layout/vProcess5"/>
    <dgm:cxn modelId="{10ED480C-C588-4291-96B3-B101BC5722CD}" srcId="{AAB803B3-E420-4DFD-A483-5061552DFC38}" destId="{B6BEB6C0-94CF-4D0E-9023-4D17D12FF18B}" srcOrd="6" destOrd="0" parTransId="{6122AF35-6465-4F33-A8B7-EB2B491EED1A}" sibTransId="{F3685FDE-AF3F-4828-8D78-A3BE9FA51E33}"/>
    <dgm:cxn modelId="{D1020F1B-FC36-45C3-9246-65CF9EEB1E08}" srcId="{AAB803B3-E420-4DFD-A483-5061552DFC38}" destId="{40F820E2-046C-4AFA-AA36-3D04965E8968}" srcOrd="0" destOrd="0" parTransId="{BE761DF6-26FF-4D28-9E2B-1C4A52FFB576}" sibTransId="{3F1ECB86-928D-477A-B083-D7E6D43396A4}"/>
    <dgm:cxn modelId="{AA0A1B1F-96C0-49C6-87D6-5B4B34EEF064}" srcId="{AAB803B3-E420-4DFD-A483-5061552DFC38}" destId="{8F3ED765-252F-41AE-89BA-1CCB3E6C0CA4}" srcOrd="2" destOrd="0" parTransId="{6A00A37B-5F63-4B4C-8C00-568EB7B925BC}" sibTransId="{7518844D-9FC7-4229-BC46-A49E255B0A55}"/>
    <dgm:cxn modelId="{0DFCA122-B2DE-4646-8D98-7252DB5922F5}" type="presOf" srcId="{7518844D-9FC7-4229-BC46-A49E255B0A55}" destId="{9EDE1BAA-F544-4814-BA7D-61F404C601D7}" srcOrd="0" destOrd="0" presId="urn:microsoft.com/office/officeart/2005/8/layout/vProcess5"/>
    <dgm:cxn modelId="{8E0AF45D-7835-47A1-9E2C-AF69C27E5127}" type="presOf" srcId="{40F820E2-046C-4AFA-AA36-3D04965E8968}" destId="{A9B4CA10-7531-4651-8987-6A5EC76CD30D}" srcOrd="1" destOrd="0" presId="urn:microsoft.com/office/officeart/2005/8/layout/vProcess5"/>
    <dgm:cxn modelId="{863E5A42-EB17-4B3E-8115-751E7E4B33D3}" type="presOf" srcId="{E36BC381-D32D-4C02-B849-E50E62CC1EF4}" destId="{96AE2573-B1B7-49B4-B0D3-1E6C46EB9047}" srcOrd="0" destOrd="0" presId="urn:microsoft.com/office/officeart/2005/8/layout/vProcess5"/>
    <dgm:cxn modelId="{0A6EEE44-572B-491F-B3F9-65C58DF711C5}" type="presOf" srcId="{18890ABC-2E16-48B8-B441-012B2E09D177}" destId="{40943D11-1D5A-4162-958A-454E5AEE213A}" srcOrd="1" destOrd="0" presId="urn:microsoft.com/office/officeart/2005/8/layout/vProcess5"/>
    <dgm:cxn modelId="{A6661B51-29E5-4421-9638-F4C863BD596B}" type="presOf" srcId="{AAB803B3-E420-4DFD-A483-5061552DFC38}" destId="{4588B45E-3273-49D5-A98A-73E3D9F0ABE0}" srcOrd="0" destOrd="0" presId="urn:microsoft.com/office/officeart/2005/8/layout/vProcess5"/>
    <dgm:cxn modelId="{D1FE9855-C09F-4A25-9543-519A23EB702F}" type="presOf" srcId="{284CAAEC-2CDE-4C55-AF92-C8FFB39C0FC5}" destId="{C2958AF7-8082-4A26-AFD7-08DF34281B14}" srcOrd="1" destOrd="0" presId="urn:microsoft.com/office/officeart/2005/8/layout/vProcess5"/>
    <dgm:cxn modelId="{36377B7C-97F5-4AA4-BE0E-AA8435D23D53}" type="presOf" srcId="{58C3FA92-7D90-47E5-BB7A-B33284157B11}" destId="{E02FED10-C131-4E37-841A-5B8138EB3DAD}" srcOrd="0" destOrd="0" presId="urn:microsoft.com/office/officeart/2005/8/layout/vProcess5"/>
    <dgm:cxn modelId="{70DC1F81-1413-4868-BA53-88B39AB94BC2}" type="presOf" srcId="{18890ABC-2E16-48B8-B441-012B2E09D177}" destId="{00312250-26F9-4B43-AB7D-59CD55A2449D}" srcOrd="0" destOrd="0" presId="urn:microsoft.com/office/officeart/2005/8/layout/vProcess5"/>
    <dgm:cxn modelId="{4E10909E-4935-4754-A900-89211287A2D8}" type="presOf" srcId="{8F3ED765-252F-41AE-89BA-1CCB3E6C0CA4}" destId="{35F4F4DE-A3D6-4673-B178-ABC2421A207C}" srcOrd="0" destOrd="0" presId="urn:microsoft.com/office/officeart/2005/8/layout/vProcess5"/>
    <dgm:cxn modelId="{A46374A1-E559-4167-A33B-B7406E4DB22F}" type="presOf" srcId="{3F1ECB86-928D-477A-B083-D7E6D43396A4}" destId="{BAFE4E3D-8DDC-4B15-B507-7DCE679FFEF2}" srcOrd="0" destOrd="0" presId="urn:microsoft.com/office/officeart/2005/8/layout/vProcess5"/>
    <dgm:cxn modelId="{419087A6-EDC2-4E8C-B260-9A2408050060}" srcId="{AAB803B3-E420-4DFD-A483-5061552DFC38}" destId="{0131B678-11FA-45CB-8942-B1DECF6D4B02}" srcOrd="5" destOrd="0" parTransId="{1B50CA7F-34DE-46D6-84AD-3BCD89552C69}" sibTransId="{76399190-4748-480E-8E8C-D0195E1FD0EF}"/>
    <dgm:cxn modelId="{7750B1BF-EE2A-43BE-823D-F140E0C89ACE}" type="presOf" srcId="{58C3FA92-7D90-47E5-BB7A-B33284157B11}" destId="{815643DA-A0E6-4E0A-9446-1BD3ED9E1D61}" srcOrd="1" destOrd="0" presId="urn:microsoft.com/office/officeart/2005/8/layout/vProcess5"/>
    <dgm:cxn modelId="{55DCF5C3-FEB1-44E8-9C46-C3C939F5BC7F}" srcId="{AAB803B3-E420-4DFD-A483-5061552DFC38}" destId="{18890ABC-2E16-48B8-B441-012B2E09D177}" srcOrd="3" destOrd="0" parTransId="{B92B94E8-28E0-40FB-AE51-8E7F8628C18E}" sibTransId="{E36BC381-D32D-4C02-B849-E50E62CC1EF4}"/>
    <dgm:cxn modelId="{F66746F0-6C04-4F1F-8576-2B731D93FF15}" type="presOf" srcId="{F4388AD2-CFAD-41B8-9A54-5831DEE943B8}" destId="{B24FCC12-2880-4484-BA4F-8BD1FC7C3A2C}" srcOrd="0" destOrd="0" presId="urn:microsoft.com/office/officeart/2005/8/layout/vProcess5"/>
    <dgm:cxn modelId="{464CADF9-7F54-4A90-AF1E-0140BB90D722}" srcId="{AAB803B3-E420-4DFD-A483-5061552DFC38}" destId="{284CAAEC-2CDE-4C55-AF92-C8FFB39C0FC5}" srcOrd="1" destOrd="0" parTransId="{5BC1C6A4-4D13-4DFB-9851-CA595E4F76D6}" sibTransId="{F4388AD2-CFAD-41B8-9A54-5831DEE943B8}"/>
    <dgm:cxn modelId="{7F62AAFC-1544-47B2-8FD7-3BA33717E17C}" type="presOf" srcId="{8F3ED765-252F-41AE-89BA-1CCB3E6C0CA4}" destId="{734864E2-8FC1-465F-84E9-551470E1B0F5}" srcOrd="1" destOrd="0" presId="urn:microsoft.com/office/officeart/2005/8/layout/vProcess5"/>
    <dgm:cxn modelId="{822653FF-C6AB-4981-873E-3695161DE47F}" srcId="{AAB803B3-E420-4DFD-A483-5061552DFC38}" destId="{58C3FA92-7D90-47E5-BB7A-B33284157B11}" srcOrd="4" destOrd="0" parTransId="{24E21D67-9CD9-448D-9A50-8CB19B338A7E}" sibTransId="{4F326FC5-FAD1-40C9-AD3F-283D7575C4E3}"/>
    <dgm:cxn modelId="{7BD976FF-2F55-49AC-91EF-B55A28881B67}" type="presOf" srcId="{284CAAEC-2CDE-4C55-AF92-C8FFB39C0FC5}" destId="{2F4E25F5-C3D0-428C-8310-2A37A233F524}" srcOrd="0" destOrd="0" presId="urn:microsoft.com/office/officeart/2005/8/layout/vProcess5"/>
    <dgm:cxn modelId="{132C4814-C161-466B-9AA7-5FFAC90498BF}" type="presParOf" srcId="{4588B45E-3273-49D5-A98A-73E3D9F0ABE0}" destId="{7FC51932-C448-4F11-8DFA-7842F45108C6}" srcOrd="0" destOrd="0" presId="urn:microsoft.com/office/officeart/2005/8/layout/vProcess5"/>
    <dgm:cxn modelId="{B7EF8B55-3D50-4F71-8E9A-713BE1FC024F}" type="presParOf" srcId="{4588B45E-3273-49D5-A98A-73E3D9F0ABE0}" destId="{FD53536B-9BF2-4470-BCB8-39EA201F17E4}" srcOrd="1" destOrd="0" presId="urn:microsoft.com/office/officeart/2005/8/layout/vProcess5"/>
    <dgm:cxn modelId="{362F6A8B-7035-4837-8B0B-D4ED61F74866}" type="presParOf" srcId="{4588B45E-3273-49D5-A98A-73E3D9F0ABE0}" destId="{2F4E25F5-C3D0-428C-8310-2A37A233F524}" srcOrd="2" destOrd="0" presId="urn:microsoft.com/office/officeart/2005/8/layout/vProcess5"/>
    <dgm:cxn modelId="{625AF79D-69F6-46C8-B22D-EB2EEA6D45EE}" type="presParOf" srcId="{4588B45E-3273-49D5-A98A-73E3D9F0ABE0}" destId="{35F4F4DE-A3D6-4673-B178-ABC2421A207C}" srcOrd="3" destOrd="0" presId="urn:microsoft.com/office/officeart/2005/8/layout/vProcess5"/>
    <dgm:cxn modelId="{210189F1-9A60-4A72-868C-02EFF4621D3C}" type="presParOf" srcId="{4588B45E-3273-49D5-A98A-73E3D9F0ABE0}" destId="{00312250-26F9-4B43-AB7D-59CD55A2449D}" srcOrd="4" destOrd="0" presId="urn:microsoft.com/office/officeart/2005/8/layout/vProcess5"/>
    <dgm:cxn modelId="{405A8BA5-BC10-4436-9B3A-263789FEA556}" type="presParOf" srcId="{4588B45E-3273-49D5-A98A-73E3D9F0ABE0}" destId="{E02FED10-C131-4E37-841A-5B8138EB3DAD}" srcOrd="5" destOrd="0" presId="urn:microsoft.com/office/officeart/2005/8/layout/vProcess5"/>
    <dgm:cxn modelId="{6A314095-3D5A-4B0A-AB10-072D7403824E}" type="presParOf" srcId="{4588B45E-3273-49D5-A98A-73E3D9F0ABE0}" destId="{BAFE4E3D-8DDC-4B15-B507-7DCE679FFEF2}" srcOrd="6" destOrd="0" presId="urn:microsoft.com/office/officeart/2005/8/layout/vProcess5"/>
    <dgm:cxn modelId="{E56DE00D-E607-415A-BE2B-0E0F7C78238C}" type="presParOf" srcId="{4588B45E-3273-49D5-A98A-73E3D9F0ABE0}" destId="{B24FCC12-2880-4484-BA4F-8BD1FC7C3A2C}" srcOrd="7" destOrd="0" presId="urn:microsoft.com/office/officeart/2005/8/layout/vProcess5"/>
    <dgm:cxn modelId="{B0738948-7E34-45D0-B7D6-FDE4B646335D}" type="presParOf" srcId="{4588B45E-3273-49D5-A98A-73E3D9F0ABE0}" destId="{9EDE1BAA-F544-4814-BA7D-61F404C601D7}" srcOrd="8" destOrd="0" presId="urn:microsoft.com/office/officeart/2005/8/layout/vProcess5"/>
    <dgm:cxn modelId="{1FEDC043-D741-4480-A51D-1C490926B5EA}" type="presParOf" srcId="{4588B45E-3273-49D5-A98A-73E3D9F0ABE0}" destId="{96AE2573-B1B7-49B4-B0D3-1E6C46EB9047}" srcOrd="9" destOrd="0" presId="urn:microsoft.com/office/officeart/2005/8/layout/vProcess5"/>
    <dgm:cxn modelId="{76B7105D-EF6A-4916-A25C-86C4D69FC08E}" type="presParOf" srcId="{4588B45E-3273-49D5-A98A-73E3D9F0ABE0}" destId="{A9B4CA10-7531-4651-8987-6A5EC76CD30D}" srcOrd="10" destOrd="0" presId="urn:microsoft.com/office/officeart/2005/8/layout/vProcess5"/>
    <dgm:cxn modelId="{6C634B2E-DFB7-4913-8414-E3801C2D1A30}" type="presParOf" srcId="{4588B45E-3273-49D5-A98A-73E3D9F0ABE0}" destId="{C2958AF7-8082-4A26-AFD7-08DF34281B14}" srcOrd="11" destOrd="0" presId="urn:microsoft.com/office/officeart/2005/8/layout/vProcess5"/>
    <dgm:cxn modelId="{A1A2B414-B1F0-4AF4-B600-5D3C724D795A}" type="presParOf" srcId="{4588B45E-3273-49D5-A98A-73E3D9F0ABE0}" destId="{734864E2-8FC1-465F-84E9-551470E1B0F5}" srcOrd="12" destOrd="0" presId="urn:microsoft.com/office/officeart/2005/8/layout/vProcess5"/>
    <dgm:cxn modelId="{1BAF71B9-90D7-41E4-94CF-3EB6F43A1737}" type="presParOf" srcId="{4588B45E-3273-49D5-A98A-73E3D9F0ABE0}" destId="{40943D11-1D5A-4162-958A-454E5AEE213A}" srcOrd="13" destOrd="0" presId="urn:microsoft.com/office/officeart/2005/8/layout/vProcess5"/>
    <dgm:cxn modelId="{02664961-9BCB-4DFF-BAC4-3524468AA39B}" type="presParOf" srcId="{4588B45E-3273-49D5-A98A-73E3D9F0ABE0}" destId="{815643DA-A0E6-4E0A-9446-1BD3ED9E1D61}"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7B3D22-87AF-40A5-A5AF-6D03710F5558}" type="doc">
      <dgm:prSet loTypeId="urn:microsoft.com/office/officeart/2009/3/layout/SubStepProcess" loCatId="process" qsTypeId="urn:microsoft.com/office/officeart/2005/8/quickstyle/3d1" qsCatId="3D" csTypeId="urn:microsoft.com/office/officeart/2005/8/colors/colorful1" csCatId="colorful" phldr="1"/>
      <dgm:spPr/>
      <dgm:t>
        <a:bodyPr/>
        <a:lstStyle/>
        <a:p>
          <a:endParaRPr lang="en-US"/>
        </a:p>
      </dgm:t>
    </dgm:pt>
    <dgm:pt modelId="{2F615F1B-3F49-4333-A2E2-98E65F1EA304}">
      <dgm:prSet/>
      <dgm:spPr>
        <a:solidFill>
          <a:schemeClr val="accent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a:t>Any act, or failure to act, that was or was not performed knowingly, recklessly, or intentionally</a:t>
          </a:r>
        </a:p>
      </dgm:t>
    </dgm:pt>
    <dgm:pt modelId="{F64B7C16-5E2C-4A54-B5D8-1FAC9BB2F06E}" type="parTrans" cxnId="{25DEE23B-6C90-479A-B6E6-1465AB4260DC}">
      <dgm:prSet/>
      <dgm:spPr/>
      <dgm:t>
        <a:bodyPr/>
        <a:lstStyle/>
        <a:p>
          <a:endParaRPr lang="en-US"/>
        </a:p>
      </dgm:t>
    </dgm:pt>
    <dgm:pt modelId="{FDFB3674-5CEF-4DE1-B8C2-90C081B9269A}" type="sibTrans" cxnId="{25DEE23B-6C90-479A-B6E6-1465AB4260DC}">
      <dgm:prSet/>
      <dgm:spPr/>
      <dgm:t>
        <a:bodyPr/>
        <a:lstStyle/>
        <a:p>
          <a:endParaRPr lang="en-US"/>
        </a:p>
      </dgm:t>
    </dgm:pt>
    <dgm:pt modelId="{F3DD1F8D-A6DA-4712-A7EC-2C194C3AFD65}">
      <dgm:prSet/>
      <dgm:spPr>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a:t>Any action, or failure to act, that caused or might have caused physical or psychological harm, injury, or death</a:t>
          </a:r>
        </a:p>
      </dgm:t>
    </dgm:pt>
    <dgm:pt modelId="{F8AD98D1-906F-4D1D-83CA-A40F35ACCCE0}" type="parTrans" cxnId="{813387E2-1020-4F19-AD62-96B23A0D69A4}">
      <dgm:prSet/>
      <dgm:spPr/>
      <dgm:t>
        <a:bodyPr/>
        <a:lstStyle/>
        <a:p>
          <a:endParaRPr lang="en-US"/>
        </a:p>
      </dgm:t>
    </dgm:pt>
    <dgm:pt modelId="{19AE80C7-05FB-4380-9EB2-84B6F0EE922B}" type="sibTrans" cxnId="{813387E2-1020-4F19-AD62-96B23A0D69A4}">
      <dgm:prSet/>
      <dgm:spPr/>
      <dgm:t>
        <a:bodyPr/>
        <a:lstStyle/>
        <a:p>
          <a:endParaRPr lang="en-US"/>
        </a:p>
      </dgm:t>
    </dgm:pt>
    <dgm:pt modelId="{F1A74B2A-FB13-468B-93A1-78D9960AC423}">
      <dgm:prSet custT="1"/>
      <dgm:spPr>
        <a:solidFill>
          <a:srgbClr val="FF0000"/>
        </a:solidFill>
        <a:ln>
          <a:noFill/>
        </a:ln>
        <a:effectLst>
          <a:glow rad="228600">
            <a:schemeClr val="accent2">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sz="5000" b="1" dirty="0">
            <a:effectLst>
              <a:outerShdw blurRad="38100" dist="38100" dir="2700000" algn="tl">
                <a:srgbClr val="000000">
                  <a:alpha val="43137"/>
                </a:srgbClr>
              </a:outerShdw>
            </a:effectLst>
          </a:endParaRPr>
        </a:p>
      </dgm:t>
    </dgm:pt>
    <dgm:pt modelId="{BC074DA8-F69C-4201-A3B7-1B07EF5AAC6D}" type="parTrans" cxnId="{9DCFD15F-E501-4382-B5E0-742A4E52A9B1}">
      <dgm:prSet/>
      <dgm:spPr/>
      <dgm:t>
        <a:bodyPr/>
        <a:lstStyle/>
        <a:p>
          <a:endParaRPr lang="en-US"/>
        </a:p>
      </dgm:t>
    </dgm:pt>
    <dgm:pt modelId="{4528AC8C-9FB9-485A-A9AC-122D10CC35A5}" type="sibTrans" cxnId="{9DCFD15F-E501-4382-B5E0-742A4E52A9B1}">
      <dgm:prSet/>
      <dgm:spPr/>
      <dgm:t>
        <a:bodyPr/>
        <a:lstStyle/>
        <a:p>
          <a:endParaRPr lang="en-US"/>
        </a:p>
      </dgm:t>
    </dgm:pt>
    <dgm:pt modelId="{1562973C-7519-4AC6-89E9-46BB324A960E}" type="pres">
      <dgm:prSet presAssocID="{457B3D22-87AF-40A5-A5AF-6D03710F5558}" presName="Name0" presStyleCnt="0">
        <dgm:presLayoutVars>
          <dgm:chMax val="7"/>
          <dgm:dir/>
          <dgm:animOne val="branch"/>
        </dgm:presLayoutVars>
      </dgm:prSet>
      <dgm:spPr/>
    </dgm:pt>
    <dgm:pt modelId="{5879DA44-7414-4D57-B2BB-39C20F77C201}" type="pres">
      <dgm:prSet presAssocID="{2F615F1B-3F49-4333-A2E2-98E65F1EA304}" presName="parTx1" presStyleLbl="node1" presStyleIdx="0" presStyleCnt="3"/>
      <dgm:spPr/>
    </dgm:pt>
    <dgm:pt modelId="{C0CB3664-8A80-4D94-A1F4-711D6DA8FE5F}" type="pres">
      <dgm:prSet presAssocID="{F3DD1F8D-A6DA-4712-A7EC-2C194C3AFD65}" presName="parTx2" presStyleLbl="node1" presStyleIdx="1" presStyleCnt="3"/>
      <dgm:spPr/>
    </dgm:pt>
    <dgm:pt modelId="{7044711C-2320-4253-8A58-3BE04052634D}" type="pres">
      <dgm:prSet presAssocID="{F1A74B2A-FB13-468B-93A1-78D9960AC423}" presName="parTx3" presStyleLbl="node1" presStyleIdx="2" presStyleCnt="3"/>
      <dgm:spPr/>
    </dgm:pt>
  </dgm:ptLst>
  <dgm:cxnLst>
    <dgm:cxn modelId="{25DEE23B-6C90-479A-B6E6-1465AB4260DC}" srcId="{457B3D22-87AF-40A5-A5AF-6D03710F5558}" destId="{2F615F1B-3F49-4333-A2E2-98E65F1EA304}" srcOrd="0" destOrd="0" parTransId="{F64B7C16-5E2C-4A54-B5D8-1FAC9BB2F06E}" sibTransId="{FDFB3674-5CEF-4DE1-B8C2-90C081B9269A}"/>
    <dgm:cxn modelId="{A969403C-F413-4E95-B931-25175940C492}" type="presOf" srcId="{2F615F1B-3F49-4333-A2E2-98E65F1EA304}" destId="{5879DA44-7414-4D57-B2BB-39C20F77C201}" srcOrd="0" destOrd="0" presId="urn:microsoft.com/office/officeart/2009/3/layout/SubStepProcess"/>
    <dgm:cxn modelId="{9DCFD15F-E501-4382-B5E0-742A4E52A9B1}" srcId="{457B3D22-87AF-40A5-A5AF-6D03710F5558}" destId="{F1A74B2A-FB13-468B-93A1-78D9960AC423}" srcOrd="2" destOrd="0" parTransId="{BC074DA8-F69C-4201-A3B7-1B07EF5AAC6D}" sibTransId="{4528AC8C-9FB9-485A-A9AC-122D10CC35A5}"/>
    <dgm:cxn modelId="{813387E2-1020-4F19-AD62-96B23A0D69A4}" srcId="{457B3D22-87AF-40A5-A5AF-6D03710F5558}" destId="{F3DD1F8D-A6DA-4712-A7EC-2C194C3AFD65}" srcOrd="1" destOrd="0" parTransId="{F8AD98D1-906F-4D1D-83CA-A40F35ACCCE0}" sibTransId="{19AE80C7-05FB-4380-9EB2-84B6F0EE922B}"/>
    <dgm:cxn modelId="{F6C7BDE4-7791-4003-8375-91DE870646AD}" type="presOf" srcId="{F3DD1F8D-A6DA-4712-A7EC-2C194C3AFD65}" destId="{C0CB3664-8A80-4D94-A1F4-711D6DA8FE5F}" srcOrd="0" destOrd="0" presId="urn:microsoft.com/office/officeart/2009/3/layout/SubStepProcess"/>
    <dgm:cxn modelId="{C0345CE5-DB2A-438B-87C2-C0CB00E46330}" type="presOf" srcId="{F1A74B2A-FB13-468B-93A1-78D9960AC423}" destId="{7044711C-2320-4253-8A58-3BE04052634D}" srcOrd="0" destOrd="0" presId="urn:microsoft.com/office/officeart/2009/3/layout/SubStepProcess"/>
    <dgm:cxn modelId="{AF27D4F2-A310-40A9-A876-E3D7F4ACB60C}" type="presOf" srcId="{457B3D22-87AF-40A5-A5AF-6D03710F5558}" destId="{1562973C-7519-4AC6-89E9-46BB324A960E}" srcOrd="0" destOrd="0" presId="urn:microsoft.com/office/officeart/2009/3/layout/SubStepProcess"/>
    <dgm:cxn modelId="{80294258-9BEF-431F-AF96-C08D7DFE9B0F}" type="presParOf" srcId="{1562973C-7519-4AC6-89E9-46BB324A960E}" destId="{5879DA44-7414-4D57-B2BB-39C20F77C201}" srcOrd="0" destOrd="0" presId="urn:microsoft.com/office/officeart/2009/3/layout/SubStepProcess"/>
    <dgm:cxn modelId="{C6233F48-DF2C-4933-A014-2F4FD8B6079C}" type="presParOf" srcId="{1562973C-7519-4AC6-89E9-46BB324A960E}" destId="{C0CB3664-8A80-4D94-A1F4-711D6DA8FE5F}" srcOrd="1" destOrd="0" presId="urn:microsoft.com/office/officeart/2009/3/layout/SubStepProcess"/>
    <dgm:cxn modelId="{FB8B3225-58ED-46EC-AC55-B87A1CDBC8DA}" type="presParOf" srcId="{1562973C-7519-4AC6-89E9-46BB324A960E}" destId="{7044711C-2320-4253-8A58-3BE04052634D}" srcOrd="2" destOrd="0" presId="urn:microsoft.com/office/officeart/2009/3/layout/SubSte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8069476-E8EE-49EB-84C1-17A9002AD67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AAB4C65-D81F-488E-94BA-A14856B33A65}">
      <dgm:prSet phldrT="[Tex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b="1" dirty="0"/>
            <a:t>Peer on Peer (P2P) Aggression</a:t>
          </a:r>
        </a:p>
      </dgm:t>
    </dgm:pt>
    <dgm:pt modelId="{4F012FF6-4882-4231-960D-F2CAA03043C8}" type="parTrans" cxnId="{7343D7B0-D4AE-424B-A3F4-4CC75D53CE05}">
      <dgm:prSet/>
      <dgm:spPr/>
      <dgm:t>
        <a:bodyPr/>
        <a:lstStyle/>
        <a:p>
          <a:endParaRPr lang="en-US"/>
        </a:p>
      </dgm:t>
    </dgm:pt>
    <dgm:pt modelId="{39CE231B-77F3-4B01-96D0-52297C39DA86}" type="sibTrans" cxnId="{7343D7B0-D4AE-424B-A3F4-4CC75D53CE05}">
      <dgm:prSet/>
      <dgm:spPr/>
      <dgm:t>
        <a:bodyPr/>
        <a:lstStyle/>
        <a:p>
          <a:endParaRPr lang="en-US"/>
        </a:p>
      </dgm:t>
    </dgm:pt>
    <dgm:pt modelId="{653E0226-C921-4154-B72D-DCDCD744A7E4}">
      <dgm:prSet phldrT="[Tex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b="1" dirty="0"/>
            <a:t>Reporting P2P</a:t>
          </a:r>
        </a:p>
      </dgm:t>
    </dgm:pt>
    <dgm:pt modelId="{586DB4D6-80A3-446F-BF5D-4495DF198414}" type="parTrans" cxnId="{3D8EBD98-ED9B-4341-A146-4F905C52A19B}">
      <dgm:prSet/>
      <dgm:spPr/>
      <dgm:t>
        <a:bodyPr/>
        <a:lstStyle/>
        <a:p>
          <a:endParaRPr lang="en-US"/>
        </a:p>
      </dgm:t>
    </dgm:pt>
    <dgm:pt modelId="{D5662307-8632-4416-AB3C-60BF221B513D}" type="sibTrans" cxnId="{3D8EBD98-ED9B-4341-A146-4F905C52A19B}">
      <dgm:prSet/>
      <dgm:spPr/>
      <dgm:t>
        <a:bodyPr/>
        <a:lstStyle/>
        <a:p>
          <a:endParaRPr lang="en-US"/>
        </a:p>
      </dgm:t>
    </dgm:pt>
    <dgm:pt modelId="{18224030-4363-43DC-8005-FB6E7839A93B}">
      <dgm:prSet phldrT="[Tex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b="1" dirty="0"/>
            <a:t>Coding P2P in CHRIS </a:t>
          </a:r>
        </a:p>
      </dgm:t>
    </dgm:pt>
    <dgm:pt modelId="{07BB7A9A-AF2E-4CA4-A808-E9CD1C84C816}" type="parTrans" cxnId="{29FC9B43-08E7-42A0-8160-292583E75FA0}">
      <dgm:prSet/>
      <dgm:spPr/>
      <dgm:t>
        <a:bodyPr/>
        <a:lstStyle/>
        <a:p>
          <a:endParaRPr lang="en-US"/>
        </a:p>
      </dgm:t>
    </dgm:pt>
    <dgm:pt modelId="{554BEE99-48CD-45FA-ACC3-113555072149}" type="sibTrans" cxnId="{29FC9B43-08E7-42A0-8160-292583E75FA0}">
      <dgm:prSet/>
      <dgm:spPr/>
      <dgm:t>
        <a:bodyPr/>
        <a:lstStyle/>
        <a:p>
          <a:endParaRPr lang="en-US"/>
        </a:p>
      </dgm:t>
    </dgm:pt>
    <dgm:pt modelId="{6977DB9F-2611-4DE3-96CF-AE33753EAAB7}">
      <dgm:prSet/>
      <dgm:spPr>
        <a:solidFill>
          <a:schemeClr val="tx1">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“Peer-on-peer aggression,” for purposes of this guidance, means a physical act, verbal threat, or demeaning expression by an individual against or to another individual that causes physical or emotional harm to that individual. Examples include hitting, kicking, scratching, and other threatening behavior</a:t>
          </a:r>
          <a:endParaRPr lang="en-US" dirty="0">
            <a:solidFill>
              <a:schemeClr val="bg1"/>
            </a:solidFill>
            <a:effectLst>
              <a:outerShdw blurRad="38100" dist="38100" dir="2700000" algn="tl">
                <a:srgbClr val="000000">
                  <a:alpha val="43137"/>
                </a:srgbClr>
              </a:outerShdw>
            </a:effectLst>
          </a:endParaRPr>
        </a:p>
      </dgm:t>
    </dgm:pt>
    <dgm:pt modelId="{6AC47B9A-9F32-44D5-8182-34C66B88A6CA}" type="parTrans" cxnId="{DE9BBFCB-029F-4110-8C61-B1CF8CEA2A8E}">
      <dgm:prSet/>
      <dgm:spPr/>
      <dgm:t>
        <a:bodyPr/>
        <a:lstStyle/>
        <a:p>
          <a:endParaRPr lang="en-US"/>
        </a:p>
      </dgm:t>
    </dgm:pt>
    <dgm:pt modelId="{EDD5164C-EF55-4A2E-9B5A-FE8F3304A495}" type="sibTrans" cxnId="{DE9BBFCB-029F-4110-8C61-B1CF8CEA2A8E}">
      <dgm:prSet/>
      <dgm:spPr/>
      <dgm:t>
        <a:bodyPr/>
        <a:lstStyle/>
        <a:p>
          <a:endParaRPr lang="en-US"/>
        </a:p>
      </dgm:t>
    </dgm:pt>
    <dgm:pt modelId="{EB34C6F9-8217-4C42-8618-28BA385814CB}">
      <dgm:prSet/>
      <dgm:spPr>
        <a:solidFill>
          <a:schemeClr val="tx1">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Providers must report to the OHR all incidents of peer-on-peer aggression that are alleged to have resulted in or from a human rights violation, whether the alleged violation is discovered by the provider or through a complaint. These incidents of peer-on-peer aggression shall be entered in CHRIS within 24 hours of discovery of the incident or receipt of the complaint, in accordance with 12VAC35-115-230. </a:t>
          </a:r>
          <a:endParaRPr lang="en-US" dirty="0">
            <a:solidFill>
              <a:schemeClr val="bg1"/>
            </a:solidFill>
            <a:effectLst>
              <a:outerShdw blurRad="38100" dist="38100" dir="2700000" algn="tl">
                <a:srgbClr val="000000">
                  <a:alpha val="43137"/>
                </a:srgbClr>
              </a:outerShdw>
            </a:effectLst>
          </a:endParaRPr>
        </a:p>
      </dgm:t>
    </dgm:pt>
    <dgm:pt modelId="{14E8527A-F5E8-4CC7-9158-1091080245B2}" type="parTrans" cxnId="{133821C1-29CA-4EEC-88BD-9B7B85B48C75}">
      <dgm:prSet/>
      <dgm:spPr/>
      <dgm:t>
        <a:bodyPr/>
        <a:lstStyle/>
        <a:p>
          <a:endParaRPr lang="en-US"/>
        </a:p>
      </dgm:t>
    </dgm:pt>
    <dgm:pt modelId="{5F313A86-A0CC-4B1D-ACF1-FA32A11E3472}" type="sibTrans" cxnId="{133821C1-29CA-4EEC-88BD-9B7B85B48C75}">
      <dgm:prSet/>
      <dgm:spPr/>
      <dgm:t>
        <a:bodyPr/>
        <a:lstStyle/>
        <a:p>
          <a:endParaRPr lang="en-US"/>
        </a:p>
      </dgm:t>
    </dgm:pt>
    <dgm:pt modelId="{B42DE435-182C-4C02-A1B9-8C1A53EDBD49}">
      <dgm:prSet/>
      <dgm:spPr>
        <a:solidFill>
          <a:schemeClr val="tx1">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dirty="0">
            <a:latin typeface="Calibri" panose="020F0502020204030204" pitchFamily="34" charset="0"/>
            <a:ea typeface="Calibri" panose="020F0502020204030204" pitchFamily="34" charset="0"/>
            <a:cs typeface="Times New Roman" panose="02020603050405020304" pitchFamily="18" charset="0"/>
          </a:endParaRPr>
        </a:p>
      </dgm:t>
    </dgm:pt>
    <dgm:pt modelId="{E0ECE1E1-3D34-4253-BBC1-DBF6641F8379}" type="parTrans" cxnId="{0C7D607D-6C26-4416-8A7C-C85584FA4537}">
      <dgm:prSet/>
      <dgm:spPr/>
      <dgm:t>
        <a:bodyPr/>
        <a:lstStyle/>
        <a:p>
          <a:endParaRPr lang="en-US"/>
        </a:p>
      </dgm:t>
    </dgm:pt>
    <dgm:pt modelId="{35B316C0-C731-4AD7-A14B-DE973B48A34B}" type="sibTrans" cxnId="{0C7D607D-6C26-4416-8A7C-C85584FA4537}">
      <dgm:prSet/>
      <dgm:spPr/>
      <dgm:t>
        <a:bodyPr/>
        <a:lstStyle/>
        <a:p>
          <a:endParaRPr lang="en-US"/>
        </a:p>
      </dgm:t>
    </dgm:pt>
    <dgm:pt modelId="{6927CF6F-0982-44FC-BF39-159034918565}">
      <dgm:prSet/>
      <dgm:spPr>
        <a:solidFill>
          <a:schemeClr val="tx1">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These incidents should be coded under the category “Neglect Peer-on-Peer Aggression.”</a:t>
          </a:r>
          <a:endParaRPr lang="en-US" dirty="0">
            <a:solidFill>
              <a:schemeClr val="bg1"/>
            </a:solidFill>
            <a:effectLst>
              <a:outerShdw blurRad="38100" dist="38100" dir="2700000" algn="tl">
                <a:srgbClr val="000000">
                  <a:alpha val="43137"/>
                </a:srgbClr>
              </a:outerShdw>
            </a:effectLst>
          </a:endParaRPr>
        </a:p>
      </dgm:t>
    </dgm:pt>
    <dgm:pt modelId="{61CD1722-CBE9-423B-8B22-73C2BEF51317}" type="parTrans" cxnId="{FCB7B3D2-53A8-4F39-BED0-0721480BAAF2}">
      <dgm:prSet/>
      <dgm:spPr/>
      <dgm:t>
        <a:bodyPr/>
        <a:lstStyle/>
        <a:p>
          <a:endParaRPr lang="en-US"/>
        </a:p>
      </dgm:t>
    </dgm:pt>
    <dgm:pt modelId="{864DE842-470E-4315-94CD-0D1DE039C8E2}" type="sibTrans" cxnId="{FCB7B3D2-53A8-4F39-BED0-0721480BAAF2}">
      <dgm:prSet/>
      <dgm:spPr/>
      <dgm:t>
        <a:bodyPr/>
        <a:lstStyle/>
        <a:p>
          <a:endParaRPr lang="en-US"/>
        </a:p>
      </dgm:t>
    </dgm:pt>
    <dgm:pt modelId="{DBD9E3EB-B8A0-4417-A55C-56F5101245F1}" type="pres">
      <dgm:prSet presAssocID="{98069476-E8EE-49EB-84C1-17A9002AD676}" presName="linear" presStyleCnt="0">
        <dgm:presLayoutVars>
          <dgm:dir/>
          <dgm:animLvl val="lvl"/>
          <dgm:resizeHandles val="exact"/>
        </dgm:presLayoutVars>
      </dgm:prSet>
      <dgm:spPr/>
    </dgm:pt>
    <dgm:pt modelId="{11AF8DD1-1548-4FD4-A11B-4DFF715734C6}" type="pres">
      <dgm:prSet presAssocID="{AAAB4C65-D81F-488E-94BA-A14856B33A65}" presName="parentLin" presStyleCnt="0"/>
      <dgm:spPr/>
    </dgm:pt>
    <dgm:pt modelId="{2CDC6B44-AF65-4E77-88A9-039B0FD116B4}" type="pres">
      <dgm:prSet presAssocID="{AAAB4C65-D81F-488E-94BA-A14856B33A65}" presName="parentLeftMargin" presStyleLbl="node1" presStyleIdx="0" presStyleCnt="3"/>
      <dgm:spPr/>
    </dgm:pt>
    <dgm:pt modelId="{5E55C694-E79E-4725-9E7E-187B53DA3BD6}" type="pres">
      <dgm:prSet presAssocID="{AAAB4C65-D81F-488E-94BA-A14856B33A65}" presName="parentText" presStyleLbl="node1" presStyleIdx="0" presStyleCnt="3">
        <dgm:presLayoutVars>
          <dgm:chMax val="0"/>
          <dgm:bulletEnabled val="1"/>
        </dgm:presLayoutVars>
      </dgm:prSet>
      <dgm:spPr/>
    </dgm:pt>
    <dgm:pt modelId="{3B4FC690-049B-4F4D-9F33-8C434559F898}" type="pres">
      <dgm:prSet presAssocID="{AAAB4C65-D81F-488E-94BA-A14856B33A65}" presName="negativeSpace" presStyleCnt="0"/>
      <dgm:spPr/>
    </dgm:pt>
    <dgm:pt modelId="{511FEB3A-F97B-4A5A-A71D-D3F2EAAA66DC}" type="pres">
      <dgm:prSet presAssocID="{AAAB4C65-D81F-488E-94BA-A14856B33A65}" presName="childText" presStyleLbl="conFgAcc1" presStyleIdx="0" presStyleCnt="3" custLinFactNeighborY="22760">
        <dgm:presLayoutVars>
          <dgm:bulletEnabled val="1"/>
        </dgm:presLayoutVars>
      </dgm:prSet>
      <dgm:spPr/>
    </dgm:pt>
    <dgm:pt modelId="{08455D1B-8D63-425C-B2C3-D555E696EF76}" type="pres">
      <dgm:prSet presAssocID="{39CE231B-77F3-4B01-96D0-52297C39DA86}" presName="spaceBetweenRectangles" presStyleCnt="0"/>
      <dgm:spPr/>
    </dgm:pt>
    <dgm:pt modelId="{EC582106-1E02-4B6A-B81B-426C288F2A19}" type="pres">
      <dgm:prSet presAssocID="{653E0226-C921-4154-B72D-DCDCD744A7E4}" presName="parentLin" presStyleCnt="0"/>
      <dgm:spPr/>
    </dgm:pt>
    <dgm:pt modelId="{F3E9B3EA-1996-4879-9790-811CA57E169D}" type="pres">
      <dgm:prSet presAssocID="{653E0226-C921-4154-B72D-DCDCD744A7E4}" presName="parentLeftMargin" presStyleLbl="node1" presStyleIdx="0" presStyleCnt="3"/>
      <dgm:spPr/>
    </dgm:pt>
    <dgm:pt modelId="{D4F91AE4-B79B-438C-A63D-7A14A6E78BB9}" type="pres">
      <dgm:prSet presAssocID="{653E0226-C921-4154-B72D-DCDCD744A7E4}" presName="parentText" presStyleLbl="node1" presStyleIdx="1" presStyleCnt="3">
        <dgm:presLayoutVars>
          <dgm:chMax val="0"/>
          <dgm:bulletEnabled val="1"/>
        </dgm:presLayoutVars>
      </dgm:prSet>
      <dgm:spPr/>
    </dgm:pt>
    <dgm:pt modelId="{A329F4A1-CBA1-4EFD-8A32-78F2DCEAC3C3}" type="pres">
      <dgm:prSet presAssocID="{653E0226-C921-4154-B72D-DCDCD744A7E4}" presName="negativeSpace" presStyleCnt="0"/>
      <dgm:spPr/>
    </dgm:pt>
    <dgm:pt modelId="{607E873F-3081-4F20-970E-0839088ED555}" type="pres">
      <dgm:prSet presAssocID="{653E0226-C921-4154-B72D-DCDCD744A7E4}" presName="childText" presStyleLbl="conFgAcc1" presStyleIdx="1" presStyleCnt="3" custLinFactNeighborY="22760">
        <dgm:presLayoutVars>
          <dgm:bulletEnabled val="1"/>
        </dgm:presLayoutVars>
      </dgm:prSet>
      <dgm:spPr/>
    </dgm:pt>
    <dgm:pt modelId="{A8B46008-5129-4046-B609-3E710DFB3755}" type="pres">
      <dgm:prSet presAssocID="{D5662307-8632-4416-AB3C-60BF221B513D}" presName="spaceBetweenRectangles" presStyleCnt="0"/>
      <dgm:spPr/>
    </dgm:pt>
    <dgm:pt modelId="{7CAC5986-AFBE-453F-B545-0B07AB91C19D}" type="pres">
      <dgm:prSet presAssocID="{18224030-4363-43DC-8005-FB6E7839A93B}" presName="parentLin" presStyleCnt="0"/>
      <dgm:spPr/>
    </dgm:pt>
    <dgm:pt modelId="{C1E8AD31-BFA0-42FA-85CC-3AB7DE3BE4E4}" type="pres">
      <dgm:prSet presAssocID="{18224030-4363-43DC-8005-FB6E7839A93B}" presName="parentLeftMargin" presStyleLbl="node1" presStyleIdx="1" presStyleCnt="3"/>
      <dgm:spPr/>
    </dgm:pt>
    <dgm:pt modelId="{89385F9C-F24D-4B5F-85C6-81F56EBBEF3B}" type="pres">
      <dgm:prSet presAssocID="{18224030-4363-43DC-8005-FB6E7839A93B}" presName="parentText" presStyleLbl="node1" presStyleIdx="2" presStyleCnt="3">
        <dgm:presLayoutVars>
          <dgm:chMax val="0"/>
          <dgm:bulletEnabled val="1"/>
        </dgm:presLayoutVars>
      </dgm:prSet>
      <dgm:spPr/>
    </dgm:pt>
    <dgm:pt modelId="{B205459A-AB51-4D78-86E2-35DFE1025032}" type="pres">
      <dgm:prSet presAssocID="{18224030-4363-43DC-8005-FB6E7839A93B}" presName="negativeSpace" presStyleCnt="0"/>
      <dgm:spPr/>
    </dgm:pt>
    <dgm:pt modelId="{D0688771-1EE7-4ECF-8992-88EC7EE5D2D7}" type="pres">
      <dgm:prSet presAssocID="{18224030-4363-43DC-8005-FB6E7839A93B}" presName="childText" presStyleLbl="conFgAcc1" presStyleIdx="2" presStyleCnt="3" custLinFactNeighborY="8326">
        <dgm:presLayoutVars>
          <dgm:bulletEnabled val="1"/>
        </dgm:presLayoutVars>
      </dgm:prSet>
      <dgm:spPr/>
    </dgm:pt>
  </dgm:ptLst>
  <dgm:cxnLst>
    <dgm:cxn modelId="{C6AE2D09-BEF0-4840-A9CB-472B934FFC5A}" type="presOf" srcId="{98069476-E8EE-49EB-84C1-17A9002AD676}" destId="{DBD9E3EB-B8A0-4417-A55C-56F5101245F1}" srcOrd="0" destOrd="0" presId="urn:microsoft.com/office/officeart/2005/8/layout/list1"/>
    <dgm:cxn modelId="{74F8B317-8622-4413-B533-B50A75F16609}" type="presOf" srcId="{B42DE435-182C-4C02-A1B9-8C1A53EDBD49}" destId="{607E873F-3081-4F20-970E-0839088ED555}" srcOrd="0" destOrd="1" presId="urn:microsoft.com/office/officeart/2005/8/layout/list1"/>
    <dgm:cxn modelId="{A5B0C42E-B8A7-4FCD-A23D-BBE01C81C3A6}" type="presOf" srcId="{EB34C6F9-8217-4C42-8618-28BA385814CB}" destId="{607E873F-3081-4F20-970E-0839088ED555}" srcOrd="0" destOrd="0" presId="urn:microsoft.com/office/officeart/2005/8/layout/list1"/>
    <dgm:cxn modelId="{29FC9B43-08E7-42A0-8160-292583E75FA0}" srcId="{98069476-E8EE-49EB-84C1-17A9002AD676}" destId="{18224030-4363-43DC-8005-FB6E7839A93B}" srcOrd="2" destOrd="0" parTransId="{07BB7A9A-AF2E-4CA4-A808-E9CD1C84C816}" sibTransId="{554BEE99-48CD-45FA-ACC3-113555072149}"/>
    <dgm:cxn modelId="{9AE90D50-00B6-4C81-9077-1A3D9CC1AA74}" type="presOf" srcId="{AAAB4C65-D81F-488E-94BA-A14856B33A65}" destId="{5E55C694-E79E-4725-9E7E-187B53DA3BD6}" srcOrd="1" destOrd="0" presId="urn:microsoft.com/office/officeart/2005/8/layout/list1"/>
    <dgm:cxn modelId="{BDB12270-86E4-4C12-B41D-14BB3D4B0285}" type="presOf" srcId="{18224030-4363-43DC-8005-FB6E7839A93B}" destId="{89385F9C-F24D-4B5F-85C6-81F56EBBEF3B}" srcOrd="1" destOrd="0" presId="urn:microsoft.com/office/officeart/2005/8/layout/list1"/>
    <dgm:cxn modelId="{115D4352-E2A7-4408-8DE3-E799BD2CCE96}" type="presOf" srcId="{653E0226-C921-4154-B72D-DCDCD744A7E4}" destId="{D4F91AE4-B79B-438C-A63D-7A14A6E78BB9}" srcOrd="1" destOrd="0" presId="urn:microsoft.com/office/officeart/2005/8/layout/list1"/>
    <dgm:cxn modelId="{0C7D607D-6C26-4416-8A7C-C85584FA4537}" srcId="{653E0226-C921-4154-B72D-DCDCD744A7E4}" destId="{B42DE435-182C-4C02-A1B9-8C1A53EDBD49}" srcOrd="1" destOrd="0" parTransId="{E0ECE1E1-3D34-4253-BBC1-DBF6641F8379}" sibTransId="{35B316C0-C731-4AD7-A14B-DE973B48A34B}"/>
    <dgm:cxn modelId="{3D8EBD98-ED9B-4341-A146-4F905C52A19B}" srcId="{98069476-E8EE-49EB-84C1-17A9002AD676}" destId="{653E0226-C921-4154-B72D-DCDCD744A7E4}" srcOrd="1" destOrd="0" parTransId="{586DB4D6-80A3-446F-BF5D-4495DF198414}" sibTransId="{D5662307-8632-4416-AB3C-60BF221B513D}"/>
    <dgm:cxn modelId="{303815AC-4B34-491D-BC23-4F7EE9F84467}" type="presOf" srcId="{AAAB4C65-D81F-488E-94BA-A14856B33A65}" destId="{2CDC6B44-AF65-4E77-88A9-039B0FD116B4}" srcOrd="0" destOrd="0" presId="urn:microsoft.com/office/officeart/2005/8/layout/list1"/>
    <dgm:cxn modelId="{7343D7B0-D4AE-424B-A3F4-4CC75D53CE05}" srcId="{98069476-E8EE-49EB-84C1-17A9002AD676}" destId="{AAAB4C65-D81F-488E-94BA-A14856B33A65}" srcOrd="0" destOrd="0" parTransId="{4F012FF6-4882-4231-960D-F2CAA03043C8}" sibTransId="{39CE231B-77F3-4B01-96D0-52297C39DA86}"/>
    <dgm:cxn modelId="{087274BB-CEDF-4DB4-A5B9-F3F820359525}" type="presOf" srcId="{18224030-4363-43DC-8005-FB6E7839A93B}" destId="{C1E8AD31-BFA0-42FA-85CC-3AB7DE3BE4E4}" srcOrd="0" destOrd="0" presId="urn:microsoft.com/office/officeart/2005/8/layout/list1"/>
    <dgm:cxn modelId="{133821C1-29CA-4EEC-88BD-9B7B85B48C75}" srcId="{653E0226-C921-4154-B72D-DCDCD744A7E4}" destId="{EB34C6F9-8217-4C42-8618-28BA385814CB}" srcOrd="0" destOrd="0" parTransId="{14E8527A-F5E8-4CC7-9158-1091080245B2}" sibTransId="{5F313A86-A0CC-4B1D-ACF1-FA32A11E3472}"/>
    <dgm:cxn modelId="{DE9BBFCB-029F-4110-8C61-B1CF8CEA2A8E}" srcId="{AAAB4C65-D81F-488E-94BA-A14856B33A65}" destId="{6977DB9F-2611-4DE3-96CF-AE33753EAAB7}" srcOrd="0" destOrd="0" parTransId="{6AC47B9A-9F32-44D5-8182-34C66B88A6CA}" sibTransId="{EDD5164C-EF55-4A2E-9B5A-FE8F3304A495}"/>
    <dgm:cxn modelId="{FCB7B3D2-53A8-4F39-BED0-0721480BAAF2}" srcId="{18224030-4363-43DC-8005-FB6E7839A93B}" destId="{6927CF6F-0982-44FC-BF39-159034918565}" srcOrd="0" destOrd="0" parTransId="{61CD1722-CBE9-423B-8B22-73C2BEF51317}" sibTransId="{864DE842-470E-4315-94CD-0D1DE039C8E2}"/>
    <dgm:cxn modelId="{A5CE5FD9-CFB7-44E7-9958-E51FCC30BEB6}" type="presOf" srcId="{6977DB9F-2611-4DE3-96CF-AE33753EAAB7}" destId="{511FEB3A-F97B-4A5A-A71D-D3F2EAAA66DC}" srcOrd="0" destOrd="0" presId="urn:microsoft.com/office/officeart/2005/8/layout/list1"/>
    <dgm:cxn modelId="{AAF953E9-8232-4016-B77A-58B2C598C205}" type="presOf" srcId="{653E0226-C921-4154-B72D-DCDCD744A7E4}" destId="{F3E9B3EA-1996-4879-9790-811CA57E169D}" srcOrd="0" destOrd="0" presId="urn:microsoft.com/office/officeart/2005/8/layout/list1"/>
    <dgm:cxn modelId="{0A1E18F6-A738-4BD5-98CB-72B0D4DEAD92}" type="presOf" srcId="{6927CF6F-0982-44FC-BF39-159034918565}" destId="{D0688771-1EE7-4ECF-8992-88EC7EE5D2D7}" srcOrd="0" destOrd="0" presId="urn:microsoft.com/office/officeart/2005/8/layout/list1"/>
    <dgm:cxn modelId="{4988B178-3D52-467A-87F7-8040A92E1CE7}" type="presParOf" srcId="{DBD9E3EB-B8A0-4417-A55C-56F5101245F1}" destId="{11AF8DD1-1548-4FD4-A11B-4DFF715734C6}" srcOrd="0" destOrd="0" presId="urn:microsoft.com/office/officeart/2005/8/layout/list1"/>
    <dgm:cxn modelId="{468F4B6D-5AEA-4A9B-A6F5-9F886DBE00E5}" type="presParOf" srcId="{11AF8DD1-1548-4FD4-A11B-4DFF715734C6}" destId="{2CDC6B44-AF65-4E77-88A9-039B0FD116B4}" srcOrd="0" destOrd="0" presId="urn:microsoft.com/office/officeart/2005/8/layout/list1"/>
    <dgm:cxn modelId="{CF4677AA-42C6-4B8B-8A16-E24EF9382556}" type="presParOf" srcId="{11AF8DD1-1548-4FD4-A11B-4DFF715734C6}" destId="{5E55C694-E79E-4725-9E7E-187B53DA3BD6}" srcOrd="1" destOrd="0" presId="urn:microsoft.com/office/officeart/2005/8/layout/list1"/>
    <dgm:cxn modelId="{73685225-F5FE-4DDC-9BFD-60F8BA1CC7BA}" type="presParOf" srcId="{DBD9E3EB-B8A0-4417-A55C-56F5101245F1}" destId="{3B4FC690-049B-4F4D-9F33-8C434559F898}" srcOrd="1" destOrd="0" presId="urn:microsoft.com/office/officeart/2005/8/layout/list1"/>
    <dgm:cxn modelId="{7729E734-603B-4B58-B147-83FEE1FE4B19}" type="presParOf" srcId="{DBD9E3EB-B8A0-4417-A55C-56F5101245F1}" destId="{511FEB3A-F97B-4A5A-A71D-D3F2EAAA66DC}" srcOrd="2" destOrd="0" presId="urn:microsoft.com/office/officeart/2005/8/layout/list1"/>
    <dgm:cxn modelId="{A640D8D2-DE89-4AF3-B5D8-59FA5946FC20}" type="presParOf" srcId="{DBD9E3EB-B8A0-4417-A55C-56F5101245F1}" destId="{08455D1B-8D63-425C-B2C3-D555E696EF76}" srcOrd="3" destOrd="0" presId="urn:microsoft.com/office/officeart/2005/8/layout/list1"/>
    <dgm:cxn modelId="{3F2A6A92-E028-4FC6-BADD-E9172EBAE58E}" type="presParOf" srcId="{DBD9E3EB-B8A0-4417-A55C-56F5101245F1}" destId="{EC582106-1E02-4B6A-B81B-426C288F2A19}" srcOrd="4" destOrd="0" presId="urn:microsoft.com/office/officeart/2005/8/layout/list1"/>
    <dgm:cxn modelId="{59D1A2E3-F1B4-410B-B60E-E95DA56A75A6}" type="presParOf" srcId="{EC582106-1E02-4B6A-B81B-426C288F2A19}" destId="{F3E9B3EA-1996-4879-9790-811CA57E169D}" srcOrd="0" destOrd="0" presId="urn:microsoft.com/office/officeart/2005/8/layout/list1"/>
    <dgm:cxn modelId="{9BCDB54A-BAD4-44C6-9EDB-6DD84A40FB8D}" type="presParOf" srcId="{EC582106-1E02-4B6A-B81B-426C288F2A19}" destId="{D4F91AE4-B79B-438C-A63D-7A14A6E78BB9}" srcOrd="1" destOrd="0" presId="urn:microsoft.com/office/officeart/2005/8/layout/list1"/>
    <dgm:cxn modelId="{87FB9F67-9167-4AF3-B816-5BADEFF985C4}" type="presParOf" srcId="{DBD9E3EB-B8A0-4417-A55C-56F5101245F1}" destId="{A329F4A1-CBA1-4EFD-8A32-78F2DCEAC3C3}" srcOrd="5" destOrd="0" presId="urn:microsoft.com/office/officeart/2005/8/layout/list1"/>
    <dgm:cxn modelId="{5770E53C-7374-48C5-8170-FDBEF8ADF20F}" type="presParOf" srcId="{DBD9E3EB-B8A0-4417-A55C-56F5101245F1}" destId="{607E873F-3081-4F20-970E-0839088ED555}" srcOrd="6" destOrd="0" presId="urn:microsoft.com/office/officeart/2005/8/layout/list1"/>
    <dgm:cxn modelId="{57E4F9A3-8F60-415B-9958-F1C4B808D1D0}" type="presParOf" srcId="{DBD9E3EB-B8A0-4417-A55C-56F5101245F1}" destId="{A8B46008-5129-4046-B609-3E710DFB3755}" srcOrd="7" destOrd="0" presId="urn:microsoft.com/office/officeart/2005/8/layout/list1"/>
    <dgm:cxn modelId="{795EF317-996E-4098-BC80-2AE4F093F647}" type="presParOf" srcId="{DBD9E3EB-B8A0-4417-A55C-56F5101245F1}" destId="{7CAC5986-AFBE-453F-B545-0B07AB91C19D}" srcOrd="8" destOrd="0" presId="urn:microsoft.com/office/officeart/2005/8/layout/list1"/>
    <dgm:cxn modelId="{780A0B48-B17A-407F-829D-2AC227B75752}" type="presParOf" srcId="{7CAC5986-AFBE-453F-B545-0B07AB91C19D}" destId="{C1E8AD31-BFA0-42FA-85CC-3AB7DE3BE4E4}" srcOrd="0" destOrd="0" presId="urn:microsoft.com/office/officeart/2005/8/layout/list1"/>
    <dgm:cxn modelId="{9BC9D5A9-8BC2-4068-B259-25B82C686D66}" type="presParOf" srcId="{7CAC5986-AFBE-453F-B545-0B07AB91C19D}" destId="{89385F9C-F24D-4B5F-85C6-81F56EBBEF3B}" srcOrd="1" destOrd="0" presId="urn:microsoft.com/office/officeart/2005/8/layout/list1"/>
    <dgm:cxn modelId="{77A1ED9F-8467-4BF5-A308-2AD5612D83A8}" type="presParOf" srcId="{DBD9E3EB-B8A0-4417-A55C-56F5101245F1}" destId="{B205459A-AB51-4D78-86E2-35DFE1025032}" srcOrd="9" destOrd="0" presId="urn:microsoft.com/office/officeart/2005/8/layout/list1"/>
    <dgm:cxn modelId="{9CA00F4B-A9EA-4096-B92B-AB3B1E999BD7}" type="presParOf" srcId="{DBD9E3EB-B8A0-4417-A55C-56F5101245F1}" destId="{D0688771-1EE7-4ECF-8992-88EC7EE5D2D7}"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46F588A-ACC4-4600-B263-4C47D743FF33}"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CFE9691E-4D9E-48D9-9E9F-145EB925B3E0}">
      <dgm:prSet phldrT="[Text]"/>
      <dgm:spPr>
        <a:ln w="38100">
          <a:solidFill>
            <a:schemeClr val="accent6">
              <a:lumMod val="75000"/>
            </a:schemeClr>
          </a:solidFill>
        </a:ln>
        <a:effectLst>
          <a:glow rad="101600">
            <a:schemeClr val="accent2">
              <a:satMod val="175000"/>
              <a:alpha val="40000"/>
            </a:schemeClr>
          </a:glow>
          <a:outerShdw blurRad="149987" dist="250190" dir="8460000" algn="ctr">
            <a:srgbClr val="000000">
              <a:alpha val="28000"/>
            </a:srgbClr>
          </a:outerShdw>
        </a:effectLst>
        <a:sp3d prstMaterial="metal">
          <a:bevelT w="88900" h="88900"/>
        </a:sp3d>
      </dgm:spPr>
      <dgm:t>
        <a:bodyPr/>
        <a:lstStyle/>
        <a:p>
          <a:r>
            <a:rPr lang="en-US" dirty="0"/>
            <a:t>Allegation</a:t>
          </a:r>
        </a:p>
      </dgm:t>
    </dgm:pt>
    <dgm:pt modelId="{82E3D286-818B-4D83-B3FA-012E0FFFAC7E}" type="parTrans" cxnId="{E4079FC4-D083-42D9-8172-C9812B71238F}">
      <dgm:prSet/>
      <dgm:spPr/>
      <dgm:t>
        <a:bodyPr/>
        <a:lstStyle/>
        <a:p>
          <a:endParaRPr lang="en-US"/>
        </a:p>
      </dgm:t>
    </dgm:pt>
    <dgm:pt modelId="{1FBBF65A-9FD3-4642-B63C-877B9698A721}" type="sibTrans" cxnId="{E4079FC4-D083-42D9-8172-C9812B71238F}">
      <dgm:prSet/>
      <dgm:spPr/>
      <dgm:t>
        <a:bodyPr/>
        <a:lstStyle/>
        <a:p>
          <a:endParaRPr lang="en-US"/>
        </a:p>
      </dgm:t>
    </dgm:pt>
    <dgm:pt modelId="{68E72984-1648-4920-BBA1-C99D689B11A8}">
      <dgm:prSet phldrT="[Text]"/>
      <dgm:spPr>
        <a:ln>
          <a:solidFill>
            <a:schemeClr val="accent2"/>
          </a:solidFill>
        </a:ln>
        <a:effectLst>
          <a:outerShdw blurRad="149987" dist="250190" dir="8460000" algn="ctr">
            <a:srgbClr val="000000">
              <a:alpha val="28000"/>
            </a:srgbClr>
          </a:outerShdw>
        </a:effectLst>
      </dgm:spPr>
      <dgm:t>
        <a:bodyPr/>
        <a:lstStyle/>
        <a:p>
          <a:r>
            <a:rPr lang="en-US" dirty="0"/>
            <a:t>Notification</a:t>
          </a:r>
        </a:p>
      </dgm:t>
    </dgm:pt>
    <dgm:pt modelId="{69FC3278-8753-41BF-82C7-C0895C5C0BB2}" type="parTrans" cxnId="{57FE83B6-6A27-4B63-8516-94E85634BA02}">
      <dgm:prSet/>
      <dgm:spPr/>
      <dgm:t>
        <a:bodyPr/>
        <a:lstStyle/>
        <a:p>
          <a:endParaRPr lang="en-US"/>
        </a:p>
      </dgm:t>
    </dgm:pt>
    <dgm:pt modelId="{25BDBB2A-9893-4154-9E34-8BC7CBE67448}" type="sibTrans" cxnId="{57FE83B6-6A27-4B63-8516-94E85634BA02}">
      <dgm:prSet/>
      <dgm:spPr/>
      <dgm:t>
        <a:bodyPr/>
        <a:lstStyle/>
        <a:p>
          <a:endParaRPr lang="en-US"/>
        </a:p>
      </dgm:t>
    </dgm:pt>
    <dgm:pt modelId="{F7CC2DE8-01E4-4C8D-84B7-A1938EC4BAD8}">
      <dgm:prSet phldrT="[Text]"/>
      <dgm:spPr>
        <a:ln>
          <a:solidFill>
            <a:schemeClr val="accent2"/>
          </a:solidFill>
        </a:ln>
        <a:effectLst>
          <a:outerShdw blurRad="149987" dist="250190" dir="8460000" algn="ctr">
            <a:srgbClr val="000000">
              <a:alpha val="28000"/>
            </a:srgbClr>
          </a:outerShdw>
        </a:effectLst>
        <a:sp3d prstMaterial="metal">
          <a:bevelT w="88900" h="88900"/>
        </a:sp3d>
      </dgm:spPr>
      <dgm:t>
        <a:bodyPr/>
        <a:lstStyle/>
        <a:p>
          <a:r>
            <a:rPr lang="en-US" dirty="0"/>
            <a:t>Accusation</a:t>
          </a:r>
        </a:p>
      </dgm:t>
    </dgm:pt>
    <dgm:pt modelId="{0D1BB0D9-1680-4507-B8DC-E07202C721F0}" type="parTrans" cxnId="{B60D7F2A-308A-4CB1-B617-6C82DDABFC8A}">
      <dgm:prSet/>
      <dgm:spPr/>
      <dgm:t>
        <a:bodyPr/>
        <a:lstStyle/>
        <a:p>
          <a:endParaRPr lang="en-US"/>
        </a:p>
      </dgm:t>
    </dgm:pt>
    <dgm:pt modelId="{AC843FB4-5F95-45FE-8520-257F09F93B49}" type="sibTrans" cxnId="{B60D7F2A-308A-4CB1-B617-6C82DDABFC8A}">
      <dgm:prSet/>
      <dgm:spPr/>
      <dgm:t>
        <a:bodyPr/>
        <a:lstStyle/>
        <a:p>
          <a:endParaRPr lang="en-US"/>
        </a:p>
      </dgm:t>
    </dgm:pt>
    <dgm:pt modelId="{9E35F204-156E-4C41-B339-4729919A5868}" type="pres">
      <dgm:prSet presAssocID="{D46F588A-ACC4-4600-B263-4C47D743FF33}" presName="Name0" presStyleCnt="0">
        <dgm:presLayoutVars>
          <dgm:dir/>
          <dgm:resizeHandles val="exact"/>
        </dgm:presLayoutVars>
      </dgm:prSet>
      <dgm:spPr/>
    </dgm:pt>
    <dgm:pt modelId="{94F6A497-8771-4365-A166-CBBD3AE02158}" type="pres">
      <dgm:prSet presAssocID="{CFE9691E-4D9E-48D9-9E9F-145EB925B3E0}" presName="composite" presStyleCnt="0"/>
      <dgm:spPr>
        <a:ln>
          <a:noFill/>
        </a:ln>
        <a:effectLst>
          <a:outerShdw blurRad="149987" dist="250190" dir="8460000" algn="ctr">
            <a:srgbClr val="000000">
              <a:alpha val="28000"/>
            </a:srgbClr>
          </a:outerShdw>
        </a:effectLst>
        <a:sp3d prstMaterial="metal">
          <a:bevelT w="88900" h="88900"/>
        </a:sp3d>
      </dgm:spPr>
    </dgm:pt>
    <dgm:pt modelId="{D6F3C80A-C860-428E-B368-99E66FE9BCCE}" type="pres">
      <dgm:prSet presAssocID="{CFE9691E-4D9E-48D9-9E9F-145EB925B3E0}" presName="bgChev" presStyleLbl="node1" presStyleIdx="0" presStyleCnt="3"/>
      <dgm:spPr>
        <a:ln>
          <a:noFill/>
        </a:ln>
        <a:effectLst>
          <a:glow rad="1397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8DBE1BB3-BA7D-4D10-8718-0E67D14BA5C9}" type="pres">
      <dgm:prSet presAssocID="{CFE9691E-4D9E-48D9-9E9F-145EB925B3E0}" presName="txNode" presStyleLbl="fgAcc1" presStyleIdx="0" presStyleCnt="3">
        <dgm:presLayoutVars>
          <dgm:bulletEnabled val="1"/>
        </dgm:presLayoutVars>
      </dgm:prSet>
      <dgm:spPr/>
    </dgm:pt>
    <dgm:pt modelId="{E4F3C61C-CD9C-4E4D-AB3A-539F4F087BF8}" type="pres">
      <dgm:prSet presAssocID="{1FBBF65A-9FD3-4642-B63C-877B9698A721}" presName="compositeSpace" presStyleCnt="0"/>
      <dgm:spPr>
        <a:ln>
          <a:noFill/>
        </a:ln>
        <a:effectLst>
          <a:outerShdw blurRad="149987" dist="250190" dir="8460000" algn="ctr">
            <a:srgbClr val="000000">
              <a:alpha val="28000"/>
            </a:srgbClr>
          </a:outerShdw>
        </a:effectLst>
        <a:sp3d prstMaterial="metal">
          <a:bevelT w="88900" h="88900"/>
        </a:sp3d>
      </dgm:spPr>
    </dgm:pt>
    <dgm:pt modelId="{209416FC-D96C-4BD2-8351-FE4BCF99A6E7}" type="pres">
      <dgm:prSet presAssocID="{68E72984-1648-4920-BBA1-C99D689B11A8}" presName="composite" presStyleCnt="0"/>
      <dgm:spPr>
        <a:ln>
          <a:noFill/>
        </a:ln>
        <a:effectLst>
          <a:outerShdw blurRad="149987" dist="250190" dir="8460000" algn="ctr">
            <a:srgbClr val="000000">
              <a:alpha val="28000"/>
            </a:srgbClr>
          </a:outerShdw>
        </a:effectLst>
        <a:sp3d prstMaterial="metal">
          <a:bevelT w="88900" h="88900"/>
        </a:sp3d>
      </dgm:spPr>
    </dgm:pt>
    <dgm:pt modelId="{C667E9BB-09CB-46A9-B5B8-5D74459F857E}" type="pres">
      <dgm:prSet presAssocID="{68E72984-1648-4920-BBA1-C99D689B11A8}" presName="bgChev" presStyleLbl="node1" presStyleIdx="1" presStyleCnt="3"/>
      <dgm:spPr>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A36E1196-3FEE-48B8-B378-233E233A5FE9}" type="pres">
      <dgm:prSet presAssocID="{68E72984-1648-4920-BBA1-C99D689B11A8}" presName="txNode" presStyleLbl="fgAcc1" presStyleIdx="1" presStyleCnt="3">
        <dgm:presLayoutVars>
          <dgm:bulletEnabled val="1"/>
        </dgm:presLayoutVars>
      </dgm:prSet>
      <dgm:spPr/>
    </dgm:pt>
    <dgm:pt modelId="{66267B59-33F6-4760-B0A6-55507717743C}" type="pres">
      <dgm:prSet presAssocID="{25BDBB2A-9893-4154-9E34-8BC7CBE67448}" presName="compositeSpace" presStyleCnt="0"/>
      <dgm:spPr>
        <a:ln>
          <a:noFill/>
        </a:ln>
        <a:effectLst>
          <a:outerShdw blurRad="149987" dist="250190" dir="8460000" algn="ctr">
            <a:srgbClr val="000000">
              <a:alpha val="28000"/>
            </a:srgbClr>
          </a:outerShdw>
        </a:effectLst>
        <a:sp3d prstMaterial="metal">
          <a:bevelT w="88900" h="88900"/>
        </a:sp3d>
      </dgm:spPr>
    </dgm:pt>
    <dgm:pt modelId="{5BA6F3DB-B2B3-43B2-936E-69FEEF2FCC60}" type="pres">
      <dgm:prSet presAssocID="{F7CC2DE8-01E4-4C8D-84B7-A1938EC4BAD8}" presName="composite" presStyleCnt="0"/>
      <dgm:spPr>
        <a:ln>
          <a:noFill/>
        </a:ln>
        <a:effectLst>
          <a:outerShdw blurRad="149987" dist="250190" dir="8460000" algn="ctr">
            <a:srgbClr val="000000">
              <a:alpha val="28000"/>
            </a:srgbClr>
          </a:outerShdw>
        </a:effectLst>
        <a:sp3d prstMaterial="metal">
          <a:bevelT w="88900" h="88900"/>
        </a:sp3d>
      </dgm:spPr>
    </dgm:pt>
    <dgm:pt modelId="{63F74E86-6E9E-49FD-80ED-273F5624B752}" type="pres">
      <dgm:prSet presAssocID="{F7CC2DE8-01E4-4C8D-84B7-A1938EC4BAD8}" presName="bgChev" presStyleLbl="node1" presStyleIdx="2" presStyleCnt="3"/>
      <dgm:spPr>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F32F8BA6-913F-46AF-9EDD-EB43617E0A1C}" type="pres">
      <dgm:prSet presAssocID="{F7CC2DE8-01E4-4C8D-84B7-A1938EC4BAD8}" presName="txNode" presStyleLbl="fgAcc1" presStyleIdx="2" presStyleCnt="3">
        <dgm:presLayoutVars>
          <dgm:bulletEnabled val="1"/>
        </dgm:presLayoutVars>
      </dgm:prSet>
      <dgm:spPr/>
    </dgm:pt>
  </dgm:ptLst>
  <dgm:cxnLst>
    <dgm:cxn modelId="{15DAC61F-A9C6-4039-B8C1-A65CB6F9548E}" type="presOf" srcId="{68E72984-1648-4920-BBA1-C99D689B11A8}" destId="{A36E1196-3FEE-48B8-B378-233E233A5FE9}" srcOrd="0" destOrd="0" presId="urn:microsoft.com/office/officeart/2005/8/layout/chevronAccent+Icon"/>
    <dgm:cxn modelId="{95F0B621-BF0D-4856-B6EE-D552A873C07D}" type="presOf" srcId="{F7CC2DE8-01E4-4C8D-84B7-A1938EC4BAD8}" destId="{F32F8BA6-913F-46AF-9EDD-EB43617E0A1C}" srcOrd="0" destOrd="0" presId="urn:microsoft.com/office/officeart/2005/8/layout/chevronAccent+Icon"/>
    <dgm:cxn modelId="{B60D7F2A-308A-4CB1-B617-6C82DDABFC8A}" srcId="{D46F588A-ACC4-4600-B263-4C47D743FF33}" destId="{F7CC2DE8-01E4-4C8D-84B7-A1938EC4BAD8}" srcOrd="2" destOrd="0" parTransId="{0D1BB0D9-1680-4507-B8DC-E07202C721F0}" sibTransId="{AC843FB4-5F95-45FE-8520-257F09F93B49}"/>
    <dgm:cxn modelId="{1136CC2C-A0DF-4325-9BCC-1C6479BC131F}" type="presOf" srcId="{D46F588A-ACC4-4600-B263-4C47D743FF33}" destId="{9E35F204-156E-4C41-B339-4729919A5868}" srcOrd="0" destOrd="0" presId="urn:microsoft.com/office/officeart/2005/8/layout/chevronAccent+Icon"/>
    <dgm:cxn modelId="{67780239-3E0E-4C59-920C-DB20DD46CE8F}" type="presOf" srcId="{CFE9691E-4D9E-48D9-9E9F-145EB925B3E0}" destId="{8DBE1BB3-BA7D-4D10-8718-0E67D14BA5C9}" srcOrd="0" destOrd="0" presId="urn:microsoft.com/office/officeart/2005/8/layout/chevronAccent+Icon"/>
    <dgm:cxn modelId="{57FE83B6-6A27-4B63-8516-94E85634BA02}" srcId="{D46F588A-ACC4-4600-B263-4C47D743FF33}" destId="{68E72984-1648-4920-BBA1-C99D689B11A8}" srcOrd="1" destOrd="0" parTransId="{69FC3278-8753-41BF-82C7-C0895C5C0BB2}" sibTransId="{25BDBB2A-9893-4154-9E34-8BC7CBE67448}"/>
    <dgm:cxn modelId="{E4079FC4-D083-42D9-8172-C9812B71238F}" srcId="{D46F588A-ACC4-4600-B263-4C47D743FF33}" destId="{CFE9691E-4D9E-48D9-9E9F-145EB925B3E0}" srcOrd="0" destOrd="0" parTransId="{82E3D286-818B-4D83-B3FA-012E0FFFAC7E}" sibTransId="{1FBBF65A-9FD3-4642-B63C-877B9698A721}"/>
    <dgm:cxn modelId="{2DB83EFD-490A-45EB-9A5A-5470CEF7F6C6}" type="presParOf" srcId="{9E35F204-156E-4C41-B339-4729919A5868}" destId="{94F6A497-8771-4365-A166-CBBD3AE02158}" srcOrd="0" destOrd="0" presId="urn:microsoft.com/office/officeart/2005/8/layout/chevronAccent+Icon"/>
    <dgm:cxn modelId="{A09D97AC-FBDA-43FE-88FA-E9AC880DED47}" type="presParOf" srcId="{94F6A497-8771-4365-A166-CBBD3AE02158}" destId="{D6F3C80A-C860-428E-B368-99E66FE9BCCE}" srcOrd="0" destOrd="0" presId="urn:microsoft.com/office/officeart/2005/8/layout/chevronAccent+Icon"/>
    <dgm:cxn modelId="{6B925CBF-3C3D-4F00-88BF-B599D07E4A7F}" type="presParOf" srcId="{94F6A497-8771-4365-A166-CBBD3AE02158}" destId="{8DBE1BB3-BA7D-4D10-8718-0E67D14BA5C9}" srcOrd="1" destOrd="0" presId="urn:microsoft.com/office/officeart/2005/8/layout/chevronAccent+Icon"/>
    <dgm:cxn modelId="{75B4A1E2-C20C-446D-9C34-B5DAD8374972}" type="presParOf" srcId="{9E35F204-156E-4C41-B339-4729919A5868}" destId="{E4F3C61C-CD9C-4E4D-AB3A-539F4F087BF8}" srcOrd="1" destOrd="0" presId="urn:microsoft.com/office/officeart/2005/8/layout/chevronAccent+Icon"/>
    <dgm:cxn modelId="{71352201-84D3-4384-B10F-69701EF4D07F}" type="presParOf" srcId="{9E35F204-156E-4C41-B339-4729919A5868}" destId="{209416FC-D96C-4BD2-8351-FE4BCF99A6E7}" srcOrd="2" destOrd="0" presId="urn:microsoft.com/office/officeart/2005/8/layout/chevronAccent+Icon"/>
    <dgm:cxn modelId="{64B17B4E-0D9A-47D5-A2CC-1474343B3700}" type="presParOf" srcId="{209416FC-D96C-4BD2-8351-FE4BCF99A6E7}" destId="{C667E9BB-09CB-46A9-B5B8-5D74459F857E}" srcOrd="0" destOrd="0" presId="urn:microsoft.com/office/officeart/2005/8/layout/chevronAccent+Icon"/>
    <dgm:cxn modelId="{AC67A09C-C1F6-41E6-95F9-713C0891B85B}" type="presParOf" srcId="{209416FC-D96C-4BD2-8351-FE4BCF99A6E7}" destId="{A36E1196-3FEE-48B8-B378-233E233A5FE9}" srcOrd="1" destOrd="0" presId="urn:microsoft.com/office/officeart/2005/8/layout/chevronAccent+Icon"/>
    <dgm:cxn modelId="{177D42FD-D050-4B26-A9AA-BAB18B60568A}" type="presParOf" srcId="{9E35F204-156E-4C41-B339-4729919A5868}" destId="{66267B59-33F6-4760-B0A6-55507717743C}" srcOrd="3" destOrd="0" presId="urn:microsoft.com/office/officeart/2005/8/layout/chevronAccent+Icon"/>
    <dgm:cxn modelId="{113DF43D-CB34-4313-B98D-D03852A3790D}" type="presParOf" srcId="{9E35F204-156E-4C41-B339-4729919A5868}" destId="{5BA6F3DB-B2B3-43B2-936E-69FEEF2FCC60}" srcOrd="4" destOrd="0" presId="urn:microsoft.com/office/officeart/2005/8/layout/chevronAccent+Icon"/>
    <dgm:cxn modelId="{91C40B8F-C024-4914-A261-B28D994368DA}" type="presParOf" srcId="{5BA6F3DB-B2B3-43B2-936E-69FEEF2FCC60}" destId="{63F74E86-6E9E-49FD-80ED-273F5624B752}" srcOrd="0" destOrd="0" presId="urn:microsoft.com/office/officeart/2005/8/layout/chevronAccent+Icon"/>
    <dgm:cxn modelId="{010EDCC0-2E67-4467-91F5-98BF10D647C0}" type="presParOf" srcId="{5BA6F3DB-B2B3-43B2-936E-69FEEF2FCC60}" destId="{F32F8BA6-913F-46AF-9EDD-EB43617E0A1C}"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46F588A-ACC4-4600-B263-4C47D743FF33}"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CFE9691E-4D9E-48D9-9E9F-145EB925B3E0}">
      <dgm:prSet phldrT="[Text]"/>
      <dgm:spPr>
        <a:ln w="38100">
          <a:solidFill>
            <a:schemeClr val="accent6">
              <a:lumMod val="75000"/>
            </a:schemeClr>
          </a:solidFill>
        </a:ln>
        <a:effectLst>
          <a:glow rad="101600">
            <a:schemeClr val="accent2">
              <a:satMod val="175000"/>
              <a:alpha val="40000"/>
            </a:schemeClr>
          </a:glow>
          <a:outerShdw blurRad="149987" dist="250190" dir="8460000" algn="ctr">
            <a:srgbClr val="000000">
              <a:alpha val="28000"/>
            </a:srgbClr>
          </a:outerShdw>
        </a:effectLst>
        <a:sp3d prstMaterial="metal">
          <a:bevelT w="88900" h="88900"/>
        </a:sp3d>
      </dgm:spPr>
      <dgm:t>
        <a:bodyPr/>
        <a:lstStyle/>
        <a:p>
          <a:r>
            <a:rPr lang="en-US" dirty="0"/>
            <a:t>Complaint</a:t>
          </a:r>
        </a:p>
      </dgm:t>
    </dgm:pt>
    <dgm:pt modelId="{82E3D286-818B-4D83-B3FA-012E0FFFAC7E}" type="parTrans" cxnId="{E4079FC4-D083-42D9-8172-C9812B71238F}">
      <dgm:prSet/>
      <dgm:spPr/>
      <dgm:t>
        <a:bodyPr/>
        <a:lstStyle/>
        <a:p>
          <a:endParaRPr lang="en-US"/>
        </a:p>
      </dgm:t>
    </dgm:pt>
    <dgm:pt modelId="{1FBBF65A-9FD3-4642-B63C-877B9698A721}" type="sibTrans" cxnId="{E4079FC4-D083-42D9-8172-C9812B71238F}">
      <dgm:prSet/>
      <dgm:spPr/>
      <dgm:t>
        <a:bodyPr/>
        <a:lstStyle/>
        <a:p>
          <a:endParaRPr lang="en-US"/>
        </a:p>
      </dgm:t>
    </dgm:pt>
    <dgm:pt modelId="{68E72984-1648-4920-BBA1-C99D689B11A8}">
      <dgm:prSet phldrT="[Text]"/>
      <dgm:spPr>
        <a:ln>
          <a:solidFill>
            <a:schemeClr val="accent2"/>
          </a:solidFill>
        </a:ln>
        <a:effectLst>
          <a:outerShdw blurRad="149987" dist="250190" dir="8460000" algn="ctr">
            <a:srgbClr val="000000">
              <a:alpha val="28000"/>
            </a:srgbClr>
          </a:outerShdw>
        </a:effectLst>
      </dgm:spPr>
      <dgm:t>
        <a:bodyPr/>
        <a:lstStyle/>
        <a:p>
          <a:r>
            <a:rPr lang="en-US" dirty="0"/>
            <a:t>Accusation</a:t>
          </a:r>
        </a:p>
      </dgm:t>
    </dgm:pt>
    <dgm:pt modelId="{69FC3278-8753-41BF-82C7-C0895C5C0BB2}" type="parTrans" cxnId="{57FE83B6-6A27-4B63-8516-94E85634BA02}">
      <dgm:prSet/>
      <dgm:spPr/>
      <dgm:t>
        <a:bodyPr/>
        <a:lstStyle/>
        <a:p>
          <a:endParaRPr lang="en-US"/>
        </a:p>
      </dgm:t>
    </dgm:pt>
    <dgm:pt modelId="{25BDBB2A-9893-4154-9E34-8BC7CBE67448}" type="sibTrans" cxnId="{57FE83B6-6A27-4B63-8516-94E85634BA02}">
      <dgm:prSet/>
      <dgm:spPr/>
      <dgm:t>
        <a:bodyPr/>
        <a:lstStyle/>
        <a:p>
          <a:endParaRPr lang="en-US"/>
        </a:p>
      </dgm:t>
    </dgm:pt>
    <dgm:pt modelId="{F7CC2DE8-01E4-4C8D-84B7-A1938EC4BAD8}">
      <dgm:prSet phldrT="[Text]"/>
      <dgm:spPr>
        <a:ln>
          <a:solidFill>
            <a:schemeClr val="accent2"/>
          </a:solidFill>
        </a:ln>
        <a:effectLst>
          <a:outerShdw blurRad="149987" dist="250190" dir="8460000" algn="ctr">
            <a:srgbClr val="000000">
              <a:alpha val="28000"/>
            </a:srgbClr>
          </a:outerShdw>
        </a:effectLst>
        <a:sp3d prstMaterial="metal">
          <a:bevelT w="88900" h="88900"/>
        </a:sp3d>
      </dgm:spPr>
      <dgm:t>
        <a:bodyPr/>
        <a:lstStyle/>
        <a:p>
          <a:r>
            <a:rPr lang="en-US" dirty="0"/>
            <a:t>Witness</a:t>
          </a:r>
        </a:p>
      </dgm:t>
    </dgm:pt>
    <dgm:pt modelId="{0D1BB0D9-1680-4507-B8DC-E07202C721F0}" type="parTrans" cxnId="{B60D7F2A-308A-4CB1-B617-6C82DDABFC8A}">
      <dgm:prSet/>
      <dgm:spPr/>
      <dgm:t>
        <a:bodyPr/>
        <a:lstStyle/>
        <a:p>
          <a:endParaRPr lang="en-US"/>
        </a:p>
      </dgm:t>
    </dgm:pt>
    <dgm:pt modelId="{AC843FB4-5F95-45FE-8520-257F09F93B49}" type="sibTrans" cxnId="{B60D7F2A-308A-4CB1-B617-6C82DDABFC8A}">
      <dgm:prSet/>
      <dgm:spPr/>
      <dgm:t>
        <a:bodyPr/>
        <a:lstStyle/>
        <a:p>
          <a:endParaRPr lang="en-US"/>
        </a:p>
      </dgm:t>
    </dgm:pt>
    <dgm:pt modelId="{9E35F204-156E-4C41-B339-4729919A5868}" type="pres">
      <dgm:prSet presAssocID="{D46F588A-ACC4-4600-B263-4C47D743FF33}" presName="Name0" presStyleCnt="0">
        <dgm:presLayoutVars>
          <dgm:dir/>
          <dgm:resizeHandles val="exact"/>
        </dgm:presLayoutVars>
      </dgm:prSet>
      <dgm:spPr/>
    </dgm:pt>
    <dgm:pt modelId="{94F6A497-8771-4365-A166-CBBD3AE02158}" type="pres">
      <dgm:prSet presAssocID="{CFE9691E-4D9E-48D9-9E9F-145EB925B3E0}" presName="composite" presStyleCnt="0"/>
      <dgm:spPr>
        <a:ln>
          <a:noFill/>
        </a:ln>
        <a:effectLst>
          <a:outerShdw blurRad="149987" dist="250190" dir="8460000" algn="ctr">
            <a:srgbClr val="000000">
              <a:alpha val="28000"/>
            </a:srgbClr>
          </a:outerShdw>
        </a:effectLst>
        <a:sp3d prstMaterial="metal">
          <a:bevelT w="88900" h="88900"/>
        </a:sp3d>
      </dgm:spPr>
    </dgm:pt>
    <dgm:pt modelId="{D6F3C80A-C860-428E-B368-99E66FE9BCCE}" type="pres">
      <dgm:prSet presAssocID="{CFE9691E-4D9E-48D9-9E9F-145EB925B3E0}" presName="bgChev" presStyleLbl="node1" presStyleIdx="0" presStyleCnt="3"/>
      <dgm:spPr>
        <a:ln>
          <a:noFill/>
        </a:ln>
        <a:effectLst>
          <a:glow rad="1397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8DBE1BB3-BA7D-4D10-8718-0E67D14BA5C9}" type="pres">
      <dgm:prSet presAssocID="{CFE9691E-4D9E-48D9-9E9F-145EB925B3E0}" presName="txNode" presStyleLbl="fgAcc1" presStyleIdx="0" presStyleCnt="3">
        <dgm:presLayoutVars>
          <dgm:bulletEnabled val="1"/>
        </dgm:presLayoutVars>
      </dgm:prSet>
      <dgm:spPr/>
    </dgm:pt>
    <dgm:pt modelId="{E4F3C61C-CD9C-4E4D-AB3A-539F4F087BF8}" type="pres">
      <dgm:prSet presAssocID="{1FBBF65A-9FD3-4642-B63C-877B9698A721}" presName="compositeSpace" presStyleCnt="0"/>
      <dgm:spPr>
        <a:ln>
          <a:noFill/>
        </a:ln>
        <a:effectLst>
          <a:outerShdw blurRad="149987" dist="250190" dir="8460000" algn="ctr">
            <a:srgbClr val="000000">
              <a:alpha val="28000"/>
            </a:srgbClr>
          </a:outerShdw>
        </a:effectLst>
        <a:sp3d prstMaterial="metal">
          <a:bevelT w="88900" h="88900"/>
        </a:sp3d>
      </dgm:spPr>
    </dgm:pt>
    <dgm:pt modelId="{209416FC-D96C-4BD2-8351-FE4BCF99A6E7}" type="pres">
      <dgm:prSet presAssocID="{68E72984-1648-4920-BBA1-C99D689B11A8}" presName="composite" presStyleCnt="0"/>
      <dgm:spPr>
        <a:ln>
          <a:noFill/>
        </a:ln>
        <a:effectLst>
          <a:outerShdw blurRad="149987" dist="250190" dir="8460000" algn="ctr">
            <a:srgbClr val="000000">
              <a:alpha val="28000"/>
            </a:srgbClr>
          </a:outerShdw>
        </a:effectLst>
        <a:sp3d prstMaterial="metal">
          <a:bevelT w="88900" h="88900"/>
        </a:sp3d>
      </dgm:spPr>
    </dgm:pt>
    <dgm:pt modelId="{C667E9BB-09CB-46A9-B5B8-5D74459F857E}" type="pres">
      <dgm:prSet presAssocID="{68E72984-1648-4920-BBA1-C99D689B11A8}" presName="bgChev" presStyleLbl="node1" presStyleIdx="1" presStyleCnt="3"/>
      <dgm:spPr>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A36E1196-3FEE-48B8-B378-233E233A5FE9}" type="pres">
      <dgm:prSet presAssocID="{68E72984-1648-4920-BBA1-C99D689B11A8}" presName="txNode" presStyleLbl="fgAcc1" presStyleIdx="1" presStyleCnt="3">
        <dgm:presLayoutVars>
          <dgm:bulletEnabled val="1"/>
        </dgm:presLayoutVars>
      </dgm:prSet>
      <dgm:spPr/>
    </dgm:pt>
    <dgm:pt modelId="{66267B59-33F6-4760-B0A6-55507717743C}" type="pres">
      <dgm:prSet presAssocID="{25BDBB2A-9893-4154-9E34-8BC7CBE67448}" presName="compositeSpace" presStyleCnt="0"/>
      <dgm:spPr>
        <a:ln>
          <a:noFill/>
        </a:ln>
        <a:effectLst>
          <a:outerShdw blurRad="149987" dist="250190" dir="8460000" algn="ctr">
            <a:srgbClr val="000000">
              <a:alpha val="28000"/>
            </a:srgbClr>
          </a:outerShdw>
        </a:effectLst>
        <a:sp3d prstMaterial="metal">
          <a:bevelT w="88900" h="88900"/>
        </a:sp3d>
      </dgm:spPr>
    </dgm:pt>
    <dgm:pt modelId="{5BA6F3DB-B2B3-43B2-936E-69FEEF2FCC60}" type="pres">
      <dgm:prSet presAssocID="{F7CC2DE8-01E4-4C8D-84B7-A1938EC4BAD8}" presName="composite" presStyleCnt="0"/>
      <dgm:spPr>
        <a:ln>
          <a:noFill/>
        </a:ln>
        <a:effectLst>
          <a:outerShdw blurRad="149987" dist="250190" dir="8460000" algn="ctr">
            <a:srgbClr val="000000">
              <a:alpha val="28000"/>
            </a:srgbClr>
          </a:outerShdw>
        </a:effectLst>
        <a:sp3d prstMaterial="metal">
          <a:bevelT w="88900" h="88900"/>
        </a:sp3d>
      </dgm:spPr>
    </dgm:pt>
    <dgm:pt modelId="{63F74E86-6E9E-49FD-80ED-273F5624B752}" type="pres">
      <dgm:prSet presAssocID="{F7CC2DE8-01E4-4C8D-84B7-A1938EC4BAD8}" presName="bgChev" presStyleLbl="node1" presStyleIdx="2" presStyleCnt="3"/>
      <dgm:spPr>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F32F8BA6-913F-46AF-9EDD-EB43617E0A1C}" type="pres">
      <dgm:prSet presAssocID="{F7CC2DE8-01E4-4C8D-84B7-A1938EC4BAD8}" presName="txNode" presStyleLbl="fgAcc1" presStyleIdx="2" presStyleCnt="3">
        <dgm:presLayoutVars>
          <dgm:bulletEnabled val="1"/>
        </dgm:presLayoutVars>
      </dgm:prSet>
      <dgm:spPr/>
    </dgm:pt>
  </dgm:ptLst>
  <dgm:cxnLst>
    <dgm:cxn modelId="{15DAC61F-A9C6-4039-B8C1-A65CB6F9548E}" type="presOf" srcId="{68E72984-1648-4920-BBA1-C99D689B11A8}" destId="{A36E1196-3FEE-48B8-B378-233E233A5FE9}" srcOrd="0" destOrd="0" presId="urn:microsoft.com/office/officeart/2005/8/layout/chevronAccent+Icon"/>
    <dgm:cxn modelId="{95F0B621-BF0D-4856-B6EE-D552A873C07D}" type="presOf" srcId="{F7CC2DE8-01E4-4C8D-84B7-A1938EC4BAD8}" destId="{F32F8BA6-913F-46AF-9EDD-EB43617E0A1C}" srcOrd="0" destOrd="0" presId="urn:microsoft.com/office/officeart/2005/8/layout/chevronAccent+Icon"/>
    <dgm:cxn modelId="{B60D7F2A-308A-4CB1-B617-6C82DDABFC8A}" srcId="{D46F588A-ACC4-4600-B263-4C47D743FF33}" destId="{F7CC2DE8-01E4-4C8D-84B7-A1938EC4BAD8}" srcOrd="2" destOrd="0" parTransId="{0D1BB0D9-1680-4507-B8DC-E07202C721F0}" sibTransId="{AC843FB4-5F95-45FE-8520-257F09F93B49}"/>
    <dgm:cxn modelId="{1136CC2C-A0DF-4325-9BCC-1C6479BC131F}" type="presOf" srcId="{D46F588A-ACC4-4600-B263-4C47D743FF33}" destId="{9E35F204-156E-4C41-B339-4729919A5868}" srcOrd="0" destOrd="0" presId="urn:microsoft.com/office/officeart/2005/8/layout/chevronAccent+Icon"/>
    <dgm:cxn modelId="{67780239-3E0E-4C59-920C-DB20DD46CE8F}" type="presOf" srcId="{CFE9691E-4D9E-48D9-9E9F-145EB925B3E0}" destId="{8DBE1BB3-BA7D-4D10-8718-0E67D14BA5C9}" srcOrd="0" destOrd="0" presId="urn:microsoft.com/office/officeart/2005/8/layout/chevronAccent+Icon"/>
    <dgm:cxn modelId="{57FE83B6-6A27-4B63-8516-94E85634BA02}" srcId="{D46F588A-ACC4-4600-B263-4C47D743FF33}" destId="{68E72984-1648-4920-BBA1-C99D689B11A8}" srcOrd="1" destOrd="0" parTransId="{69FC3278-8753-41BF-82C7-C0895C5C0BB2}" sibTransId="{25BDBB2A-9893-4154-9E34-8BC7CBE67448}"/>
    <dgm:cxn modelId="{E4079FC4-D083-42D9-8172-C9812B71238F}" srcId="{D46F588A-ACC4-4600-B263-4C47D743FF33}" destId="{CFE9691E-4D9E-48D9-9E9F-145EB925B3E0}" srcOrd="0" destOrd="0" parTransId="{82E3D286-818B-4D83-B3FA-012E0FFFAC7E}" sibTransId="{1FBBF65A-9FD3-4642-B63C-877B9698A721}"/>
    <dgm:cxn modelId="{2DB83EFD-490A-45EB-9A5A-5470CEF7F6C6}" type="presParOf" srcId="{9E35F204-156E-4C41-B339-4729919A5868}" destId="{94F6A497-8771-4365-A166-CBBD3AE02158}" srcOrd="0" destOrd="0" presId="urn:microsoft.com/office/officeart/2005/8/layout/chevronAccent+Icon"/>
    <dgm:cxn modelId="{A09D97AC-FBDA-43FE-88FA-E9AC880DED47}" type="presParOf" srcId="{94F6A497-8771-4365-A166-CBBD3AE02158}" destId="{D6F3C80A-C860-428E-B368-99E66FE9BCCE}" srcOrd="0" destOrd="0" presId="urn:microsoft.com/office/officeart/2005/8/layout/chevronAccent+Icon"/>
    <dgm:cxn modelId="{6B925CBF-3C3D-4F00-88BF-B599D07E4A7F}" type="presParOf" srcId="{94F6A497-8771-4365-A166-CBBD3AE02158}" destId="{8DBE1BB3-BA7D-4D10-8718-0E67D14BA5C9}" srcOrd="1" destOrd="0" presId="urn:microsoft.com/office/officeart/2005/8/layout/chevronAccent+Icon"/>
    <dgm:cxn modelId="{75B4A1E2-C20C-446D-9C34-B5DAD8374972}" type="presParOf" srcId="{9E35F204-156E-4C41-B339-4729919A5868}" destId="{E4F3C61C-CD9C-4E4D-AB3A-539F4F087BF8}" srcOrd="1" destOrd="0" presId="urn:microsoft.com/office/officeart/2005/8/layout/chevronAccent+Icon"/>
    <dgm:cxn modelId="{71352201-84D3-4384-B10F-69701EF4D07F}" type="presParOf" srcId="{9E35F204-156E-4C41-B339-4729919A5868}" destId="{209416FC-D96C-4BD2-8351-FE4BCF99A6E7}" srcOrd="2" destOrd="0" presId="urn:microsoft.com/office/officeart/2005/8/layout/chevronAccent+Icon"/>
    <dgm:cxn modelId="{64B17B4E-0D9A-47D5-A2CC-1474343B3700}" type="presParOf" srcId="{209416FC-D96C-4BD2-8351-FE4BCF99A6E7}" destId="{C667E9BB-09CB-46A9-B5B8-5D74459F857E}" srcOrd="0" destOrd="0" presId="urn:microsoft.com/office/officeart/2005/8/layout/chevronAccent+Icon"/>
    <dgm:cxn modelId="{AC67A09C-C1F6-41E6-95F9-713C0891B85B}" type="presParOf" srcId="{209416FC-D96C-4BD2-8351-FE4BCF99A6E7}" destId="{A36E1196-3FEE-48B8-B378-233E233A5FE9}" srcOrd="1" destOrd="0" presId="urn:microsoft.com/office/officeart/2005/8/layout/chevronAccent+Icon"/>
    <dgm:cxn modelId="{177D42FD-D050-4B26-A9AA-BAB18B60568A}" type="presParOf" srcId="{9E35F204-156E-4C41-B339-4729919A5868}" destId="{66267B59-33F6-4760-B0A6-55507717743C}" srcOrd="3" destOrd="0" presId="urn:microsoft.com/office/officeart/2005/8/layout/chevronAccent+Icon"/>
    <dgm:cxn modelId="{113DF43D-CB34-4313-B98D-D03852A3790D}" type="presParOf" srcId="{9E35F204-156E-4C41-B339-4729919A5868}" destId="{5BA6F3DB-B2B3-43B2-936E-69FEEF2FCC60}" srcOrd="4" destOrd="0" presId="urn:microsoft.com/office/officeart/2005/8/layout/chevronAccent+Icon"/>
    <dgm:cxn modelId="{91C40B8F-C024-4914-A261-B28D994368DA}" type="presParOf" srcId="{5BA6F3DB-B2B3-43B2-936E-69FEEF2FCC60}" destId="{63F74E86-6E9E-49FD-80ED-273F5624B752}" srcOrd="0" destOrd="0" presId="urn:microsoft.com/office/officeart/2005/8/layout/chevronAccent+Icon"/>
    <dgm:cxn modelId="{010EDCC0-2E67-4467-91F5-98BF10D647C0}" type="presParOf" srcId="{5BA6F3DB-B2B3-43B2-936E-69FEEF2FCC60}" destId="{F32F8BA6-913F-46AF-9EDD-EB43617E0A1C}"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D86523-9AE4-4457-8CC8-73C52289C6DB}">
      <dsp:nvSpPr>
        <dsp:cNvPr id="0" name=""/>
        <dsp:cNvSpPr/>
      </dsp:nvSpPr>
      <dsp:spPr>
        <a:xfrm>
          <a:off x="875" y="423801"/>
          <a:ext cx="3544821" cy="4253786"/>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rgbClr r="0" g="0" b="0"/>
        </a:lnRef>
        <a:fillRef idx="3">
          <a:scrgbClr r="0" g="0" b="0"/>
        </a:fillRef>
        <a:effectRef idx="2">
          <a:scrgbClr r="0" g="0" b="0"/>
        </a:effectRef>
        <a:fontRef idx="minor">
          <a:schemeClr val="lt1"/>
        </a:fontRef>
      </dsp:style>
      <dsp:txBody>
        <a:bodyPr spcFirstLastPara="0" vert="horz" wrap="square" lIns="350150" tIns="0" rIns="350150" bIns="330200" numCol="1" spcCol="1270" anchor="t" anchorCtr="0">
          <a:noAutofit/>
        </a:bodyPr>
        <a:lstStyle/>
        <a:p>
          <a:pPr marL="0" lvl="0" indent="0" algn="l" defTabSz="1066800">
            <a:lnSpc>
              <a:spcPct val="90000"/>
            </a:lnSpc>
            <a:spcBef>
              <a:spcPct val="0"/>
            </a:spcBef>
            <a:spcAft>
              <a:spcPct val="35000"/>
            </a:spcAft>
            <a:buNone/>
          </a:pPr>
          <a:r>
            <a:rPr lang="en-US" sz="2400" kern="1200" dirty="0"/>
            <a:t>Develop an understanding of entering a complaint in CHRIS. </a:t>
          </a:r>
        </a:p>
      </dsp:txBody>
      <dsp:txXfrm>
        <a:off x="875" y="2125315"/>
        <a:ext cx="3544821" cy="2552271"/>
      </dsp:txXfrm>
    </dsp:sp>
    <dsp:sp modelId="{9085E1B5-90E5-4279-B903-246B5B2E0964}">
      <dsp:nvSpPr>
        <dsp:cNvPr id="0" name=""/>
        <dsp:cNvSpPr/>
      </dsp:nvSpPr>
      <dsp:spPr>
        <a:xfrm>
          <a:off x="875" y="423801"/>
          <a:ext cx="3544821" cy="1701514"/>
        </a:xfrm>
        <a:prstGeom prst="rect">
          <a:avLst/>
        </a:prstGeom>
        <a:noFill/>
        <a:ln w="635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dsp:spPr>
      <dsp:style>
        <a:lnRef idx="1">
          <a:scrgbClr r="0" g="0" b="0"/>
        </a:lnRef>
        <a:fillRef idx="3">
          <a:scrgbClr r="0" g="0" b="0"/>
        </a:fillRef>
        <a:effectRef idx="2">
          <a:scrgbClr r="0" g="0" b="0"/>
        </a:effectRef>
        <a:fontRef idx="minor">
          <a:schemeClr val="lt1"/>
        </a:fontRef>
      </dsp:style>
      <dsp:txBody>
        <a:bodyPr spcFirstLastPara="0" vert="horz" wrap="square" lIns="350150" tIns="165100" rIns="350150"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endParaRPr lang="en-US" sz="6600" kern="1200" dirty="0"/>
        </a:p>
      </dsp:txBody>
      <dsp:txXfrm>
        <a:off x="875" y="423801"/>
        <a:ext cx="3544821" cy="1701514"/>
      </dsp:txXfrm>
    </dsp:sp>
    <dsp:sp modelId="{E3BA9F5D-7DD3-40ED-B891-0D201B9C9C77}">
      <dsp:nvSpPr>
        <dsp:cNvPr id="0" name=""/>
        <dsp:cNvSpPr/>
      </dsp:nvSpPr>
      <dsp:spPr>
        <a:xfrm>
          <a:off x="3818683" y="428608"/>
          <a:ext cx="3544821" cy="4253786"/>
        </a:xfrm>
        <a:prstGeom prst="rect">
          <a:avLst/>
        </a:prstGeom>
        <a:gradFill rotWithShape="0">
          <a:gsLst>
            <a:gs pos="0">
              <a:schemeClr val="accent4">
                <a:hueOff val="255759"/>
                <a:satOff val="-6304"/>
                <a:lumOff val="686"/>
                <a:alphaOff val="0"/>
                <a:satMod val="103000"/>
                <a:lumMod val="102000"/>
                <a:tint val="94000"/>
              </a:schemeClr>
            </a:gs>
            <a:gs pos="50000">
              <a:schemeClr val="accent4">
                <a:hueOff val="255759"/>
                <a:satOff val="-6304"/>
                <a:lumOff val="686"/>
                <a:alphaOff val="0"/>
                <a:satMod val="110000"/>
                <a:lumMod val="100000"/>
                <a:shade val="100000"/>
              </a:schemeClr>
            </a:gs>
            <a:gs pos="100000">
              <a:schemeClr val="accent4">
                <a:hueOff val="255759"/>
                <a:satOff val="-6304"/>
                <a:lumOff val="686"/>
                <a:alphaOff val="0"/>
                <a:lumMod val="99000"/>
                <a:satMod val="120000"/>
                <a:shade val="78000"/>
              </a:schemeClr>
            </a:gs>
          </a:gsLst>
          <a:lin ang="5400000" scaled="0"/>
        </a:gradFill>
        <a:ln w="635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rgbClr r="0" g="0" b="0"/>
        </a:lnRef>
        <a:fillRef idx="3">
          <a:scrgbClr r="0" g="0" b="0"/>
        </a:fillRef>
        <a:effectRef idx="2">
          <a:scrgbClr r="0" g="0" b="0"/>
        </a:effectRef>
        <a:fontRef idx="minor">
          <a:schemeClr val="lt1"/>
        </a:fontRef>
      </dsp:style>
      <dsp:txBody>
        <a:bodyPr spcFirstLastPara="0" vert="horz" wrap="square" lIns="350150" tIns="0" rIns="350150" bIns="330200" numCol="1" spcCol="1270" anchor="t" anchorCtr="0">
          <a:noAutofit/>
        </a:bodyPr>
        <a:lstStyle/>
        <a:p>
          <a:pPr marL="0" lvl="0" indent="0" algn="l" defTabSz="1066800">
            <a:lnSpc>
              <a:spcPct val="90000"/>
            </a:lnSpc>
            <a:spcBef>
              <a:spcPct val="0"/>
            </a:spcBef>
            <a:spcAft>
              <a:spcPct val="35000"/>
            </a:spcAft>
            <a:buNone/>
          </a:pPr>
          <a:r>
            <a:rPr lang="en-US" sz="2400" kern="1200" dirty="0"/>
            <a:t>Identify and distinguish different types of complaints and reporting requirements.</a:t>
          </a:r>
          <a:r>
            <a:rPr lang="en-US" sz="2600" kern="1200" dirty="0"/>
            <a:t>  </a:t>
          </a:r>
        </a:p>
      </dsp:txBody>
      <dsp:txXfrm>
        <a:off x="3818683" y="2130122"/>
        <a:ext cx="3544821" cy="2552271"/>
      </dsp:txXfrm>
    </dsp:sp>
    <dsp:sp modelId="{45E26A0E-DAE7-4EB5-8062-776C0485A9E1}">
      <dsp:nvSpPr>
        <dsp:cNvPr id="0" name=""/>
        <dsp:cNvSpPr/>
      </dsp:nvSpPr>
      <dsp:spPr>
        <a:xfrm>
          <a:off x="3829283" y="423801"/>
          <a:ext cx="3544821" cy="1701514"/>
        </a:xfrm>
        <a:prstGeom prst="rect">
          <a:avLst/>
        </a:prstGeom>
        <a:noFill/>
        <a:ln w="635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dsp:spPr>
      <dsp:style>
        <a:lnRef idx="1">
          <a:scrgbClr r="0" g="0" b="0"/>
        </a:lnRef>
        <a:fillRef idx="3">
          <a:scrgbClr r="0" g="0" b="0"/>
        </a:fillRef>
        <a:effectRef idx="2">
          <a:scrgbClr r="0" g="0" b="0"/>
        </a:effectRef>
        <a:fontRef idx="minor">
          <a:schemeClr val="lt1"/>
        </a:fontRef>
      </dsp:style>
      <dsp:txBody>
        <a:bodyPr spcFirstLastPara="0" vert="horz" wrap="square" lIns="350150" tIns="165100" rIns="350150"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829283" y="423801"/>
        <a:ext cx="3544821" cy="1701514"/>
      </dsp:txXfrm>
    </dsp:sp>
    <dsp:sp modelId="{4D57A356-E7B7-453F-8BD5-B9B052DF42FE}">
      <dsp:nvSpPr>
        <dsp:cNvPr id="0" name=""/>
        <dsp:cNvSpPr/>
      </dsp:nvSpPr>
      <dsp:spPr>
        <a:xfrm>
          <a:off x="7658566" y="387686"/>
          <a:ext cx="3544821" cy="4253786"/>
        </a:xfrm>
        <a:prstGeom prst="rect">
          <a:avLst/>
        </a:prstGeom>
        <a:gradFill rotWithShape="0">
          <a:gsLst>
            <a:gs pos="0">
              <a:schemeClr val="accent4">
                <a:hueOff val="511519"/>
                <a:satOff val="-12608"/>
                <a:lumOff val="1373"/>
                <a:alphaOff val="0"/>
                <a:satMod val="103000"/>
                <a:lumMod val="102000"/>
                <a:tint val="94000"/>
              </a:schemeClr>
            </a:gs>
            <a:gs pos="50000">
              <a:schemeClr val="accent4">
                <a:hueOff val="511519"/>
                <a:satOff val="-12608"/>
                <a:lumOff val="1373"/>
                <a:alphaOff val="0"/>
                <a:satMod val="110000"/>
                <a:lumMod val="100000"/>
                <a:shade val="100000"/>
              </a:schemeClr>
            </a:gs>
            <a:gs pos="100000">
              <a:schemeClr val="accent4">
                <a:hueOff val="511519"/>
                <a:satOff val="-12608"/>
                <a:lumOff val="1373"/>
                <a:alphaOff val="0"/>
                <a:lumMod val="99000"/>
                <a:satMod val="120000"/>
                <a:shade val="78000"/>
              </a:schemeClr>
            </a:gs>
          </a:gsLst>
          <a:lin ang="5400000" scaled="0"/>
        </a:gradFill>
        <a:ln w="635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rgbClr r="0" g="0" b="0"/>
        </a:lnRef>
        <a:fillRef idx="3">
          <a:scrgbClr r="0" g="0" b="0"/>
        </a:fillRef>
        <a:effectRef idx="2">
          <a:scrgbClr r="0" g="0" b="0"/>
        </a:effectRef>
        <a:fontRef idx="minor">
          <a:schemeClr val="lt1"/>
        </a:fontRef>
      </dsp:style>
      <dsp:txBody>
        <a:bodyPr spcFirstLastPara="0" vert="horz" wrap="square" lIns="350150" tIns="0" rIns="350150" bIns="330200" numCol="1" spcCol="1270" anchor="t" anchorCtr="0">
          <a:noAutofit/>
        </a:bodyPr>
        <a:lstStyle/>
        <a:p>
          <a:pPr marL="0" lvl="0" indent="0" algn="l" defTabSz="1066800">
            <a:lnSpc>
              <a:spcPct val="90000"/>
            </a:lnSpc>
            <a:spcBef>
              <a:spcPct val="0"/>
            </a:spcBef>
            <a:spcAft>
              <a:spcPct val="35000"/>
            </a:spcAft>
            <a:buNone/>
          </a:pPr>
          <a:r>
            <a:rPr lang="en-US" sz="2400" kern="1200"/>
            <a:t>Review reportable and non-reportable human rights complaints.</a:t>
          </a:r>
          <a:endParaRPr lang="en-US" sz="2400" kern="1200" dirty="0"/>
        </a:p>
      </dsp:txBody>
      <dsp:txXfrm>
        <a:off x="7658566" y="2089201"/>
        <a:ext cx="3544821" cy="2552271"/>
      </dsp:txXfrm>
    </dsp:sp>
    <dsp:sp modelId="{69B3BC7A-645D-4AC5-86F5-A540DDBB14C5}">
      <dsp:nvSpPr>
        <dsp:cNvPr id="0" name=""/>
        <dsp:cNvSpPr/>
      </dsp:nvSpPr>
      <dsp:spPr>
        <a:xfrm>
          <a:off x="7657690" y="423801"/>
          <a:ext cx="3544821" cy="1701514"/>
        </a:xfrm>
        <a:prstGeom prst="rect">
          <a:avLst/>
        </a:prstGeom>
        <a:noFill/>
        <a:ln w="635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dsp:spPr>
      <dsp:style>
        <a:lnRef idx="1">
          <a:scrgbClr r="0" g="0" b="0"/>
        </a:lnRef>
        <a:fillRef idx="3">
          <a:scrgbClr r="0" g="0" b="0"/>
        </a:fillRef>
        <a:effectRef idx="2">
          <a:scrgbClr r="0" g="0" b="0"/>
        </a:effectRef>
        <a:fontRef idx="minor">
          <a:schemeClr val="lt1"/>
        </a:fontRef>
      </dsp:style>
      <dsp:txBody>
        <a:bodyPr spcFirstLastPara="0" vert="horz" wrap="square" lIns="350150" tIns="165100" rIns="350150"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7657690" y="423801"/>
        <a:ext cx="3544821" cy="17015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3536B-9BF2-4470-BCB8-39EA201F17E4}">
      <dsp:nvSpPr>
        <dsp:cNvPr id="0" name=""/>
        <dsp:cNvSpPr/>
      </dsp:nvSpPr>
      <dsp:spPr>
        <a:xfrm>
          <a:off x="0" y="0"/>
          <a:ext cx="8520082" cy="825345"/>
        </a:xfrm>
        <a:prstGeom prst="roundRect">
          <a:avLst>
            <a:gd name="adj" fmla="val 10000"/>
          </a:avLst>
        </a:prstGeom>
        <a:solidFill>
          <a:schemeClr val="tx1"/>
        </a:solidFill>
        <a:ln>
          <a:noFill/>
        </a:ln>
        <a:effectLst>
          <a:outerShdw blurRad="149987" dist="250190" dir="8460000" algn="ctr" rotWithShape="0">
            <a:srgbClr val="000000">
              <a:alpha val="28000"/>
            </a:srgbClr>
          </a:outerShdw>
        </a:effectLst>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effectLst>
                <a:outerShdw blurRad="38100" dist="38100" dir="2700000" algn="tl">
                  <a:srgbClr val="000000">
                    <a:alpha val="43137"/>
                  </a:srgbClr>
                </a:outerShdw>
              </a:effectLst>
            </a:rPr>
            <a:t>Regulatory “Handout” </a:t>
          </a:r>
        </a:p>
      </dsp:txBody>
      <dsp:txXfrm>
        <a:off x="24174" y="24174"/>
        <a:ext cx="7532903" cy="776997"/>
      </dsp:txXfrm>
    </dsp:sp>
    <dsp:sp modelId="{2F4E25F5-C3D0-428C-8310-2A37A233F524}">
      <dsp:nvSpPr>
        <dsp:cNvPr id="0" name=""/>
        <dsp:cNvSpPr/>
      </dsp:nvSpPr>
      <dsp:spPr>
        <a:xfrm>
          <a:off x="636239" y="939977"/>
          <a:ext cx="8520082" cy="825345"/>
        </a:xfrm>
        <a:prstGeom prst="roundRect">
          <a:avLst>
            <a:gd name="adj" fmla="val 10000"/>
          </a:avLst>
        </a:prstGeom>
        <a:solidFill>
          <a:schemeClr val="accent6">
            <a:lumMod val="75000"/>
          </a:schemeClr>
        </a:solidFill>
        <a:ln>
          <a:noFill/>
        </a:ln>
        <a:effectLst>
          <a:outerShdw blurRad="149987" dist="250190" dir="8460000" algn="ctr" rotWithShape="0">
            <a:srgbClr val="000000">
              <a:alpha val="28000"/>
            </a:srgbClr>
          </a:outerShdw>
        </a:effectLst>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effectLst>
                <a:outerShdw blurRad="38100" dist="38100" dir="2700000" algn="tl">
                  <a:srgbClr val="000000">
                    <a:alpha val="43137"/>
                  </a:srgbClr>
                </a:outerShdw>
              </a:effectLst>
            </a:rPr>
            <a:t>Peer to Peer (P2P) Guidance </a:t>
          </a:r>
        </a:p>
      </dsp:txBody>
      <dsp:txXfrm>
        <a:off x="660413" y="964151"/>
        <a:ext cx="7299019" cy="776997"/>
      </dsp:txXfrm>
    </dsp:sp>
    <dsp:sp modelId="{35F4F4DE-A3D6-4673-B178-ABC2421A207C}">
      <dsp:nvSpPr>
        <dsp:cNvPr id="0" name=""/>
        <dsp:cNvSpPr/>
      </dsp:nvSpPr>
      <dsp:spPr>
        <a:xfrm>
          <a:off x="1272479" y="1879954"/>
          <a:ext cx="8520082" cy="825345"/>
        </a:xfrm>
        <a:prstGeom prst="roundRect">
          <a:avLst>
            <a:gd name="adj" fmla="val 10000"/>
          </a:avLst>
        </a:prstGeom>
        <a:solidFill>
          <a:schemeClr val="tx1"/>
        </a:solidFill>
        <a:ln>
          <a:noFill/>
        </a:ln>
        <a:effectLst>
          <a:outerShdw blurRad="149987" dist="250190" dir="8460000" algn="ctr" rotWithShape="0">
            <a:srgbClr val="000000">
              <a:alpha val="28000"/>
            </a:srgbClr>
          </a:outerShdw>
        </a:effectLst>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effectLst>
                <a:outerShdw blurRad="38100" dist="38100" dir="2700000" algn="tl">
                  <a:srgbClr val="000000">
                    <a:alpha val="43137"/>
                  </a:srgbClr>
                </a:outerShdw>
              </a:effectLst>
            </a:rPr>
            <a:t>CHRIS Demo (Abuse Report)</a:t>
          </a:r>
        </a:p>
      </dsp:txBody>
      <dsp:txXfrm>
        <a:off x="1296653" y="1904128"/>
        <a:ext cx="7299019" cy="776997"/>
      </dsp:txXfrm>
    </dsp:sp>
    <dsp:sp modelId="{00312250-26F9-4B43-AB7D-59CD55A2449D}">
      <dsp:nvSpPr>
        <dsp:cNvPr id="0" name=""/>
        <dsp:cNvSpPr/>
      </dsp:nvSpPr>
      <dsp:spPr>
        <a:xfrm>
          <a:off x="1908719" y="2819931"/>
          <a:ext cx="8520082" cy="825345"/>
        </a:xfrm>
        <a:prstGeom prst="roundRect">
          <a:avLst>
            <a:gd name="adj" fmla="val 10000"/>
          </a:avLst>
        </a:prstGeom>
        <a:solidFill>
          <a:schemeClr val="accent6">
            <a:lumMod val="75000"/>
          </a:schemeClr>
        </a:solidFill>
        <a:ln>
          <a:noFill/>
        </a:ln>
        <a:effectLst>
          <a:outerShdw blurRad="149987" dist="250190" dir="8460000" algn="ctr" rotWithShape="0">
            <a:srgbClr val="000000">
              <a:alpha val="28000"/>
            </a:srgbClr>
          </a:outerShdw>
        </a:effectLst>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effectLst>
                <a:outerShdw blurRad="38100" dist="38100" dir="2700000" algn="tl">
                  <a:srgbClr val="000000">
                    <a:alpha val="43137"/>
                  </a:srgbClr>
                </a:outerShdw>
              </a:effectLst>
            </a:rPr>
            <a:t>CHRIS Demo (Complaint Report)</a:t>
          </a:r>
        </a:p>
      </dsp:txBody>
      <dsp:txXfrm>
        <a:off x="1932893" y="2844105"/>
        <a:ext cx="7299019" cy="776997"/>
      </dsp:txXfrm>
    </dsp:sp>
    <dsp:sp modelId="{E02FED10-C131-4E37-841A-5B8138EB3DAD}">
      <dsp:nvSpPr>
        <dsp:cNvPr id="0" name=""/>
        <dsp:cNvSpPr/>
      </dsp:nvSpPr>
      <dsp:spPr>
        <a:xfrm>
          <a:off x="2544959" y="3759909"/>
          <a:ext cx="8520082" cy="825345"/>
        </a:xfrm>
        <a:prstGeom prst="roundRect">
          <a:avLst>
            <a:gd name="adj" fmla="val 10000"/>
          </a:avLst>
        </a:prstGeom>
        <a:solidFill>
          <a:schemeClr val="tx1"/>
        </a:solidFill>
        <a:ln>
          <a:noFill/>
        </a:ln>
        <a:effectLst>
          <a:outerShdw blurRad="149987" dist="250190" dir="8460000" algn="ctr" rotWithShape="0">
            <a:srgbClr val="000000">
              <a:alpha val="28000"/>
            </a:srgbClr>
          </a:outerShdw>
        </a:effectLst>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effectLst>
                <a:outerShdw blurRad="38100" dist="38100" dir="2700000" algn="tl">
                  <a:srgbClr val="000000">
                    <a:alpha val="43137"/>
                  </a:srgbClr>
                </a:outerShdw>
              </a:effectLst>
            </a:rPr>
            <a:t>Considerations in Reporting </a:t>
          </a:r>
        </a:p>
      </dsp:txBody>
      <dsp:txXfrm>
        <a:off x="2569133" y="3784083"/>
        <a:ext cx="7299019" cy="776997"/>
      </dsp:txXfrm>
    </dsp:sp>
    <dsp:sp modelId="{BAFE4E3D-8DDC-4B15-B507-7DCE679FFEF2}">
      <dsp:nvSpPr>
        <dsp:cNvPr id="0" name=""/>
        <dsp:cNvSpPr/>
      </dsp:nvSpPr>
      <dsp:spPr>
        <a:xfrm>
          <a:off x="7983607" y="602961"/>
          <a:ext cx="536474" cy="536474"/>
        </a:xfrm>
        <a:prstGeom prst="downArrow">
          <a:avLst>
            <a:gd name="adj1" fmla="val 55000"/>
            <a:gd name="adj2" fmla="val 45000"/>
          </a:avLst>
        </a:prstGeom>
        <a:solidFill>
          <a:schemeClr val="accent4">
            <a:tint val="40000"/>
            <a:alpha val="90000"/>
            <a:hueOff val="0"/>
            <a:satOff val="0"/>
            <a:lumOff val="0"/>
            <a:alphaOff val="0"/>
          </a:schemeClr>
        </a:solidFill>
        <a:ln w="28575" cap="flat" cmpd="sng" algn="ctr">
          <a:solidFill>
            <a:schemeClr val="accent2"/>
          </a:solid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8104314" y="602961"/>
        <a:ext cx="295060" cy="403697"/>
      </dsp:txXfrm>
    </dsp:sp>
    <dsp:sp modelId="{B24FCC12-2880-4484-BA4F-8BD1FC7C3A2C}">
      <dsp:nvSpPr>
        <dsp:cNvPr id="0" name=""/>
        <dsp:cNvSpPr/>
      </dsp:nvSpPr>
      <dsp:spPr>
        <a:xfrm>
          <a:off x="8619847" y="1542938"/>
          <a:ext cx="536474" cy="536474"/>
        </a:xfrm>
        <a:prstGeom prst="downArrow">
          <a:avLst>
            <a:gd name="adj1" fmla="val 55000"/>
            <a:gd name="adj2" fmla="val 45000"/>
          </a:avLst>
        </a:prstGeom>
        <a:solidFill>
          <a:schemeClr val="accent4">
            <a:tint val="40000"/>
            <a:alpha val="90000"/>
            <a:hueOff val="153689"/>
            <a:satOff val="-4212"/>
            <a:lumOff val="-124"/>
            <a:alphaOff val="0"/>
          </a:schemeClr>
        </a:solidFill>
        <a:ln w="38100" cap="flat" cmpd="sng" algn="ctr">
          <a:solidFill>
            <a:schemeClr val="accent2"/>
          </a:solid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8740554" y="1542938"/>
        <a:ext cx="295060" cy="403697"/>
      </dsp:txXfrm>
    </dsp:sp>
    <dsp:sp modelId="{9EDE1BAA-F544-4814-BA7D-61F404C601D7}">
      <dsp:nvSpPr>
        <dsp:cNvPr id="0" name=""/>
        <dsp:cNvSpPr/>
      </dsp:nvSpPr>
      <dsp:spPr>
        <a:xfrm>
          <a:off x="9256087" y="2469159"/>
          <a:ext cx="536474" cy="536474"/>
        </a:xfrm>
        <a:prstGeom prst="downArrow">
          <a:avLst>
            <a:gd name="adj1" fmla="val 55000"/>
            <a:gd name="adj2" fmla="val 45000"/>
          </a:avLst>
        </a:prstGeom>
        <a:solidFill>
          <a:schemeClr val="accent4">
            <a:tint val="40000"/>
            <a:alpha val="90000"/>
            <a:hueOff val="307378"/>
            <a:satOff val="-8423"/>
            <a:lumOff val="-247"/>
            <a:alphaOff val="0"/>
          </a:schemeClr>
        </a:solidFill>
        <a:ln w="38100" cap="flat" cmpd="sng" algn="ctr">
          <a:solidFill>
            <a:schemeClr val="accent2"/>
          </a:solid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9376794" y="2469159"/>
        <a:ext cx="295060" cy="403697"/>
      </dsp:txXfrm>
    </dsp:sp>
    <dsp:sp modelId="{96AE2573-B1B7-49B4-B0D3-1E6C46EB9047}">
      <dsp:nvSpPr>
        <dsp:cNvPr id="0" name=""/>
        <dsp:cNvSpPr/>
      </dsp:nvSpPr>
      <dsp:spPr>
        <a:xfrm>
          <a:off x="9892327" y="3418307"/>
          <a:ext cx="536474" cy="536474"/>
        </a:xfrm>
        <a:prstGeom prst="downArrow">
          <a:avLst>
            <a:gd name="adj1" fmla="val 55000"/>
            <a:gd name="adj2" fmla="val 45000"/>
          </a:avLst>
        </a:prstGeom>
        <a:solidFill>
          <a:schemeClr val="accent4">
            <a:tint val="40000"/>
            <a:alpha val="90000"/>
            <a:hueOff val="461067"/>
            <a:satOff val="-12635"/>
            <a:lumOff val="-371"/>
            <a:alphaOff val="0"/>
          </a:schemeClr>
        </a:solidFill>
        <a:ln w="38100" cap="flat" cmpd="sng" algn="ctr">
          <a:solidFill>
            <a:schemeClr val="accent2"/>
          </a:solid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10013034" y="3418307"/>
        <a:ext cx="295060" cy="4036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79DA44-7414-4D57-B2BB-39C20F77C201}">
      <dsp:nvSpPr>
        <dsp:cNvPr id="0" name=""/>
        <dsp:cNvSpPr/>
      </dsp:nvSpPr>
      <dsp:spPr>
        <a:xfrm>
          <a:off x="5434" y="600939"/>
          <a:ext cx="3706168" cy="3706168"/>
        </a:xfrm>
        <a:prstGeom prst="ellipse">
          <a:avLst/>
        </a:prstGeom>
        <a:solidFill>
          <a:schemeClr val="accent1"/>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Any act, or failure to act, that was or was not performed knowingly, recklessly, or intentionally</a:t>
          </a:r>
        </a:p>
      </dsp:txBody>
      <dsp:txXfrm>
        <a:off x="548190" y="1143695"/>
        <a:ext cx="2620656" cy="2620656"/>
      </dsp:txXfrm>
    </dsp:sp>
    <dsp:sp modelId="{C0CB3664-8A80-4D94-A1F4-711D6DA8FE5F}">
      <dsp:nvSpPr>
        <dsp:cNvPr id="0" name=""/>
        <dsp:cNvSpPr/>
      </dsp:nvSpPr>
      <dsp:spPr>
        <a:xfrm>
          <a:off x="3711603" y="600939"/>
          <a:ext cx="3706168" cy="3706168"/>
        </a:xfrm>
        <a:prstGeom prst="ellipse">
          <a:avLst/>
        </a:prstGeom>
        <a:solidFill>
          <a:schemeClr val="tx1"/>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Any action, or failure to act, that caused or might have caused physical or psychological harm, injury, or death</a:t>
          </a:r>
        </a:p>
      </dsp:txBody>
      <dsp:txXfrm>
        <a:off x="4254359" y="1143695"/>
        <a:ext cx="2620656" cy="2620656"/>
      </dsp:txXfrm>
    </dsp:sp>
    <dsp:sp modelId="{7044711C-2320-4253-8A58-3BE04052634D}">
      <dsp:nvSpPr>
        <dsp:cNvPr id="0" name=""/>
        <dsp:cNvSpPr/>
      </dsp:nvSpPr>
      <dsp:spPr>
        <a:xfrm>
          <a:off x="7417771" y="600939"/>
          <a:ext cx="3706168" cy="3706168"/>
        </a:xfrm>
        <a:prstGeom prst="ellipse">
          <a:avLst/>
        </a:prstGeom>
        <a:solidFill>
          <a:srgbClr val="FF0000"/>
        </a:solidFill>
        <a:ln>
          <a:noFill/>
        </a:ln>
        <a:effectLst>
          <a:glow rad="228600">
            <a:schemeClr val="accent2">
              <a:satMod val="175000"/>
              <a:alpha val="40000"/>
            </a:schemeClr>
          </a:glow>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0">
            <a:lnSpc>
              <a:spcPct val="90000"/>
            </a:lnSpc>
            <a:spcBef>
              <a:spcPct val="0"/>
            </a:spcBef>
            <a:spcAft>
              <a:spcPct val="35000"/>
            </a:spcAft>
            <a:buNone/>
          </a:pPr>
          <a:endParaRPr lang="en-US" sz="5000" b="1" kern="1200" dirty="0">
            <a:effectLst>
              <a:outerShdw blurRad="38100" dist="38100" dir="2700000" algn="tl">
                <a:srgbClr val="000000">
                  <a:alpha val="43137"/>
                </a:srgbClr>
              </a:outerShdw>
            </a:effectLst>
          </a:endParaRPr>
        </a:p>
      </dsp:txBody>
      <dsp:txXfrm>
        <a:off x="7960527" y="1143695"/>
        <a:ext cx="2620656" cy="26206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1FEB3A-F97B-4A5A-A71D-D3F2EAAA66DC}">
      <dsp:nvSpPr>
        <dsp:cNvPr id="0" name=""/>
        <dsp:cNvSpPr/>
      </dsp:nvSpPr>
      <dsp:spPr>
        <a:xfrm>
          <a:off x="0" y="437683"/>
          <a:ext cx="11018354" cy="1134000"/>
        </a:xfrm>
        <a:prstGeom prst="rect">
          <a:avLst/>
        </a:prstGeom>
        <a:solidFill>
          <a:schemeClr val="tx1">
            <a:alpha val="9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855147" tIns="333248" rIns="855147"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“Peer-on-peer aggression,” for purposes of this guidance, means a physical act, verbal threat, or demeaning expression by an individual against or to another individual that causes physical or emotional harm to that individual. Examples include hitting, kicking, scratching, and other threatening behavior</a:t>
          </a:r>
          <a:endParaRPr lang="en-US" sz="1600" kern="1200" dirty="0">
            <a:solidFill>
              <a:schemeClr val="bg1"/>
            </a:solidFill>
            <a:effectLst>
              <a:outerShdw blurRad="38100" dist="38100" dir="2700000" algn="tl">
                <a:srgbClr val="000000">
                  <a:alpha val="43137"/>
                </a:srgbClr>
              </a:outerShdw>
            </a:effectLst>
          </a:endParaRPr>
        </a:p>
      </dsp:txBody>
      <dsp:txXfrm>
        <a:off x="0" y="437683"/>
        <a:ext cx="11018354" cy="1134000"/>
      </dsp:txXfrm>
    </dsp:sp>
    <dsp:sp modelId="{5E55C694-E79E-4725-9E7E-187B53DA3BD6}">
      <dsp:nvSpPr>
        <dsp:cNvPr id="0" name=""/>
        <dsp:cNvSpPr/>
      </dsp:nvSpPr>
      <dsp:spPr>
        <a:xfrm>
          <a:off x="550917" y="181858"/>
          <a:ext cx="7712847" cy="472320"/>
        </a:xfrm>
        <a:prstGeom prst="roundRect">
          <a:avLst/>
        </a:prstGeom>
        <a:solidFill>
          <a:schemeClr val="accent1">
            <a:hueOff val="0"/>
            <a:satOff val="0"/>
            <a:lumOff val="0"/>
            <a:alphaOff val="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291527" tIns="0" rIns="291527" bIns="0" numCol="1" spcCol="1270" anchor="ctr" anchorCtr="0">
          <a:noAutofit/>
        </a:bodyPr>
        <a:lstStyle/>
        <a:p>
          <a:pPr marL="0" lvl="0" indent="0" algn="l" defTabSz="711200">
            <a:lnSpc>
              <a:spcPct val="90000"/>
            </a:lnSpc>
            <a:spcBef>
              <a:spcPct val="0"/>
            </a:spcBef>
            <a:spcAft>
              <a:spcPct val="35000"/>
            </a:spcAft>
            <a:buNone/>
          </a:pPr>
          <a:r>
            <a:rPr lang="en-US" sz="1600" b="1" kern="1200" dirty="0"/>
            <a:t>Peer on Peer (P2P) Aggression</a:t>
          </a:r>
        </a:p>
      </dsp:txBody>
      <dsp:txXfrm>
        <a:off x="573974" y="204915"/>
        <a:ext cx="7666733" cy="426206"/>
      </dsp:txXfrm>
    </dsp:sp>
    <dsp:sp modelId="{607E873F-3081-4F20-970E-0839088ED555}">
      <dsp:nvSpPr>
        <dsp:cNvPr id="0" name=""/>
        <dsp:cNvSpPr/>
      </dsp:nvSpPr>
      <dsp:spPr>
        <a:xfrm>
          <a:off x="0" y="1894243"/>
          <a:ext cx="11018354" cy="1612800"/>
        </a:xfrm>
        <a:prstGeom prst="rect">
          <a:avLst/>
        </a:prstGeom>
        <a:solidFill>
          <a:schemeClr val="tx1">
            <a:alpha val="9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855147" tIns="333248" rIns="855147"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Providers must report to the OHR all incidents of peer-on-peer aggression that are alleged to have resulted in or from a human rights violation, whether the alleged violation is discovered by the provider or through a complaint. These incidents of peer-on-peer aggression shall be entered in CHRIS within 24 hours of discovery of the incident or receipt of the complaint, in accordance with 12VAC35-115-230. </a:t>
          </a:r>
          <a:endParaRPr lang="en-US" sz="1600" kern="1200" dirty="0">
            <a:solidFill>
              <a:schemeClr val="bg1"/>
            </a:solidFill>
            <a:effectLst>
              <a:outerShdw blurRad="38100" dist="38100" dir="2700000" algn="tl">
                <a:srgbClr val="000000">
                  <a:alpha val="43137"/>
                </a:srgbClr>
              </a:outerShdw>
            </a:effectLst>
          </a:endParaRPr>
        </a:p>
        <a:p>
          <a:pPr marL="171450" lvl="1" indent="-171450" algn="l" defTabSz="711200">
            <a:lnSpc>
              <a:spcPct val="90000"/>
            </a:lnSpc>
            <a:spcBef>
              <a:spcPct val="0"/>
            </a:spcBef>
            <a:spcAft>
              <a:spcPct val="15000"/>
            </a:spcAft>
            <a:buChar char="•"/>
          </a:pPr>
          <a:endParaRPr lang="en-US" sz="1600" kern="1200" dirty="0">
            <a:latin typeface="Calibri" panose="020F0502020204030204" pitchFamily="34" charset="0"/>
            <a:ea typeface="Calibri" panose="020F0502020204030204" pitchFamily="34" charset="0"/>
            <a:cs typeface="Times New Roman" panose="02020603050405020304" pitchFamily="18" charset="0"/>
          </a:endParaRPr>
        </a:p>
      </dsp:txBody>
      <dsp:txXfrm>
        <a:off x="0" y="1894243"/>
        <a:ext cx="11018354" cy="1612800"/>
      </dsp:txXfrm>
    </dsp:sp>
    <dsp:sp modelId="{D4F91AE4-B79B-438C-A63D-7A14A6E78BB9}">
      <dsp:nvSpPr>
        <dsp:cNvPr id="0" name=""/>
        <dsp:cNvSpPr/>
      </dsp:nvSpPr>
      <dsp:spPr>
        <a:xfrm>
          <a:off x="550917" y="1638419"/>
          <a:ext cx="7712847" cy="472320"/>
        </a:xfrm>
        <a:prstGeom prst="roundRect">
          <a:avLst/>
        </a:prstGeom>
        <a:solidFill>
          <a:schemeClr val="accent1">
            <a:hueOff val="0"/>
            <a:satOff val="0"/>
            <a:lumOff val="0"/>
            <a:alphaOff val="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291527" tIns="0" rIns="291527" bIns="0" numCol="1" spcCol="1270" anchor="ctr" anchorCtr="0">
          <a:noAutofit/>
        </a:bodyPr>
        <a:lstStyle/>
        <a:p>
          <a:pPr marL="0" lvl="0" indent="0" algn="l" defTabSz="711200">
            <a:lnSpc>
              <a:spcPct val="90000"/>
            </a:lnSpc>
            <a:spcBef>
              <a:spcPct val="0"/>
            </a:spcBef>
            <a:spcAft>
              <a:spcPct val="35000"/>
            </a:spcAft>
            <a:buNone/>
          </a:pPr>
          <a:r>
            <a:rPr lang="en-US" sz="1600" b="1" kern="1200" dirty="0"/>
            <a:t>Reporting P2P</a:t>
          </a:r>
        </a:p>
      </dsp:txBody>
      <dsp:txXfrm>
        <a:off x="573974" y="1661476"/>
        <a:ext cx="7666733" cy="426206"/>
      </dsp:txXfrm>
    </dsp:sp>
    <dsp:sp modelId="{D0688771-1EE7-4ECF-8992-88EC7EE5D2D7}">
      <dsp:nvSpPr>
        <dsp:cNvPr id="0" name=""/>
        <dsp:cNvSpPr/>
      </dsp:nvSpPr>
      <dsp:spPr>
        <a:xfrm>
          <a:off x="0" y="3829601"/>
          <a:ext cx="11018354" cy="680400"/>
        </a:xfrm>
        <a:prstGeom prst="rect">
          <a:avLst/>
        </a:prstGeom>
        <a:solidFill>
          <a:schemeClr val="tx1">
            <a:alpha val="9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855147" tIns="333248" rIns="855147"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These incidents should be coded under the category “Neglect Peer-on-Peer Aggression.”</a:t>
          </a:r>
          <a:endParaRPr lang="en-US" sz="1600" kern="1200" dirty="0">
            <a:solidFill>
              <a:schemeClr val="bg1"/>
            </a:solidFill>
            <a:effectLst>
              <a:outerShdw blurRad="38100" dist="38100" dir="2700000" algn="tl">
                <a:srgbClr val="000000">
                  <a:alpha val="43137"/>
                </a:srgbClr>
              </a:outerShdw>
            </a:effectLst>
          </a:endParaRPr>
        </a:p>
      </dsp:txBody>
      <dsp:txXfrm>
        <a:off x="0" y="3829601"/>
        <a:ext cx="11018354" cy="680400"/>
      </dsp:txXfrm>
    </dsp:sp>
    <dsp:sp modelId="{89385F9C-F24D-4B5F-85C6-81F56EBBEF3B}">
      <dsp:nvSpPr>
        <dsp:cNvPr id="0" name=""/>
        <dsp:cNvSpPr/>
      </dsp:nvSpPr>
      <dsp:spPr>
        <a:xfrm>
          <a:off x="550917" y="3573779"/>
          <a:ext cx="7712847" cy="472320"/>
        </a:xfrm>
        <a:prstGeom prst="roundRect">
          <a:avLst/>
        </a:prstGeom>
        <a:solidFill>
          <a:schemeClr val="accent1">
            <a:hueOff val="0"/>
            <a:satOff val="0"/>
            <a:lumOff val="0"/>
            <a:alphaOff val="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291527" tIns="0" rIns="291527" bIns="0" numCol="1" spcCol="1270" anchor="ctr" anchorCtr="0">
          <a:noAutofit/>
        </a:bodyPr>
        <a:lstStyle/>
        <a:p>
          <a:pPr marL="0" lvl="0" indent="0" algn="l" defTabSz="711200">
            <a:lnSpc>
              <a:spcPct val="90000"/>
            </a:lnSpc>
            <a:spcBef>
              <a:spcPct val="0"/>
            </a:spcBef>
            <a:spcAft>
              <a:spcPct val="35000"/>
            </a:spcAft>
            <a:buNone/>
          </a:pPr>
          <a:r>
            <a:rPr lang="en-US" sz="1600" b="1" kern="1200" dirty="0"/>
            <a:t>Coding P2P in CHRIS </a:t>
          </a:r>
        </a:p>
      </dsp:txBody>
      <dsp:txXfrm>
        <a:off x="573974" y="3596836"/>
        <a:ext cx="7666733" cy="4262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F3C80A-C860-428E-B368-99E66FE9BCCE}">
      <dsp:nvSpPr>
        <dsp:cNvPr id="0" name=""/>
        <dsp:cNvSpPr/>
      </dsp:nvSpPr>
      <dsp:spPr>
        <a:xfrm>
          <a:off x="610" y="559818"/>
          <a:ext cx="1534212" cy="592206"/>
        </a:xfrm>
        <a:prstGeom prst="chevron">
          <a:avLst>
            <a:gd name="adj" fmla="val 40000"/>
          </a:avLst>
        </a:prstGeom>
        <a:solidFill>
          <a:schemeClr val="accent1">
            <a:hueOff val="0"/>
            <a:satOff val="0"/>
            <a:lumOff val="0"/>
            <a:alphaOff val="0"/>
          </a:schemeClr>
        </a:solidFill>
        <a:ln w="12700" cap="flat" cmpd="sng" algn="ctr">
          <a:noFill/>
          <a:prstDash val="solid"/>
          <a:miter lim="800000"/>
        </a:ln>
        <a:effectLst>
          <a:glow rad="139700">
            <a:schemeClr val="accent2">
              <a:satMod val="175000"/>
              <a:alpha val="40000"/>
            </a:schemeClr>
          </a:glow>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sp>
    <dsp:sp modelId="{8DBE1BB3-BA7D-4D10-8718-0E67D14BA5C9}">
      <dsp:nvSpPr>
        <dsp:cNvPr id="0" name=""/>
        <dsp:cNvSpPr/>
      </dsp:nvSpPr>
      <dsp:spPr>
        <a:xfrm>
          <a:off x="409733" y="707869"/>
          <a:ext cx="1295557" cy="592206"/>
        </a:xfrm>
        <a:prstGeom prst="roundRect">
          <a:avLst>
            <a:gd name="adj" fmla="val 10000"/>
          </a:avLst>
        </a:prstGeom>
        <a:solidFill>
          <a:schemeClr val="lt1">
            <a:alpha val="90000"/>
            <a:hueOff val="0"/>
            <a:satOff val="0"/>
            <a:lumOff val="0"/>
            <a:alphaOff val="0"/>
          </a:schemeClr>
        </a:solidFill>
        <a:ln w="38100" cap="flat" cmpd="sng" algn="ctr">
          <a:solidFill>
            <a:schemeClr val="accent6">
              <a:lumMod val="75000"/>
            </a:schemeClr>
          </a:solidFill>
          <a:prstDash val="solid"/>
          <a:miter lim="800000"/>
        </a:ln>
        <a:effectLst>
          <a:glow rad="101600">
            <a:schemeClr val="accent2">
              <a:satMod val="175000"/>
              <a:alpha val="40000"/>
            </a:schemeClr>
          </a:glow>
          <a:outerShdw blurRad="149987" dist="250190" dir="8460000" algn="ctr" rotWithShape="0">
            <a:srgbClr val="000000">
              <a:alpha val="28000"/>
            </a:srgbClr>
          </a:outerShdw>
        </a:effectLst>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Allegation</a:t>
          </a:r>
        </a:p>
      </dsp:txBody>
      <dsp:txXfrm>
        <a:off x="427078" y="725214"/>
        <a:ext cx="1260867" cy="557516"/>
      </dsp:txXfrm>
    </dsp:sp>
    <dsp:sp modelId="{C667E9BB-09CB-46A9-B5B8-5D74459F857E}">
      <dsp:nvSpPr>
        <dsp:cNvPr id="0" name=""/>
        <dsp:cNvSpPr/>
      </dsp:nvSpPr>
      <dsp:spPr>
        <a:xfrm>
          <a:off x="1753022" y="559818"/>
          <a:ext cx="1534212" cy="592206"/>
        </a:xfrm>
        <a:prstGeom prst="chevron">
          <a:avLst>
            <a:gd name="adj" fmla="val 40000"/>
          </a:avLst>
        </a:prstGeom>
        <a:solidFill>
          <a:schemeClr val="accent2"/>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sp>
    <dsp:sp modelId="{A36E1196-3FEE-48B8-B378-233E233A5FE9}">
      <dsp:nvSpPr>
        <dsp:cNvPr id="0" name=""/>
        <dsp:cNvSpPr/>
      </dsp:nvSpPr>
      <dsp:spPr>
        <a:xfrm>
          <a:off x="2162145" y="707869"/>
          <a:ext cx="1295557" cy="592206"/>
        </a:xfrm>
        <a:prstGeom prst="roundRect">
          <a:avLst>
            <a:gd name="adj" fmla="val 10000"/>
          </a:avLst>
        </a:prstGeom>
        <a:solidFill>
          <a:schemeClr val="lt1">
            <a:alpha val="90000"/>
            <a:hueOff val="0"/>
            <a:satOff val="0"/>
            <a:lumOff val="0"/>
            <a:alphaOff val="0"/>
          </a:schemeClr>
        </a:solidFill>
        <a:ln w="12700" cap="flat" cmpd="sng" algn="ctr">
          <a:solidFill>
            <a:schemeClr val="accent2"/>
          </a:solidFill>
          <a:prstDash val="solid"/>
          <a:miter lim="800000"/>
        </a:ln>
        <a:effectLst>
          <a:outerShdw blurRad="149987" dist="250190" dir="8460000" algn="ctr" rotWithShape="0">
            <a:srgbClr val="000000">
              <a:alpha val="28000"/>
            </a:srgbClr>
          </a:outerShdw>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Notification</a:t>
          </a:r>
        </a:p>
      </dsp:txBody>
      <dsp:txXfrm>
        <a:off x="2179490" y="725214"/>
        <a:ext cx="1260867" cy="557516"/>
      </dsp:txXfrm>
    </dsp:sp>
    <dsp:sp modelId="{63F74E86-6E9E-49FD-80ED-273F5624B752}">
      <dsp:nvSpPr>
        <dsp:cNvPr id="0" name=""/>
        <dsp:cNvSpPr/>
      </dsp:nvSpPr>
      <dsp:spPr>
        <a:xfrm>
          <a:off x="3505433" y="559818"/>
          <a:ext cx="1534212" cy="592206"/>
        </a:xfrm>
        <a:prstGeom prst="chevron">
          <a:avLst>
            <a:gd name="adj" fmla="val 40000"/>
          </a:avLst>
        </a:prstGeom>
        <a:solidFill>
          <a:schemeClr val="accent2"/>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sp>
    <dsp:sp modelId="{F32F8BA6-913F-46AF-9EDD-EB43617E0A1C}">
      <dsp:nvSpPr>
        <dsp:cNvPr id="0" name=""/>
        <dsp:cNvSpPr/>
      </dsp:nvSpPr>
      <dsp:spPr>
        <a:xfrm>
          <a:off x="3914557" y="707869"/>
          <a:ext cx="1295557" cy="592206"/>
        </a:xfrm>
        <a:prstGeom prst="roundRect">
          <a:avLst>
            <a:gd name="adj" fmla="val 10000"/>
          </a:avLst>
        </a:prstGeom>
        <a:solidFill>
          <a:schemeClr val="lt1">
            <a:alpha val="90000"/>
            <a:hueOff val="0"/>
            <a:satOff val="0"/>
            <a:lumOff val="0"/>
            <a:alphaOff val="0"/>
          </a:schemeClr>
        </a:solidFill>
        <a:ln w="12700" cap="flat" cmpd="sng" algn="ctr">
          <a:solidFill>
            <a:schemeClr val="accent2"/>
          </a:solidFill>
          <a:prstDash val="solid"/>
          <a:miter lim="800000"/>
        </a:ln>
        <a:effectLst>
          <a:outerShdw blurRad="149987" dist="250190" dir="8460000" algn="ctr" rotWithShape="0">
            <a:srgbClr val="000000">
              <a:alpha val="28000"/>
            </a:srgbClr>
          </a:outerShdw>
        </a:effectLst>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Accusation</a:t>
          </a:r>
        </a:p>
      </dsp:txBody>
      <dsp:txXfrm>
        <a:off x="3931902" y="725214"/>
        <a:ext cx="1260867" cy="5575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F3C80A-C860-428E-B368-99E66FE9BCCE}">
      <dsp:nvSpPr>
        <dsp:cNvPr id="0" name=""/>
        <dsp:cNvSpPr/>
      </dsp:nvSpPr>
      <dsp:spPr>
        <a:xfrm>
          <a:off x="610" y="559818"/>
          <a:ext cx="1534212" cy="592206"/>
        </a:xfrm>
        <a:prstGeom prst="chevron">
          <a:avLst>
            <a:gd name="adj" fmla="val 40000"/>
          </a:avLst>
        </a:prstGeom>
        <a:solidFill>
          <a:schemeClr val="accent1">
            <a:hueOff val="0"/>
            <a:satOff val="0"/>
            <a:lumOff val="0"/>
            <a:alphaOff val="0"/>
          </a:schemeClr>
        </a:solidFill>
        <a:ln w="12700" cap="flat" cmpd="sng" algn="ctr">
          <a:noFill/>
          <a:prstDash val="solid"/>
          <a:miter lim="800000"/>
        </a:ln>
        <a:effectLst>
          <a:glow rad="139700">
            <a:schemeClr val="accent2">
              <a:satMod val="175000"/>
              <a:alpha val="40000"/>
            </a:schemeClr>
          </a:glow>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sp>
    <dsp:sp modelId="{8DBE1BB3-BA7D-4D10-8718-0E67D14BA5C9}">
      <dsp:nvSpPr>
        <dsp:cNvPr id="0" name=""/>
        <dsp:cNvSpPr/>
      </dsp:nvSpPr>
      <dsp:spPr>
        <a:xfrm>
          <a:off x="409733" y="707869"/>
          <a:ext cx="1295557" cy="592206"/>
        </a:xfrm>
        <a:prstGeom prst="roundRect">
          <a:avLst>
            <a:gd name="adj" fmla="val 10000"/>
          </a:avLst>
        </a:prstGeom>
        <a:solidFill>
          <a:schemeClr val="lt1">
            <a:alpha val="90000"/>
            <a:hueOff val="0"/>
            <a:satOff val="0"/>
            <a:lumOff val="0"/>
            <a:alphaOff val="0"/>
          </a:schemeClr>
        </a:solidFill>
        <a:ln w="38100" cap="flat" cmpd="sng" algn="ctr">
          <a:solidFill>
            <a:schemeClr val="accent6">
              <a:lumMod val="75000"/>
            </a:schemeClr>
          </a:solidFill>
          <a:prstDash val="solid"/>
          <a:miter lim="800000"/>
        </a:ln>
        <a:effectLst>
          <a:glow rad="101600">
            <a:schemeClr val="accent2">
              <a:satMod val="175000"/>
              <a:alpha val="40000"/>
            </a:schemeClr>
          </a:glow>
          <a:outerShdw blurRad="149987" dist="250190" dir="8460000" algn="ctr" rotWithShape="0">
            <a:srgbClr val="000000">
              <a:alpha val="28000"/>
            </a:srgbClr>
          </a:outerShdw>
        </a:effectLst>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Complaint</a:t>
          </a:r>
        </a:p>
      </dsp:txBody>
      <dsp:txXfrm>
        <a:off x="427078" y="725214"/>
        <a:ext cx="1260867" cy="557516"/>
      </dsp:txXfrm>
    </dsp:sp>
    <dsp:sp modelId="{C667E9BB-09CB-46A9-B5B8-5D74459F857E}">
      <dsp:nvSpPr>
        <dsp:cNvPr id="0" name=""/>
        <dsp:cNvSpPr/>
      </dsp:nvSpPr>
      <dsp:spPr>
        <a:xfrm>
          <a:off x="1753022" y="559818"/>
          <a:ext cx="1534212" cy="592206"/>
        </a:xfrm>
        <a:prstGeom prst="chevron">
          <a:avLst>
            <a:gd name="adj" fmla="val 40000"/>
          </a:avLst>
        </a:prstGeom>
        <a:solidFill>
          <a:schemeClr val="accent2"/>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sp>
    <dsp:sp modelId="{A36E1196-3FEE-48B8-B378-233E233A5FE9}">
      <dsp:nvSpPr>
        <dsp:cNvPr id="0" name=""/>
        <dsp:cNvSpPr/>
      </dsp:nvSpPr>
      <dsp:spPr>
        <a:xfrm>
          <a:off x="2162145" y="707869"/>
          <a:ext cx="1295557" cy="592206"/>
        </a:xfrm>
        <a:prstGeom prst="roundRect">
          <a:avLst>
            <a:gd name="adj" fmla="val 10000"/>
          </a:avLst>
        </a:prstGeom>
        <a:solidFill>
          <a:schemeClr val="lt1">
            <a:alpha val="90000"/>
            <a:hueOff val="0"/>
            <a:satOff val="0"/>
            <a:lumOff val="0"/>
            <a:alphaOff val="0"/>
          </a:schemeClr>
        </a:solidFill>
        <a:ln w="12700" cap="flat" cmpd="sng" algn="ctr">
          <a:solidFill>
            <a:schemeClr val="accent2"/>
          </a:solidFill>
          <a:prstDash val="solid"/>
          <a:miter lim="800000"/>
        </a:ln>
        <a:effectLst>
          <a:outerShdw blurRad="149987" dist="250190" dir="8460000" algn="ctr" rotWithShape="0">
            <a:srgbClr val="000000">
              <a:alpha val="28000"/>
            </a:srgbClr>
          </a:outerShdw>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Accusation</a:t>
          </a:r>
        </a:p>
      </dsp:txBody>
      <dsp:txXfrm>
        <a:off x="2179490" y="725214"/>
        <a:ext cx="1260867" cy="557516"/>
      </dsp:txXfrm>
    </dsp:sp>
    <dsp:sp modelId="{63F74E86-6E9E-49FD-80ED-273F5624B752}">
      <dsp:nvSpPr>
        <dsp:cNvPr id="0" name=""/>
        <dsp:cNvSpPr/>
      </dsp:nvSpPr>
      <dsp:spPr>
        <a:xfrm>
          <a:off x="3505433" y="559818"/>
          <a:ext cx="1534212" cy="592206"/>
        </a:xfrm>
        <a:prstGeom prst="chevron">
          <a:avLst>
            <a:gd name="adj" fmla="val 40000"/>
          </a:avLst>
        </a:prstGeom>
        <a:solidFill>
          <a:schemeClr val="accent2"/>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sp>
    <dsp:sp modelId="{F32F8BA6-913F-46AF-9EDD-EB43617E0A1C}">
      <dsp:nvSpPr>
        <dsp:cNvPr id="0" name=""/>
        <dsp:cNvSpPr/>
      </dsp:nvSpPr>
      <dsp:spPr>
        <a:xfrm>
          <a:off x="3914557" y="707869"/>
          <a:ext cx="1295557" cy="592206"/>
        </a:xfrm>
        <a:prstGeom prst="roundRect">
          <a:avLst>
            <a:gd name="adj" fmla="val 10000"/>
          </a:avLst>
        </a:prstGeom>
        <a:solidFill>
          <a:schemeClr val="lt1">
            <a:alpha val="90000"/>
            <a:hueOff val="0"/>
            <a:satOff val="0"/>
            <a:lumOff val="0"/>
            <a:alphaOff val="0"/>
          </a:schemeClr>
        </a:solidFill>
        <a:ln w="12700" cap="flat" cmpd="sng" algn="ctr">
          <a:solidFill>
            <a:schemeClr val="accent2"/>
          </a:solidFill>
          <a:prstDash val="solid"/>
          <a:miter lim="800000"/>
        </a:ln>
        <a:effectLst>
          <a:outerShdw blurRad="149987" dist="250190" dir="8460000" algn="ctr" rotWithShape="0">
            <a:srgbClr val="000000">
              <a:alpha val="28000"/>
            </a:srgbClr>
          </a:outerShdw>
        </a:effectLst>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Witness</a:t>
          </a:r>
        </a:p>
      </dsp:txBody>
      <dsp:txXfrm>
        <a:off x="3931902" y="725214"/>
        <a:ext cx="1260867" cy="557516"/>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15T19:30:39.19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1 169,'17'1,"1"-2,-1 0,1-1,28-8,207-44,-179 41,-32 5,75-4,42 14,84-4,-218-2,40-10,-17 2,-2 2,-7 1,1 1,71-3,287 11,-167 1,-202-1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15T20:55:37.770"/>
    </inkml:context>
    <inkml:brush xml:id="br0">
      <inkml:brushProperty name="width" value="0.1" units="cm"/>
      <inkml:brushProperty name="height" value="0.2" units="cm"/>
      <inkml:brushProperty name="color" value="#E6E6E6"/>
      <inkml:brushProperty name="tip" value="rectangle"/>
      <inkml:brushProperty name="rasterOp" value="maskPen"/>
      <inkml:brushProperty name="ignorePressure" value="1"/>
    </inkml:brush>
  </inkml:definitions>
  <inkml:trace contextRef="#ctx0" brushRef="#br0">0 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15T20:55:46.120"/>
    </inkml:context>
    <inkml:brush xml:id="br0">
      <inkml:brushProperty name="width" value="0.1" units="cm"/>
      <inkml:brushProperty name="height" value="0.2" units="cm"/>
      <inkml:brushProperty name="color" value="#E6E6E6"/>
      <inkml:brushProperty name="tip" value="rectangle"/>
      <inkml:brushProperty name="rasterOp" value="maskPen"/>
      <inkml:brushProperty name="ignorePressure" value="1"/>
    </inkml:brush>
  </inkml:definitions>
  <inkml:trace contextRef="#ctx0" brushRef="#br0">0 1,'1204'0,"-1175"0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6T00:13:52.955"/>
    </inkml:context>
    <inkml:brush xml:id="br0">
      <inkml:brushProperty name="width" value="0.2" units="cm"/>
      <inkml:brushProperty name="height" value="0.2" units="cm"/>
    </inkml:brush>
  </inkml:definitions>
  <inkml:trace contextRef="#ctx0" brushRef="#br0">1 1 24575,'1146'0'-1365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6T00:13:57.517"/>
    </inkml:context>
    <inkml:brush xml:id="br0">
      <inkml:brushProperty name="width" value="0.2" units="cm"/>
      <inkml:brushProperty name="height" value="0.2" units="cm"/>
    </inkml:brush>
  </inkml:definitions>
  <inkml:trace contextRef="#ctx0" brushRef="#br0">0 1 24575,'798'0'-1365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15T19:30:39.19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1 169,'17'1,"1"-2,-1 0,1-1,28-8,207-44,-179 41,-32 5,75-4,42 14,84-4,-218-2,40-10,-17 2,-2 2,-7 1,1 1,71-3,287 11,-167 1,-202-1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15T19:30:50.12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1 170,'404'0,"-383"-1,0-1,-1-1,26-7,-22 4,44-4,301 7,-189 5,642-2,-802-1,1-1,0-1,24-7,-21 4,45-4,313 7,-197 5,314-2,-472-1,0-2,0 0,-1-2,0-1,35-12,-3-10,-49 22,0 1,1 0,-1 1,1 0,0 0,21-3,-2 4,36 1,-36 3</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15T19:31:09.61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35,'1537'0,"-1511"-1,0-2,44-10,-42 7,0 1,30-1,-42 6,232 2,-220 2,0 1,55 18,-55-14,0-1,47 6,-12-10,63-5,35 1,-58 16,-73-9,57 3,80-12,67 4,-121 14,-66-8,61 3,282-10,-178-3,-203 2,1 0,-1-1,0 0,13-3,-1-4</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5T20:17:50.808"/>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38,'117'-2,"130"5,-221 1,36 9,-39-7,0-1,27 1,337-3,-198-5,-41 4,165-5,-288 0,38-10,20-2,42 11,-9 2,-91-1,40-11,-42 9,1 0,23-1,162 4,-130 3,-48-1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5T20:18:01.349"/>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4,'18'-1,"0"2,1 0,-1 1,35 10,-17-5,0 0,0-3,1 0,64-4,22 2,-90 2,38 9,-40-7,48 5,399-8,-247-6,-180 4,-24 1,1-2,-1-1,1-2,50-10,-45 5,1 2,-1 1,47-2,105 9,-72 0,347-2,-431-1,1-2,47-11,-43 7,50-5,-79 12,23-2,0 0,-1 2,1 2,0 0,53 12,-50-6,1-1,0-2,54 3,101-10,-70-1,178 3,-255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6-17T18:21:00.96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5362 102,'-2679'0,"2651"-2,1 0,-30-8,-39-3,-116 12,113 2,78 0,1 1,-37 8,35-5,0-1,-26 1,-328-4,180-2,161-1,-59-10,57 6,-46-2,-458 7,258 3,250-5,0-1,-1-1,-60-18,30 7,13 0,32 9</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15T19:30:43.37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36,'1727'0,"-1687"-2,70-13,14 0,317 12,-228 5,-184-1,0 2,40 9,-36-5,43 2,-38-7,-4-2</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6-17T18:21:37.12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6251 60,'-87'1,"-99"-3,120-11,48 9,1 0,-20-1,-45 5,60 1,0-1,0 0,0-2,0-1,-21-5,17 2,0 1,0 1,-40-2,-84 8,57 0,-1169-2,1235 2,0 0,-34 9,32-6,-51 4,-96-11,-80 4,169 11,54-7,-49 2,49-5,-45 8,44-5,-45 1,-1-7,41-1,1 2,0 1,-62 12,57-7,1-2,-1-2,-83-5,36 0,-483 2,553-1,1-1,-35-9,32 7,-39-5,-391 6,232 6,-568-3,762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6-17T18:54:14.06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1,'1065'0,"-1043"1,-1 1,40 9,-38-5,48 3,-51-9</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6-17T19:00:25.49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1,'605'0,"-568"2,-1 2,1 2,50 14,-13-2,-23-7,0-2,77 3,-86-9,45 8,-46-5,51 1,458-8,-520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15T19:31:09.61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35,'1537'0,"-1511"-1,0-2,44-10,-42 7,0 1,30-1,-42 6,232 2,-220 2,0 1,55 18,-55-14,0-1,47 6,-12-10,63-5,35 1,-58 16,-73-9,57 3,80-12,67 4,-121 14,-66-8,61 3,282-10,-178-3,-203 2,1 0,-1-1,0 0,13-3,-1-4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2T17:37:25.240"/>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0,'1461'0,"-1450"0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2T17:37:33.602"/>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1536 2,'-121'-2,"-134"5,245-1,0-1,1 2,-1 0,1 0,0 0,0 1,0 1,0-1,1 1,-14 12,17-14,-1 0,-1 1,0-1,0 0,0 0,0-1,0 0,-1 0,1-1,-14 1,-10-1,-34-4,17 1,-76 3,-81-3,185-1,-1 0,1-2,-30-9,5 0,12 8,-1 1,0 2,0 1,-62 6,18-2,61-2,15 0,4 0,25 0,-12 0,21 0,-6-1,39 5,-59-3,0 1,0 0,0 1,0 0,0 0,-1 1,16 9,0 1,1-1,0-1,1-1,0-2,1-1,0-1,0-1,1-2,-1 0,38-1,-24-7,-1-1,48-12,-51 8,1 2,72-3,305 11,-394-1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2T17:37:41.608"/>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1021 153,'-1021'0,"1038"0,28 0,0 1,81 13,-77-7,1-2,0-2,69-6,-20 1,299 2,-383-1,1 0,0-1,-1-1,0 0,23-9,-69 8,1 4,0-1,0-2,0-1,0-2,-37-12,37 11,0 0,-54-4,15 3,-51-3,76 9,-47-9,-68-14,117 18,20 3,49 5,68 11,69 3,3-29,-110 7,58 1,-86 6,23 1,0-2,89-13,-132 12,18-4,-29 4,-17 1,-20 0,16 0,-1 0,1 2,0 0,-1 2,1 0,-42 12,45-7,-1-2,0-1,0-1,-42 4,-86-8,104-2,0 2,-83 11,103-7,13-3,0 0,0 1,0 1,-18 7,28-10,0 1,1-1,-1 1,1 0,-1 0,1 0,-1 0,1 0,0 0,-1 0,1 0,0 1,0-1,0 0,0 1,0-1,0 1,0-1,1 1,-1-1,0 1,1 0,0-1,-1 1,1 0,0-1,0 1,-1 0,1 0,1-1,-1 1,0 0,0-1,1 1,-1 0,1-1,-1 1,1 0,0 1,2 1,-1-1,0 1,1 0,0-1,0 1,0-1,0 0,1 0,-1 0,1-1,-1 1,1-1,0 0,0 0,0 0,0 0,1-1,-1 0,7 2,9 0,-1 0,40 1,-39-4,233-3,-233 0,1-1,-1 0,23-10,-26 8,0 1,1 1,-1 0,30-2,-36 6,-6 0,-7 0,-30-4,-31-6,-1 3,-1 3,-76 4,71 1,47-1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2T17:37:48.292"/>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496 51,'-48'0,"11"1,0-1,0-2,-65-12,-43-12,76 17,48 8</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2T17:37:51.858"/>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918 77,'0'1,"-1"0,1 1,-1-1,1 0,-1 0,1 0,-1 0,0 0,0 0,1 0,-1-1,0 1,0 0,0 0,0-1,0 1,0 0,0-1,0 1,-2 0,-25 11,24-11,-12 5,-1-2,-1 0,1-1,-1-1,-19 1,-5-3,-44-5,65 2,0-1,-38-13,41 11,-1 0,0 2,0 0,-19-1,-137-19,154 22,-39-9,-18-2,75 13,-1 0,1 0,-1 0,0-1,0 1,0-1,0 0,0 0,1 0,-1-1,0 1,1-1,-7-4,-1-4</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2T17:37:54.668"/>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53,'0'2,"0"0,0 0,1 0,-1 0,1 0,-1 0,1 0,0 0,0 0,0 0,0-1,0 1,0 0,1 0,-1-1,0 1,1-1,-1 1,1-1,0 0,-1 0,1 0,0 0,0 0,0 0,0 0,0 0,0-1,0 1,0-1,2 1,9 1,1 0,-1-1,25-1,-23 0,28 1,103-5,-126 1,-1-1,0-1,25-9,26-8,-52 18,34-15,-39 13,0 1,0 1,1 0,24-4,-29 7,1 0,-1 1,1-1,-1 2,1-1,-1 2,0-1,1 1,-1 0,0 1,0 0,0 1,0 0,-1 0,13 8,-16-8,12 8,0 0,28 12,-26-16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A938A5-7E55-49F0-AB27-A6A41D7EA63D}" type="datetimeFigureOut">
              <a:rPr lang="en-US" smtClean="0"/>
              <a:t>3/19/2025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8326A0-C136-4C78-A654-F32D49D03460}" type="slidenum">
              <a:rPr lang="en-US" smtClean="0"/>
              <a:t>‹#›</a:t>
            </a:fld>
            <a:endParaRPr lang="en-US"/>
          </a:p>
        </p:txBody>
      </p:sp>
    </p:spTree>
    <p:extLst>
      <p:ext uri="{BB962C8B-B14F-4D97-AF65-F5344CB8AC3E}">
        <p14:creationId xmlns:p14="http://schemas.microsoft.com/office/powerpoint/2010/main" val="1751584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326A0-C136-4C78-A654-F32D49D03460}" type="slidenum">
              <a:rPr lang="en-US" smtClean="0"/>
              <a:t>1</a:t>
            </a:fld>
            <a:endParaRPr lang="en-US"/>
          </a:p>
        </p:txBody>
      </p:sp>
    </p:spTree>
    <p:extLst>
      <p:ext uri="{BB962C8B-B14F-4D97-AF65-F5344CB8AC3E}">
        <p14:creationId xmlns:p14="http://schemas.microsoft.com/office/powerpoint/2010/main" val="3476551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The following must always be reported</a:t>
            </a:r>
            <a:r>
              <a:rPr lang="en-US" dirty="0"/>
              <a:t> from the previous slide: </a:t>
            </a:r>
          </a:p>
          <a:p>
            <a:r>
              <a:rPr lang="en-US" dirty="0"/>
              <a:t>	*</a:t>
            </a:r>
            <a:r>
              <a:rPr lang="en-US" sz="1200" kern="0" dirty="0">
                <a:solidFill>
                  <a:srgbClr val="333333"/>
                </a:solidFill>
                <a:effectLst/>
                <a:latin typeface="inherit"/>
                <a:ea typeface="Times New Roman" panose="02020603050405020304" pitchFamily="18" charset="0"/>
                <a:cs typeface="Segoe UI" panose="020B0502040204020203" pitchFamily="34" charset="0"/>
              </a:rPr>
              <a:t>When those things happen or are discovered they must be reported, and the provider should not wait until the internal review has been concluded. to decide.</a:t>
            </a:r>
            <a:r>
              <a:rPr lang="en-US" sz="1200" strike="sngStrike" kern="0" dirty="0">
                <a:solidFill>
                  <a:srgbClr val="333333"/>
                </a:solidFill>
                <a:effectLst/>
                <a:latin typeface="inherit"/>
                <a:ea typeface="Times New Roman" panose="02020603050405020304" pitchFamily="18" charset="0"/>
                <a:cs typeface="Segoe UI" panose="020B0502040204020203" pitchFamily="34" charset="0"/>
              </a:rPr>
              <a:t> </a:t>
            </a:r>
            <a:endParaRPr lang="en-US" dirty="0"/>
          </a:p>
          <a:p>
            <a:endParaRPr lang="en-US" dirty="0"/>
          </a:p>
        </p:txBody>
      </p:sp>
      <p:sp>
        <p:nvSpPr>
          <p:cNvPr id="4" name="Slide Number Placeholder 3"/>
          <p:cNvSpPr>
            <a:spLocks noGrp="1"/>
          </p:cNvSpPr>
          <p:nvPr>
            <p:ph type="sldNum" sz="quarter" idx="5"/>
          </p:nvPr>
        </p:nvSpPr>
        <p:spPr/>
        <p:txBody>
          <a:bodyPr/>
          <a:lstStyle/>
          <a:p>
            <a:fld id="{378326A0-C136-4C78-A654-F32D49D03460}" type="slidenum">
              <a:rPr lang="en-US" smtClean="0"/>
              <a:t>11</a:t>
            </a:fld>
            <a:endParaRPr lang="en-US"/>
          </a:p>
        </p:txBody>
      </p:sp>
    </p:spTree>
    <p:extLst>
      <p:ext uri="{BB962C8B-B14F-4D97-AF65-F5344CB8AC3E}">
        <p14:creationId xmlns:p14="http://schemas.microsoft.com/office/powerpoint/2010/main" val="4293805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
            </a:pPr>
            <a:r>
              <a:rPr lang="en-US" sz="2000" b="1" dirty="0">
                <a:solidFill>
                  <a:srgbClr val="FF0000"/>
                </a:solidFill>
                <a:highlight>
                  <a:srgbClr val="FFFF00"/>
                </a:highlight>
              </a:rPr>
              <a:t>NEW Guidance became effective February 1, 2024 </a:t>
            </a:r>
            <a:r>
              <a:rPr lang="en-US" sz="2000" dirty="0"/>
              <a:t>and supersedes guidance dated June 15, 2017, entitled “</a:t>
            </a:r>
            <a:r>
              <a:rPr lang="en-US" sz="2000" i="1" dirty="0"/>
              <a:t>Office of Human Rights Peer-to-Peer Reportable Incidents</a:t>
            </a:r>
            <a:r>
              <a:rPr lang="en-US" sz="2000" dirty="0"/>
              <a:t>.” </a:t>
            </a:r>
          </a:p>
          <a:p>
            <a:pPr marL="0" indent="0">
              <a:buNone/>
            </a:pPr>
            <a:endParaRPr lang="en-US" sz="1000" dirty="0"/>
          </a:p>
          <a:p>
            <a:pPr lvl="1">
              <a:buFont typeface="Wingdings" panose="05000000000000000000" pitchFamily="2" charset="2"/>
              <a:buChar char="§"/>
            </a:pPr>
            <a:r>
              <a:rPr lang="en-US" sz="2000" dirty="0">
                <a:solidFill>
                  <a:schemeClr val="accent6">
                    <a:lumMod val="50000"/>
                  </a:schemeClr>
                </a:solidFill>
              </a:rPr>
              <a:t>New Guidance is based on a comprehensive review of neglect data entered by providers in CHRIS, and collaborative conversations with key stakeholders.</a:t>
            </a:r>
          </a:p>
          <a:p>
            <a:pPr>
              <a:buFont typeface="Wingdings" panose="05000000000000000000" pitchFamily="2" charset="2"/>
              <a:buChar char="§"/>
            </a:pPr>
            <a:endParaRPr lang="en-US" sz="1000" dirty="0"/>
          </a:p>
          <a:p>
            <a:pPr>
              <a:buFont typeface="Wingdings" panose="05000000000000000000" pitchFamily="2" charset="2"/>
              <a:buChar char="§"/>
            </a:pPr>
            <a:r>
              <a:rPr lang="en-US" sz="2000" dirty="0"/>
              <a:t>NEW Guidance is intended to clarify provider reporting requirements for peer-on-peer aggressions that occur in licensed community provider settings. </a:t>
            </a:r>
          </a:p>
          <a:p>
            <a:pPr marL="0" indent="0">
              <a:buNone/>
            </a:pPr>
            <a:endParaRPr lang="en-US" sz="1000" dirty="0"/>
          </a:p>
          <a:p>
            <a:pPr lvl="1">
              <a:buFont typeface="Wingdings" panose="05000000000000000000" pitchFamily="2" charset="2"/>
              <a:buChar char="§"/>
            </a:pPr>
            <a:r>
              <a:rPr lang="en-US" sz="2000" dirty="0">
                <a:solidFill>
                  <a:schemeClr val="accent6">
                    <a:lumMod val="50000"/>
                  </a:schemeClr>
                </a:solidFill>
              </a:rPr>
              <a:t> NEW Guidance document is accessible on the OHR webpage and Town Hall</a:t>
            </a:r>
          </a:p>
          <a:p>
            <a:endParaRPr lang="en-US" dirty="0"/>
          </a:p>
          <a:p>
            <a:pPr marL="0" indent="0" algn="l" rtl="0" fontAlgn="base">
              <a:buNone/>
            </a:pPr>
            <a:r>
              <a:rPr lang="en-US" sz="4000" b="1" i="0" dirty="0">
                <a:solidFill>
                  <a:srgbClr val="000000"/>
                </a:solidFill>
                <a:effectLst/>
                <a:latin typeface="+mj-lt"/>
              </a:rPr>
              <a:t>Q-</a:t>
            </a:r>
            <a:r>
              <a:rPr lang="en-US" sz="4000" b="1" dirty="0">
                <a:solidFill>
                  <a:srgbClr val="000000"/>
                </a:solidFill>
                <a:latin typeface="+mj-lt"/>
              </a:rPr>
              <a:t>W</a:t>
            </a:r>
            <a:r>
              <a:rPr lang="en-US" sz="4000" b="1" i="0" dirty="0">
                <a:solidFill>
                  <a:srgbClr val="000000"/>
                </a:solidFill>
                <a:effectLst/>
                <a:latin typeface="+mj-lt"/>
              </a:rPr>
              <a:t>hat if a provider makes an incorrect determination and does not report in CHRIS? </a:t>
            </a:r>
            <a:r>
              <a:rPr lang="en-US" sz="4000" b="0" i="0" dirty="0">
                <a:solidFill>
                  <a:srgbClr val="000000"/>
                </a:solidFill>
                <a:effectLst/>
                <a:latin typeface="+mj-lt"/>
              </a:rPr>
              <a:t>How do we enforce appropriate determinations? Late reporting citations? </a:t>
            </a:r>
          </a:p>
          <a:p>
            <a:pPr marL="457200" lvl="1" indent="0" fontAlgn="base">
              <a:buNone/>
            </a:pPr>
            <a:r>
              <a:rPr lang="en-US" sz="4000" b="0" i="0" dirty="0">
                <a:solidFill>
                  <a:srgbClr val="000000"/>
                </a:solidFill>
                <a:effectLst/>
                <a:latin typeface="+mj-lt"/>
              </a:rPr>
              <a:t>A-If a provider is doing an internal review of incidents and identifies a potential rights violation, the provider will be encouraged to enter that incident into CHRIS using the date of the internal review as the date of discovery. In an instance, for example, where the provider did a review a month later, OHR may highlight the circumstances of the current incident and provide guidance as to why the provider’s internal review should occur more frequently (to identify and possibly prevent similar incidents) and prompt that as a possible corrective action. </a:t>
            </a:r>
          </a:p>
          <a:p>
            <a:pPr marL="0" indent="0" algn="l" rtl="0" fontAlgn="base">
              <a:buNone/>
            </a:pPr>
            <a:r>
              <a:rPr lang="en-US" sz="4800" b="1" i="0" dirty="0">
                <a:effectLst/>
                <a:latin typeface="+mj-lt"/>
              </a:rPr>
              <a:t>Q-</a:t>
            </a:r>
            <a:r>
              <a:rPr lang="en-US" sz="4800" b="1" dirty="0">
                <a:latin typeface="+mj-lt"/>
              </a:rPr>
              <a:t>W</a:t>
            </a:r>
            <a:r>
              <a:rPr lang="en-US" sz="4800" b="1" i="0" dirty="0">
                <a:effectLst/>
                <a:latin typeface="+mj-lt"/>
              </a:rPr>
              <a:t>hat if a provider makes an incorrect determination and does not report in CHRIS? Will there be a late reporting citation?</a:t>
            </a:r>
            <a:r>
              <a:rPr lang="en-US" sz="4800" b="0" i="0" dirty="0">
                <a:effectLst/>
                <a:latin typeface="+mj-lt"/>
              </a:rPr>
              <a:t> </a:t>
            </a:r>
          </a:p>
          <a:p>
            <a:pPr marL="457200" lvl="1" indent="0" fontAlgn="base">
              <a:buNone/>
            </a:pPr>
            <a:r>
              <a:rPr lang="en-US" sz="4800" b="1" i="0" dirty="0">
                <a:solidFill>
                  <a:schemeClr val="accent1"/>
                </a:solidFill>
                <a:effectLst/>
                <a:latin typeface="+mj-lt"/>
              </a:rPr>
              <a:t>A</a:t>
            </a:r>
            <a:r>
              <a:rPr lang="en-US" sz="4800" b="0" i="0" dirty="0">
                <a:solidFill>
                  <a:schemeClr val="accent1"/>
                </a:solidFill>
                <a:effectLst/>
                <a:latin typeface="+mj-lt"/>
              </a:rPr>
              <a:t>-When the provider is doing an internal review of incidents and identifies a potential rights violation, the provider should report that incident </a:t>
            </a:r>
            <a:r>
              <a:rPr lang="en-US" sz="4800" dirty="0">
                <a:solidFill>
                  <a:schemeClr val="accent1"/>
                </a:solidFill>
                <a:latin typeface="+mj-lt"/>
              </a:rPr>
              <a:t>to OHR in </a:t>
            </a:r>
            <a:r>
              <a:rPr lang="en-US" sz="4800" b="0" i="0" dirty="0">
                <a:solidFill>
                  <a:schemeClr val="accent1"/>
                </a:solidFill>
                <a:effectLst/>
                <a:latin typeface="+mj-lt"/>
              </a:rPr>
              <a:t>CHRIS using the date of the internal review as the date of discovery. </a:t>
            </a:r>
          </a:p>
          <a:p>
            <a:pPr marL="457200" lvl="1" indent="0" fontAlgn="base">
              <a:buNone/>
            </a:pPr>
            <a:r>
              <a:rPr lang="en-US" sz="4800" b="0" i="0" dirty="0">
                <a:solidFill>
                  <a:schemeClr val="accent1"/>
                </a:solidFill>
                <a:effectLst/>
                <a:latin typeface="+mj-lt"/>
              </a:rPr>
              <a:t>If OHR identifies a P2P incident, either by external referral (IMU, APS, individual complaint) and the provider was unaware of the incident, the provider will be notified by OHR and have up to 24 hours to report the incident in CHRIS and initiate an investigation.</a:t>
            </a:r>
          </a:p>
          <a:p>
            <a:pPr marL="457200" lvl="1" indent="0" fontAlgn="base">
              <a:buNone/>
            </a:pPr>
            <a:r>
              <a:rPr lang="en-US" sz="4800" b="0" i="0" dirty="0">
                <a:solidFill>
                  <a:schemeClr val="accent1"/>
                </a:solidFill>
                <a:effectLst/>
                <a:latin typeface="+mj-lt"/>
              </a:rPr>
              <a:t>If OHR discovers that a provider should have but did not report a P2P incident to OHR in CHRIS, this would be considered a failure to report. For example, if OHR received an APS report where it is clear that APS contacted the provider during the APS investigation and the provider never reported the incident. Late reporting is when there is a CHRIS entry already, but OHR has identified that it was not entered within 24 hours of the date of discovery. Late reporting is when the provider is made aware of a reportable incident by OHR, and the provider does not enter the report into CHRIS within the 24-hours</a:t>
            </a:r>
            <a:endParaRPr lang="en-US" sz="4800" dirty="0">
              <a:solidFill>
                <a:schemeClr val="accent1"/>
              </a:solidFill>
              <a:latin typeface="+mj-lt"/>
            </a:endParaRPr>
          </a:p>
          <a:p>
            <a:endParaRPr lang="en-US" dirty="0"/>
          </a:p>
        </p:txBody>
      </p:sp>
      <p:sp>
        <p:nvSpPr>
          <p:cNvPr id="4" name="Slide Number Placeholder 3"/>
          <p:cNvSpPr>
            <a:spLocks noGrp="1"/>
          </p:cNvSpPr>
          <p:nvPr>
            <p:ph type="sldNum" sz="quarter" idx="5"/>
          </p:nvPr>
        </p:nvSpPr>
        <p:spPr/>
        <p:txBody>
          <a:bodyPr/>
          <a:lstStyle/>
          <a:p>
            <a:fld id="{378326A0-C136-4C78-A654-F32D49D03460}" type="slidenum">
              <a:rPr lang="en-US" smtClean="0"/>
              <a:t>12</a:t>
            </a:fld>
            <a:endParaRPr lang="en-US"/>
          </a:p>
        </p:txBody>
      </p:sp>
    </p:spTree>
    <p:extLst>
      <p:ext uri="{BB962C8B-B14F-4D97-AF65-F5344CB8AC3E}">
        <p14:creationId xmlns:p14="http://schemas.microsoft.com/office/powerpoint/2010/main" val="282333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Highlight the resources found internally in CHRIS before reaching out to your advocate on help entering a CHRIS rpt. </a:t>
            </a:r>
          </a:p>
          <a:p>
            <a:pPr marL="171450" indent="-171450">
              <a:buFont typeface="Arial" panose="020B0604020202020204" pitchFamily="34" charset="0"/>
              <a:buChar char="•"/>
            </a:pPr>
            <a:r>
              <a:rPr lang="en-US" dirty="0"/>
              <a:t>Can be found in left navigation pane under Help. – PDFs, video files available for your use – download and create your own CHRIS </a:t>
            </a:r>
            <a:r>
              <a:rPr lang="en-US" dirty="0" err="1"/>
              <a:t>trng</a:t>
            </a:r>
            <a:r>
              <a:rPr lang="en-US" dirty="0"/>
              <a:t> manual.</a:t>
            </a:r>
          </a:p>
          <a:p>
            <a:pPr marL="171450" indent="-171450">
              <a:buFont typeface="Arial" panose="020B0604020202020204" pitchFamily="34" charset="0"/>
              <a:buChar char="•"/>
            </a:pPr>
            <a:r>
              <a:rPr lang="en-US" dirty="0"/>
              <a:t>OHR cannot assist with login credential problems – only DELTA can assign new logins and temporary passwords.</a:t>
            </a:r>
          </a:p>
          <a:p>
            <a:pPr marL="171450" indent="-171450">
              <a:buFont typeface="Arial" panose="020B0604020202020204" pitchFamily="34" charset="0"/>
              <a:buChar char="•"/>
            </a:pPr>
            <a:r>
              <a:rPr lang="en-US" dirty="0"/>
              <a:t>Refer to the DELTA email address for those issues. </a:t>
            </a:r>
          </a:p>
          <a:p>
            <a:pPr marL="171450" indent="-171450">
              <a:buFont typeface="Arial" panose="020B0604020202020204" pitchFamily="34" charset="0"/>
              <a:buChar char="•"/>
            </a:pPr>
            <a:r>
              <a:rPr lang="en-US" dirty="0"/>
              <a:t>Ensure you keep your login credentials active – they will expire if you are not active in CHRIS and you will need to request a new password to get back in.  This is not a valid excuse to be locked out when you need to report. </a:t>
            </a:r>
          </a:p>
          <a:p>
            <a:pPr marL="171450" indent="-171450">
              <a:buFont typeface="Arial" panose="020B0604020202020204" pitchFamily="34" charset="0"/>
              <a:buChar char="•"/>
            </a:pPr>
            <a:r>
              <a:rPr lang="en-US" dirty="0"/>
              <a:t>Login credentials will also expire after approx. 3 months and you will be prompted to create a new password – don’t ignore the prompts otherwise you’ll be locked out.</a:t>
            </a:r>
          </a:p>
        </p:txBody>
      </p:sp>
      <p:sp>
        <p:nvSpPr>
          <p:cNvPr id="4" name="Slide Number Placeholder 3"/>
          <p:cNvSpPr>
            <a:spLocks noGrp="1"/>
          </p:cNvSpPr>
          <p:nvPr>
            <p:ph type="sldNum" sz="quarter" idx="5"/>
          </p:nvPr>
        </p:nvSpPr>
        <p:spPr/>
        <p:txBody>
          <a:bodyPr/>
          <a:lstStyle/>
          <a:p>
            <a:fld id="{378326A0-C136-4C78-A654-F32D49D03460}" type="slidenum">
              <a:rPr lang="en-US" smtClean="0"/>
              <a:t>14</a:t>
            </a:fld>
            <a:endParaRPr lang="en-US"/>
          </a:p>
        </p:txBody>
      </p:sp>
    </p:spTree>
    <p:extLst>
      <p:ext uri="{BB962C8B-B14F-4D97-AF65-F5344CB8AC3E}">
        <p14:creationId xmlns:p14="http://schemas.microsoft.com/office/powerpoint/2010/main" val="2641516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Icon is a live link </a:t>
            </a:r>
          </a:p>
        </p:txBody>
      </p:sp>
      <p:sp>
        <p:nvSpPr>
          <p:cNvPr id="4" name="Slide Number Placeholder 3"/>
          <p:cNvSpPr>
            <a:spLocks noGrp="1"/>
          </p:cNvSpPr>
          <p:nvPr>
            <p:ph type="sldNum" sz="quarter" idx="5"/>
          </p:nvPr>
        </p:nvSpPr>
        <p:spPr/>
        <p:txBody>
          <a:bodyPr/>
          <a:lstStyle/>
          <a:p>
            <a:fld id="{378326A0-C136-4C78-A654-F32D49D03460}" type="slidenum">
              <a:rPr lang="en-US" smtClean="0"/>
              <a:t>15</a:t>
            </a:fld>
            <a:endParaRPr lang="en-US"/>
          </a:p>
        </p:txBody>
      </p:sp>
    </p:spTree>
    <p:extLst>
      <p:ext uri="{BB962C8B-B14F-4D97-AF65-F5344CB8AC3E}">
        <p14:creationId xmlns:p14="http://schemas.microsoft.com/office/powerpoint/2010/main" val="497164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326A0-C136-4C78-A654-F32D49D03460}" type="slidenum">
              <a:rPr lang="en-US" smtClean="0"/>
              <a:t>16</a:t>
            </a:fld>
            <a:endParaRPr lang="en-US"/>
          </a:p>
        </p:txBody>
      </p:sp>
    </p:spTree>
    <p:extLst>
      <p:ext uri="{BB962C8B-B14F-4D97-AF65-F5344CB8AC3E}">
        <p14:creationId xmlns:p14="http://schemas.microsoft.com/office/powerpoint/2010/main" val="1042579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326A0-C136-4C78-A654-F32D49D03460}" type="slidenum">
              <a:rPr lang="en-US" smtClean="0"/>
              <a:t>17</a:t>
            </a:fld>
            <a:endParaRPr lang="en-US"/>
          </a:p>
        </p:txBody>
      </p:sp>
    </p:spTree>
    <p:extLst>
      <p:ext uri="{BB962C8B-B14F-4D97-AF65-F5344CB8AC3E}">
        <p14:creationId xmlns:p14="http://schemas.microsoft.com/office/powerpoint/2010/main" val="25663207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326A0-C136-4C78-A654-F32D49D03460}" type="slidenum">
              <a:rPr lang="en-US" smtClean="0"/>
              <a:t>18</a:t>
            </a:fld>
            <a:endParaRPr lang="en-US"/>
          </a:p>
        </p:txBody>
      </p:sp>
    </p:spTree>
    <p:extLst>
      <p:ext uri="{BB962C8B-B14F-4D97-AF65-F5344CB8AC3E}">
        <p14:creationId xmlns:p14="http://schemas.microsoft.com/office/powerpoint/2010/main" val="2902498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326A0-C136-4C78-A654-F32D49D03460}" type="slidenum">
              <a:rPr lang="en-US" smtClean="0"/>
              <a:t>19</a:t>
            </a:fld>
            <a:endParaRPr lang="en-US"/>
          </a:p>
        </p:txBody>
      </p:sp>
    </p:spTree>
    <p:extLst>
      <p:ext uri="{BB962C8B-B14F-4D97-AF65-F5344CB8AC3E}">
        <p14:creationId xmlns:p14="http://schemas.microsoft.com/office/powerpoint/2010/main" val="35724286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326A0-C136-4C78-A654-F32D49D03460}" type="slidenum">
              <a:rPr lang="en-US" smtClean="0"/>
              <a:t>20</a:t>
            </a:fld>
            <a:endParaRPr lang="en-US"/>
          </a:p>
        </p:txBody>
      </p:sp>
    </p:spTree>
    <p:extLst>
      <p:ext uri="{BB962C8B-B14F-4D97-AF65-F5344CB8AC3E}">
        <p14:creationId xmlns:p14="http://schemas.microsoft.com/office/powerpoint/2010/main" val="21557228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78326A0-C136-4C78-A654-F32D49D03460}" type="slidenum">
              <a:rPr lang="en-US" smtClean="0"/>
              <a:t>27</a:t>
            </a:fld>
            <a:endParaRPr lang="en-US"/>
          </a:p>
        </p:txBody>
      </p:sp>
    </p:spTree>
    <p:extLst>
      <p:ext uri="{BB962C8B-B14F-4D97-AF65-F5344CB8AC3E}">
        <p14:creationId xmlns:p14="http://schemas.microsoft.com/office/powerpoint/2010/main" val="1518418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baseline="0" dirty="0">
              <a:solidFill>
                <a:srgbClr val="FFFF00"/>
              </a:solidFill>
              <a:highlight>
                <a:srgbClr val="FFFF00"/>
              </a:highlight>
            </a:endParaRPr>
          </a:p>
        </p:txBody>
      </p:sp>
      <p:sp>
        <p:nvSpPr>
          <p:cNvPr id="4" name="Slide Number Placeholder 3"/>
          <p:cNvSpPr>
            <a:spLocks noGrp="1"/>
          </p:cNvSpPr>
          <p:nvPr>
            <p:ph type="sldNum" sz="quarter" idx="5"/>
          </p:nvPr>
        </p:nvSpPr>
        <p:spPr/>
        <p:txBody>
          <a:bodyPr/>
          <a:lstStyle/>
          <a:p>
            <a:fld id="{378326A0-C136-4C78-A654-F32D49D03460}" type="slidenum">
              <a:rPr lang="en-US" smtClean="0"/>
              <a:t>2</a:t>
            </a:fld>
            <a:endParaRPr lang="en-US"/>
          </a:p>
        </p:txBody>
      </p:sp>
    </p:spTree>
    <p:extLst>
      <p:ext uri="{BB962C8B-B14F-4D97-AF65-F5344CB8AC3E}">
        <p14:creationId xmlns:p14="http://schemas.microsoft.com/office/powerpoint/2010/main" val="37741534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378326A0-C136-4C78-A654-F32D49D03460}" type="slidenum">
              <a:rPr lang="en-US" smtClean="0"/>
              <a:t>28</a:t>
            </a:fld>
            <a:endParaRPr lang="en-US"/>
          </a:p>
        </p:txBody>
      </p:sp>
    </p:spTree>
    <p:extLst>
      <p:ext uri="{BB962C8B-B14F-4D97-AF65-F5344CB8AC3E}">
        <p14:creationId xmlns:p14="http://schemas.microsoft.com/office/powerpoint/2010/main" val="11869177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326A0-C136-4C78-A654-F32D49D03460}" type="slidenum">
              <a:rPr lang="en-US" smtClean="0"/>
              <a:t>29</a:t>
            </a:fld>
            <a:endParaRPr lang="en-US"/>
          </a:p>
        </p:txBody>
      </p:sp>
    </p:spTree>
    <p:extLst>
      <p:ext uri="{BB962C8B-B14F-4D97-AF65-F5344CB8AC3E}">
        <p14:creationId xmlns:p14="http://schemas.microsoft.com/office/powerpoint/2010/main" val="32127860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378326A0-C136-4C78-A654-F32D49D03460}" type="slidenum">
              <a:rPr lang="en-US" smtClean="0"/>
              <a:t>30</a:t>
            </a:fld>
            <a:endParaRPr lang="en-US"/>
          </a:p>
        </p:txBody>
      </p:sp>
    </p:spTree>
    <p:extLst>
      <p:ext uri="{BB962C8B-B14F-4D97-AF65-F5344CB8AC3E}">
        <p14:creationId xmlns:p14="http://schemas.microsoft.com/office/powerpoint/2010/main" val="23061332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0" dirty="0">
                <a:solidFill>
                  <a:srgbClr val="333333"/>
                </a:solidFill>
                <a:effectLst/>
                <a:latin typeface="inherit"/>
                <a:ea typeface="Times New Roman" panose="02020603050405020304" pitchFamily="18" charset="0"/>
                <a:cs typeface="Segoe UI" panose="020B0502040204020203" pitchFamily="34" charset="0"/>
              </a:rPr>
              <a:t>Extensions are granted by the advocate for good cause and typically do not extend beyond a few days. This is because the resolution process is intended to be timely with a focus on mitigation and prevention of future/additional harms.</a:t>
            </a:r>
          </a:p>
          <a:p>
            <a:endParaRPr lang="en-US" sz="1800" kern="0" dirty="0">
              <a:solidFill>
                <a:srgbClr val="333333"/>
              </a:solidFill>
              <a:effectLst/>
              <a:latin typeface="inherit"/>
              <a:cs typeface="Segoe UI" panose="020B0502040204020203" pitchFamily="34" charset="0"/>
            </a:endParaRPr>
          </a:p>
          <a:p>
            <a:r>
              <a:rPr lang="en-US" sz="1800" kern="0" dirty="0">
                <a:solidFill>
                  <a:srgbClr val="333333"/>
                </a:solidFill>
                <a:effectLst/>
                <a:latin typeface="inherit"/>
                <a:ea typeface="Times New Roman" panose="02020603050405020304" pitchFamily="18" charset="0"/>
                <a:cs typeface="Segoe UI" panose="020B0502040204020203" pitchFamily="34" charset="0"/>
              </a:rPr>
              <a:t>Extensions are granted by the advocate for good cause and typically do not extend beyond a few days. </a:t>
            </a:r>
            <a:endParaRPr lang="en-US" dirty="0"/>
          </a:p>
        </p:txBody>
      </p:sp>
      <p:sp>
        <p:nvSpPr>
          <p:cNvPr id="4" name="Slide Number Placeholder 3"/>
          <p:cNvSpPr>
            <a:spLocks noGrp="1"/>
          </p:cNvSpPr>
          <p:nvPr>
            <p:ph type="sldNum" sz="quarter" idx="5"/>
          </p:nvPr>
        </p:nvSpPr>
        <p:spPr/>
        <p:txBody>
          <a:bodyPr/>
          <a:lstStyle/>
          <a:p>
            <a:fld id="{378326A0-C136-4C78-A654-F32D49D03460}" type="slidenum">
              <a:rPr lang="en-US" smtClean="0"/>
              <a:t>34</a:t>
            </a:fld>
            <a:endParaRPr lang="en-US"/>
          </a:p>
        </p:txBody>
      </p:sp>
    </p:spTree>
    <p:extLst>
      <p:ext uri="{BB962C8B-B14F-4D97-AF65-F5344CB8AC3E}">
        <p14:creationId xmlns:p14="http://schemas.microsoft.com/office/powerpoint/2010/main" val="38419482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0" dirty="0">
                <a:solidFill>
                  <a:srgbClr val="333333"/>
                </a:solidFill>
                <a:effectLst/>
                <a:highlight>
                  <a:srgbClr val="FFFFFF"/>
                </a:highlight>
                <a:latin typeface="inherit"/>
                <a:ea typeface="Times New Roman" panose="02020603050405020304" pitchFamily="18" charset="0"/>
                <a:cs typeface="Segoe UI" panose="020B0502040204020203" pitchFamily="34" charset="0"/>
              </a:rPr>
              <a:t>*Other: Usually we see this when there is not a preponderance of the evidence that Abuse occurred for example, it is clear that a staff person said or did something inappropriate or unprofessional, but it does not rise to the level of abuse and the provider intends to re-train the staff and/or clarify something in their Policy as a result. Another example is the med error situation where it was alleged that an individual did not receive their medication, but the investigation determined the medication was received by the individual but not accurately documented. </a:t>
            </a:r>
            <a:endParaRPr lang="en-US" sz="1800" kern="100" dirty="0">
              <a:solidFill>
                <a:srgbClr val="333333"/>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78326A0-C136-4C78-A654-F32D49D03460}" type="slidenum">
              <a:rPr lang="en-US" smtClean="0"/>
              <a:t>35</a:t>
            </a:fld>
            <a:endParaRPr lang="en-US"/>
          </a:p>
        </p:txBody>
      </p:sp>
    </p:spTree>
    <p:extLst>
      <p:ext uri="{BB962C8B-B14F-4D97-AF65-F5344CB8AC3E}">
        <p14:creationId xmlns:p14="http://schemas.microsoft.com/office/powerpoint/2010/main" val="15162070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326A0-C136-4C78-A654-F32D49D03460}" type="slidenum">
              <a:rPr lang="en-US" smtClean="0"/>
              <a:t>36</a:t>
            </a:fld>
            <a:endParaRPr lang="en-US"/>
          </a:p>
        </p:txBody>
      </p:sp>
    </p:spTree>
    <p:extLst>
      <p:ext uri="{BB962C8B-B14F-4D97-AF65-F5344CB8AC3E}">
        <p14:creationId xmlns:p14="http://schemas.microsoft.com/office/powerpoint/2010/main" val="37053471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326A0-C136-4C78-A654-F32D49D03460}" type="slidenum">
              <a:rPr lang="en-US" smtClean="0"/>
              <a:t>38</a:t>
            </a:fld>
            <a:endParaRPr lang="en-US"/>
          </a:p>
        </p:txBody>
      </p:sp>
    </p:spTree>
    <p:extLst>
      <p:ext uri="{BB962C8B-B14F-4D97-AF65-F5344CB8AC3E}">
        <p14:creationId xmlns:p14="http://schemas.microsoft.com/office/powerpoint/2010/main" val="5795284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326A0-C136-4C78-A654-F32D49D03460}" type="slidenum">
              <a:rPr lang="en-US" smtClean="0"/>
              <a:t>39</a:t>
            </a:fld>
            <a:endParaRPr lang="en-US"/>
          </a:p>
        </p:txBody>
      </p:sp>
    </p:spTree>
    <p:extLst>
      <p:ext uri="{BB962C8B-B14F-4D97-AF65-F5344CB8AC3E}">
        <p14:creationId xmlns:p14="http://schemas.microsoft.com/office/powerpoint/2010/main" val="42176939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326A0-C136-4C78-A654-F32D49D03460}" type="slidenum">
              <a:rPr lang="en-US" smtClean="0"/>
              <a:t>42</a:t>
            </a:fld>
            <a:endParaRPr lang="en-US"/>
          </a:p>
        </p:txBody>
      </p:sp>
    </p:spTree>
    <p:extLst>
      <p:ext uri="{BB962C8B-B14F-4D97-AF65-F5344CB8AC3E}">
        <p14:creationId xmlns:p14="http://schemas.microsoft.com/office/powerpoint/2010/main" val="17932682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326A0-C136-4C78-A654-F32D49D03460}" type="slidenum">
              <a:rPr lang="en-US" smtClean="0"/>
              <a:t>43</a:t>
            </a:fld>
            <a:endParaRPr lang="en-US"/>
          </a:p>
        </p:txBody>
      </p:sp>
    </p:spTree>
    <p:extLst>
      <p:ext uri="{BB962C8B-B14F-4D97-AF65-F5344CB8AC3E}">
        <p14:creationId xmlns:p14="http://schemas.microsoft.com/office/powerpoint/2010/main" val="397902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panose="020F0502020204030204"/>
              </a:rPr>
              <a:t>Abuse Report = Allegation </a:t>
            </a:r>
          </a:p>
          <a:p>
            <a:r>
              <a:rPr lang="en-US" dirty="0">
                <a:cs typeface="Calibri" panose="020F0502020204030204"/>
              </a:rPr>
              <a:t>Complaint Report = Compliant w/o ANE </a:t>
            </a:r>
          </a:p>
        </p:txBody>
      </p:sp>
      <p:sp>
        <p:nvSpPr>
          <p:cNvPr id="4" name="Slide Number Placeholder 3"/>
          <p:cNvSpPr>
            <a:spLocks noGrp="1"/>
          </p:cNvSpPr>
          <p:nvPr>
            <p:ph type="sldNum" sz="quarter" idx="5"/>
          </p:nvPr>
        </p:nvSpPr>
        <p:spPr/>
        <p:txBody>
          <a:bodyPr/>
          <a:lstStyle/>
          <a:p>
            <a:fld id="{378326A0-C136-4C78-A654-F32D49D03460}" type="slidenum">
              <a:rPr lang="en-US" smtClean="0"/>
              <a:t>3</a:t>
            </a:fld>
            <a:endParaRPr lang="en-US"/>
          </a:p>
        </p:txBody>
      </p:sp>
    </p:spTree>
    <p:extLst>
      <p:ext uri="{BB962C8B-B14F-4D97-AF65-F5344CB8AC3E}">
        <p14:creationId xmlns:p14="http://schemas.microsoft.com/office/powerpoint/2010/main" val="33670799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326A0-C136-4C78-A654-F32D49D03460}" type="slidenum">
              <a:rPr lang="en-US" smtClean="0"/>
              <a:t>44</a:t>
            </a:fld>
            <a:endParaRPr lang="en-US"/>
          </a:p>
        </p:txBody>
      </p:sp>
    </p:spTree>
    <p:extLst>
      <p:ext uri="{BB962C8B-B14F-4D97-AF65-F5344CB8AC3E}">
        <p14:creationId xmlns:p14="http://schemas.microsoft.com/office/powerpoint/2010/main" val="27724769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326A0-C136-4C78-A654-F32D49D03460}" type="slidenum">
              <a:rPr lang="en-US" smtClean="0"/>
              <a:t>45</a:t>
            </a:fld>
            <a:endParaRPr lang="en-US"/>
          </a:p>
        </p:txBody>
      </p:sp>
    </p:spTree>
    <p:extLst>
      <p:ext uri="{BB962C8B-B14F-4D97-AF65-F5344CB8AC3E}">
        <p14:creationId xmlns:p14="http://schemas.microsoft.com/office/powerpoint/2010/main" val="27685750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326A0-C136-4C78-A654-F32D49D03460}" type="slidenum">
              <a:rPr lang="en-US" smtClean="0"/>
              <a:t>51</a:t>
            </a:fld>
            <a:endParaRPr lang="en-US"/>
          </a:p>
        </p:txBody>
      </p:sp>
    </p:spTree>
    <p:extLst>
      <p:ext uri="{BB962C8B-B14F-4D97-AF65-F5344CB8AC3E}">
        <p14:creationId xmlns:p14="http://schemas.microsoft.com/office/powerpoint/2010/main" val="13017684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326A0-C136-4C78-A654-F32D49D03460}" type="slidenum">
              <a:rPr lang="en-US" smtClean="0"/>
              <a:t>54</a:t>
            </a:fld>
            <a:endParaRPr lang="en-US"/>
          </a:p>
        </p:txBody>
      </p:sp>
    </p:spTree>
    <p:extLst>
      <p:ext uri="{BB962C8B-B14F-4D97-AF65-F5344CB8AC3E}">
        <p14:creationId xmlns:p14="http://schemas.microsoft.com/office/powerpoint/2010/main" val="13874433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i="1" dirty="0"/>
          </a:p>
        </p:txBody>
      </p:sp>
      <p:sp>
        <p:nvSpPr>
          <p:cNvPr id="4" name="Slide Number Placeholder 3"/>
          <p:cNvSpPr>
            <a:spLocks noGrp="1"/>
          </p:cNvSpPr>
          <p:nvPr>
            <p:ph type="sldNum" sz="quarter" idx="5"/>
          </p:nvPr>
        </p:nvSpPr>
        <p:spPr/>
        <p:txBody>
          <a:bodyPr/>
          <a:lstStyle/>
          <a:p>
            <a:fld id="{378326A0-C136-4C78-A654-F32D49D03460}" type="slidenum">
              <a:rPr lang="en-US" smtClean="0"/>
              <a:t>60</a:t>
            </a:fld>
            <a:endParaRPr lang="en-US"/>
          </a:p>
        </p:txBody>
      </p:sp>
    </p:spTree>
    <p:extLst>
      <p:ext uri="{BB962C8B-B14F-4D97-AF65-F5344CB8AC3E}">
        <p14:creationId xmlns:p14="http://schemas.microsoft.com/office/powerpoint/2010/main" val="8243733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last slide provides information about opportunities for you to stay connected with the OHR.</a:t>
            </a:r>
          </a:p>
          <a:p>
            <a:endParaRPr lang="en-US" strike="sngStrike" dirty="0"/>
          </a:p>
          <a:p>
            <a:r>
              <a:rPr lang="en-US" strike="noStrike" dirty="0"/>
              <a:t>The</a:t>
            </a:r>
            <a:r>
              <a:rPr lang="en-US" dirty="0"/>
              <a:t> OHR webpage where we have resources for providers as well as individuals receiving services. In the middle of the slide there is a link to the HRR directly on the LIS website.</a:t>
            </a:r>
          </a:p>
          <a:p>
            <a:endParaRPr lang="en-US" dirty="0">
              <a:cs typeface="Calibri"/>
            </a:endParaRPr>
          </a:p>
          <a:p>
            <a:r>
              <a:rPr lang="en-US" dirty="0">
                <a:cs typeface="Calibri"/>
              </a:rPr>
              <a:t>Thank you again so much for the invitation and for your attention; in helping us to protect all of our family and friends and neighbors from abuse, neglect and exploitation.</a:t>
            </a:r>
          </a:p>
          <a:p>
            <a:endParaRPr lang="en-US" dirty="0"/>
          </a:p>
        </p:txBody>
      </p:sp>
      <p:sp>
        <p:nvSpPr>
          <p:cNvPr id="4" name="Slide Number Placeholder 3"/>
          <p:cNvSpPr>
            <a:spLocks noGrp="1"/>
          </p:cNvSpPr>
          <p:nvPr>
            <p:ph type="sldNum" sz="quarter" idx="5"/>
          </p:nvPr>
        </p:nvSpPr>
        <p:spPr/>
        <p:txBody>
          <a:bodyPr/>
          <a:lstStyle/>
          <a:p>
            <a:fld id="{378326A0-C136-4C78-A654-F32D49D03460}" type="slidenum">
              <a:rPr lang="en-US" smtClean="0"/>
              <a:t>63</a:t>
            </a:fld>
            <a:endParaRPr lang="en-US"/>
          </a:p>
        </p:txBody>
      </p:sp>
    </p:spTree>
    <p:extLst>
      <p:ext uri="{BB962C8B-B14F-4D97-AF65-F5344CB8AC3E}">
        <p14:creationId xmlns:p14="http://schemas.microsoft.com/office/powerpoint/2010/main" val="1307734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endParaRPr lang="en-US" altLang="en-US" baseline="0" dirty="0">
              <a:ea typeface="Calibri"/>
              <a:cs typeface="Calibri"/>
            </a:endParaRPr>
          </a:p>
          <a:p>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378326A0-C136-4C78-A654-F32D49D03460}" type="slidenum">
              <a:rPr lang="en-US" smtClean="0"/>
              <a:t>4</a:t>
            </a:fld>
            <a:endParaRPr lang="en-US"/>
          </a:p>
        </p:txBody>
      </p:sp>
    </p:spTree>
    <p:extLst>
      <p:ext uri="{BB962C8B-B14F-4D97-AF65-F5344CB8AC3E}">
        <p14:creationId xmlns:p14="http://schemas.microsoft.com/office/powerpoint/2010/main" val="2185338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endParaRPr lang="en-US" altLang="en-US" baseline="0" dirty="0">
              <a:ea typeface="Calibri"/>
              <a:cs typeface="Calibri"/>
            </a:endParaRPr>
          </a:p>
          <a:p>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378326A0-C136-4C78-A654-F32D49D03460}" type="slidenum">
              <a:rPr lang="en-US" smtClean="0"/>
              <a:t>5</a:t>
            </a:fld>
            <a:endParaRPr lang="en-US"/>
          </a:p>
        </p:txBody>
      </p:sp>
    </p:spTree>
    <p:extLst>
      <p:ext uri="{BB962C8B-B14F-4D97-AF65-F5344CB8AC3E}">
        <p14:creationId xmlns:p14="http://schemas.microsoft.com/office/powerpoint/2010/main" val="595056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326A0-C136-4C78-A654-F32D49D03460}" type="slidenum">
              <a:rPr lang="en-US" smtClean="0"/>
              <a:t>6</a:t>
            </a:fld>
            <a:endParaRPr lang="en-US"/>
          </a:p>
        </p:txBody>
      </p:sp>
    </p:spTree>
    <p:extLst>
      <p:ext uri="{BB962C8B-B14F-4D97-AF65-F5344CB8AC3E}">
        <p14:creationId xmlns:p14="http://schemas.microsoft.com/office/powerpoint/2010/main" val="1964257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326A0-C136-4C78-A654-F32D49D03460}" type="slidenum">
              <a:rPr lang="en-US" smtClean="0"/>
              <a:t>7</a:t>
            </a:fld>
            <a:endParaRPr lang="en-US"/>
          </a:p>
        </p:txBody>
      </p:sp>
    </p:spTree>
    <p:extLst>
      <p:ext uri="{BB962C8B-B14F-4D97-AF65-F5344CB8AC3E}">
        <p14:creationId xmlns:p14="http://schemas.microsoft.com/office/powerpoint/2010/main" val="1026000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326A0-C136-4C78-A654-F32D49D03460}" type="slidenum">
              <a:rPr lang="en-US" smtClean="0"/>
              <a:t>8</a:t>
            </a:fld>
            <a:endParaRPr lang="en-US"/>
          </a:p>
        </p:txBody>
      </p:sp>
    </p:spTree>
    <p:extLst>
      <p:ext uri="{BB962C8B-B14F-4D97-AF65-F5344CB8AC3E}">
        <p14:creationId xmlns:p14="http://schemas.microsoft.com/office/powerpoint/2010/main" val="1061123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326A0-C136-4C78-A654-F32D49D03460}" type="slidenum">
              <a:rPr lang="en-US" smtClean="0"/>
              <a:t>10</a:t>
            </a:fld>
            <a:endParaRPr lang="en-US"/>
          </a:p>
        </p:txBody>
      </p:sp>
    </p:spTree>
    <p:extLst>
      <p:ext uri="{BB962C8B-B14F-4D97-AF65-F5344CB8AC3E}">
        <p14:creationId xmlns:p14="http://schemas.microsoft.com/office/powerpoint/2010/main" val="1097861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1AB5E-CB56-02F4-DEA1-023805EF0ECA}"/>
              </a:ext>
            </a:extLst>
          </p:cNvPr>
          <p:cNvSpPr>
            <a:spLocks noGrp="1"/>
          </p:cNvSpPr>
          <p:nvPr>
            <p:ph type="ctrTitle"/>
          </p:nvPr>
        </p:nvSpPr>
        <p:spPr>
          <a:xfrm>
            <a:off x="638175" y="1122363"/>
            <a:ext cx="10029825" cy="2387600"/>
          </a:xfrm>
        </p:spPr>
        <p:txBody>
          <a:bodyPr anchor="b">
            <a:normAutofit/>
          </a:bodyPr>
          <a:lstStyle>
            <a:lvl1pPr algn="ctr">
              <a:defRPr sz="3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8C0BD85-9B77-3158-4AC4-8F9502DB5F17}"/>
              </a:ext>
            </a:extLst>
          </p:cNvPr>
          <p:cNvSpPr>
            <a:spLocks noGrp="1"/>
          </p:cNvSpPr>
          <p:nvPr>
            <p:ph type="subTitle" idx="1"/>
          </p:nvPr>
        </p:nvSpPr>
        <p:spPr>
          <a:xfrm>
            <a:off x="638175" y="3602038"/>
            <a:ext cx="1002982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4C31BB01-AD4E-C681-8C6A-1B08F02FC232}"/>
              </a:ext>
            </a:extLst>
          </p:cNvPr>
          <p:cNvSpPr>
            <a:spLocks noGrp="1"/>
          </p:cNvSpPr>
          <p:nvPr>
            <p:ph type="dt" sz="half" idx="10"/>
          </p:nvPr>
        </p:nvSpPr>
        <p:spPr>
          <a:xfrm>
            <a:off x="285750" y="6173787"/>
            <a:ext cx="1847850" cy="365125"/>
          </a:xfrm>
          <a:prstGeom prst="rect">
            <a:avLst/>
          </a:prstGeom>
        </p:spPr>
        <p:txBody>
          <a:bodyPr/>
          <a:lstStyle/>
          <a:p>
            <a:r>
              <a:rPr lang="en-US"/>
              <a:t>Date</a:t>
            </a:r>
            <a:endParaRPr lang="en-US" dirty="0"/>
          </a:p>
        </p:txBody>
      </p:sp>
      <p:sp>
        <p:nvSpPr>
          <p:cNvPr id="5" name="Footer Placeholder 4">
            <a:extLst>
              <a:ext uri="{FF2B5EF4-FFF2-40B4-BE49-F238E27FC236}">
                <a16:creationId xmlns:a16="http://schemas.microsoft.com/office/drawing/2014/main" id="{22DF8E53-C71C-00FF-6EF2-BCF23B060730}"/>
              </a:ext>
            </a:extLst>
          </p:cNvPr>
          <p:cNvSpPr>
            <a:spLocks noGrp="1"/>
          </p:cNvSpPr>
          <p:nvPr>
            <p:ph type="ftr" sz="quarter" idx="11"/>
          </p:nvPr>
        </p:nvSpPr>
        <p:spPr/>
        <p:txBody>
          <a:bodyPr/>
          <a:lstStyle/>
          <a:p>
            <a:r>
              <a:rPr lang="en-US"/>
              <a:t>Presentation Title</a:t>
            </a:r>
          </a:p>
        </p:txBody>
      </p:sp>
      <p:sp>
        <p:nvSpPr>
          <p:cNvPr id="6" name="Slide Number Placeholder 5">
            <a:extLst>
              <a:ext uri="{FF2B5EF4-FFF2-40B4-BE49-F238E27FC236}">
                <a16:creationId xmlns:a16="http://schemas.microsoft.com/office/drawing/2014/main" id="{A1B32E78-122E-D808-3133-4493405410C1}"/>
              </a:ext>
            </a:extLst>
          </p:cNvPr>
          <p:cNvSpPr>
            <a:spLocks noGrp="1"/>
          </p:cNvSpPr>
          <p:nvPr>
            <p:ph type="sldNum" sz="quarter" idx="12"/>
          </p:nvPr>
        </p:nvSpPr>
        <p:spPr>
          <a:xfrm>
            <a:off x="9296400" y="6173786"/>
            <a:ext cx="1223756" cy="365125"/>
          </a:xfrm>
        </p:spPr>
        <p:txBody>
          <a:bodyPr/>
          <a:lstStyle/>
          <a:p>
            <a:fld id="{5874D6C6-B3A5-4F2C-A6BF-E3D57C3A1219}" type="slidenum">
              <a:rPr lang="en-US" smtClean="0"/>
              <a:t>‹#›</a:t>
            </a:fld>
            <a:endParaRPr lang="en-US" dirty="0"/>
          </a:p>
        </p:txBody>
      </p:sp>
    </p:spTree>
    <p:extLst>
      <p:ext uri="{BB962C8B-B14F-4D97-AF65-F5344CB8AC3E}">
        <p14:creationId xmlns:p14="http://schemas.microsoft.com/office/powerpoint/2010/main" val="3981698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3444B-FA61-2F4C-1D44-84FDC88C38F3}"/>
              </a:ext>
            </a:extLst>
          </p:cNvPr>
          <p:cNvSpPr>
            <a:spLocks noGrp="1"/>
          </p:cNvSpPr>
          <p:nvPr>
            <p:ph type="title"/>
          </p:nvPr>
        </p:nvSpPr>
        <p:spPr>
          <a:xfrm>
            <a:off x="2290618" y="1084262"/>
            <a:ext cx="8238837"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E84856A0-0A87-EC1B-3955-8224ED4C33DA}"/>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4" name="Footer Placeholder 3">
            <a:extLst>
              <a:ext uri="{FF2B5EF4-FFF2-40B4-BE49-F238E27FC236}">
                <a16:creationId xmlns:a16="http://schemas.microsoft.com/office/drawing/2014/main" id="{8DC6EFDE-368B-ED6E-98D1-26B2DBBD45B3}"/>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5B57B14-77C6-5150-D8BE-618F79660B0F}"/>
              </a:ext>
            </a:extLst>
          </p:cNvPr>
          <p:cNvSpPr>
            <a:spLocks noGrp="1"/>
          </p:cNvSpPr>
          <p:nvPr>
            <p:ph type="sldNum" sz="quarter" idx="12"/>
          </p:nvPr>
        </p:nvSpPr>
        <p:spPr/>
        <p:txBody>
          <a:bodyPr/>
          <a:lstStyle/>
          <a:p>
            <a:fld id="{5874D6C6-B3A5-4F2C-A6BF-E3D57C3A1219}" type="slidenum">
              <a:rPr lang="en-US" smtClean="0"/>
              <a:pPr/>
              <a:t>‹#›</a:t>
            </a:fld>
            <a:endParaRPr lang="en-US" dirty="0"/>
          </a:p>
        </p:txBody>
      </p:sp>
      <p:sp>
        <p:nvSpPr>
          <p:cNvPr id="6" name="Oval 5">
            <a:extLst>
              <a:ext uri="{FF2B5EF4-FFF2-40B4-BE49-F238E27FC236}">
                <a16:creationId xmlns:a16="http://schemas.microsoft.com/office/drawing/2014/main" id="{8F835250-52B2-CFA1-2D8B-90236C29A607}"/>
              </a:ext>
            </a:extLst>
          </p:cNvPr>
          <p:cNvSpPr/>
          <p:nvPr userDrawn="1"/>
        </p:nvSpPr>
        <p:spPr>
          <a:xfrm>
            <a:off x="572652" y="1520108"/>
            <a:ext cx="1173017" cy="117301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8B6EA3B-35B0-4BE2-FC4C-184EFC01DF65}"/>
              </a:ext>
            </a:extLst>
          </p:cNvPr>
          <p:cNvSpPr/>
          <p:nvPr userDrawn="1"/>
        </p:nvSpPr>
        <p:spPr>
          <a:xfrm>
            <a:off x="572651" y="2902604"/>
            <a:ext cx="1173017" cy="1173017"/>
          </a:xfrm>
          <a:prstGeom prst="ellipse">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6F70A38-14D5-104D-C5FC-E3E97388F4D1}"/>
              </a:ext>
            </a:extLst>
          </p:cNvPr>
          <p:cNvSpPr/>
          <p:nvPr userDrawn="1"/>
        </p:nvSpPr>
        <p:spPr>
          <a:xfrm>
            <a:off x="572651" y="4285100"/>
            <a:ext cx="1173017" cy="1173017"/>
          </a:xfrm>
          <a:prstGeom prst="ellipse">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349873CD-E71F-ACC9-6140-E9E0FBCE4597}"/>
              </a:ext>
            </a:extLst>
          </p:cNvPr>
          <p:cNvSpPr>
            <a:spLocks noGrp="1"/>
          </p:cNvSpPr>
          <p:nvPr>
            <p:ph sz="quarter" idx="13"/>
          </p:nvPr>
        </p:nvSpPr>
        <p:spPr>
          <a:xfrm>
            <a:off x="2290763" y="2484438"/>
            <a:ext cx="8239125" cy="345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7">
            <a:extLst>
              <a:ext uri="{FF2B5EF4-FFF2-40B4-BE49-F238E27FC236}">
                <a16:creationId xmlns:a16="http://schemas.microsoft.com/office/drawing/2014/main" id="{AA7E9A28-47F4-0C3F-2CD1-A6730B9A4CE3}"/>
              </a:ext>
            </a:extLst>
          </p:cNvPr>
          <p:cNvSpPr>
            <a:spLocks noGrp="1"/>
          </p:cNvSpPr>
          <p:nvPr>
            <p:ph sz="quarter" idx="14"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1646917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AAD0D9D-510F-F91A-D11E-50B8241ACB7B}"/>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4" name="Footer Placeholder 3">
            <a:extLst>
              <a:ext uri="{FF2B5EF4-FFF2-40B4-BE49-F238E27FC236}">
                <a16:creationId xmlns:a16="http://schemas.microsoft.com/office/drawing/2014/main" id="{64CED9F0-F257-3D57-C688-DD130A8542C9}"/>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131E69D3-7E8C-BD81-900C-6C1250EB7734}"/>
              </a:ext>
            </a:extLst>
          </p:cNvPr>
          <p:cNvSpPr>
            <a:spLocks noGrp="1"/>
          </p:cNvSpPr>
          <p:nvPr>
            <p:ph type="sldNum" sz="quarter" idx="12"/>
          </p:nvPr>
        </p:nvSpPr>
        <p:spPr/>
        <p:txBody>
          <a:bodyPr/>
          <a:lstStyle/>
          <a:p>
            <a:fld id="{5874D6C6-B3A5-4F2C-A6BF-E3D57C3A1219}" type="slidenum">
              <a:rPr lang="en-US" smtClean="0"/>
              <a:pPr/>
              <a:t>‹#›</a:t>
            </a:fld>
            <a:endParaRPr lang="en-US" dirty="0"/>
          </a:p>
        </p:txBody>
      </p:sp>
      <p:sp>
        <p:nvSpPr>
          <p:cNvPr id="6" name="Oval 5">
            <a:extLst>
              <a:ext uri="{FF2B5EF4-FFF2-40B4-BE49-F238E27FC236}">
                <a16:creationId xmlns:a16="http://schemas.microsoft.com/office/drawing/2014/main" id="{E70CA577-6A74-676B-2487-5044A74D6B34}"/>
              </a:ext>
            </a:extLst>
          </p:cNvPr>
          <p:cNvSpPr/>
          <p:nvPr userDrawn="1"/>
        </p:nvSpPr>
        <p:spPr>
          <a:xfrm>
            <a:off x="544513" y="4657653"/>
            <a:ext cx="1173017" cy="117301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C5DAAB0-7726-E8E3-24A5-DCE0FDF9C88C}"/>
              </a:ext>
            </a:extLst>
          </p:cNvPr>
          <p:cNvSpPr/>
          <p:nvPr userDrawn="1"/>
        </p:nvSpPr>
        <p:spPr>
          <a:xfrm>
            <a:off x="1915968" y="4655559"/>
            <a:ext cx="1173017" cy="1173017"/>
          </a:xfrm>
          <a:prstGeom prst="ellipse">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BFFC72A-C932-E474-7868-A9A2FABB8B6C}"/>
              </a:ext>
            </a:extLst>
          </p:cNvPr>
          <p:cNvSpPr/>
          <p:nvPr userDrawn="1"/>
        </p:nvSpPr>
        <p:spPr>
          <a:xfrm>
            <a:off x="3287423" y="4655558"/>
            <a:ext cx="1173017" cy="1173017"/>
          </a:xfrm>
          <a:prstGeom prst="ellipse">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D7B89D4F-E7AF-DE8B-8CB2-A708F478897F}"/>
              </a:ext>
            </a:extLst>
          </p:cNvPr>
          <p:cNvSpPr>
            <a:spLocks noGrp="1"/>
          </p:cNvSpPr>
          <p:nvPr>
            <p:ph sz="quarter" idx="13"/>
          </p:nvPr>
        </p:nvSpPr>
        <p:spPr>
          <a:xfrm>
            <a:off x="544513" y="1219200"/>
            <a:ext cx="4271962" cy="3095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a:extLst>
              <a:ext uri="{FF2B5EF4-FFF2-40B4-BE49-F238E27FC236}">
                <a16:creationId xmlns:a16="http://schemas.microsoft.com/office/drawing/2014/main" id="{CB5A7A03-30A6-9165-9F94-88B11296AAE0}"/>
              </a:ext>
            </a:extLst>
          </p:cNvPr>
          <p:cNvSpPr>
            <a:spLocks noGrp="1"/>
          </p:cNvSpPr>
          <p:nvPr>
            <p:ph sz="quarter" idx="14"/>
          </p:nvPr>
        </p:nvSpPr>
        <p:spPr>
          <a:xfrm>
            <a:off x="5014913" y="1219200"/>
            <a:ext cx="5375275" cy="4611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Content Placeholder 7">
            <a:extLst>
              <a:ext uri="{FF2B5EF4-FFF2-40B4-BE49-F238E27FC236}">
                <a16:creationId xmlns:a16="http://schemas.microsoft.com/office/drawing/2014/main" id="{98855BC4-34E7-7CA0-1210-8C58BE1C4DE0}"/>
              </a:ext>
            </a:extLst>
          </p:cNvPr>
          <p:cNvSpPr>
            <a:spLocks noGrp="1"/>
          </p:cNvSpPr>
          <p:nvPr>
            <p:ph sz="quarter" idx="15"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3380617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AE5AF-414A-B9EA-D41B-26845CA54CB9}"/>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EEEE8420-15CA-3809-A9A0-01A9F6FC3406}"/>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4" name="Footer Placeholder 3">
            <a:extLst>
              <a:ext uri="{FF2B5EF4-FFF2-40B4-BE49-F238E27FC236}">
                <a16:creationId xmlns:a16="http://schemas.microsoft.com/office/drawing/2014/main" id="{CB46092B-DC79-F54A-AC0C-CF3D9BFE02A5}"/>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215B111-DA21-DDE4-1C3C-81FAB14A7B1D}"/>
              </a:ext>
            </a:extLst>
          </p:cNvPr>
          <p:cNvSpPr>
            <a:spLocks noGrp="1"/>
          </p:cNvSpPr>
          <p:nvPr>
            <p:ph type="sldNum" sz="quarter" idx="12"/>
          </p:nvPr>
        </p:nvSpPr>
        <p:spPr/>
        <p:txBody>
          <a:bodyPr/>
          <a:lstStyle/>
          <a:p>
            <a:fld id="{5874D6C6-B3A5-4F2C-A6BF-E3D57C3A1219}" type="slidenum">
              <a:rPr lang="en-US" smtClean="0"/>
              <a:pPr/>
              <a:t>‹#›</a:t>
            </a:fld>
            <a:endParaRPr lang="en-US" dirty="0"/>
          </a:p>
        </p:txBody>
      </p:sp>
      <p:sp>
        <p:nvSpPr>
          <p:cNvPr id="6" name="Oval 5">
            <a:extLst>
              <a:ext uri="{FF2B5EF4-FFF2-40B4-BE49-F238E27FC236}">
                <a16:creationId xmlns:a16="http://schemas.microsoft.com/office/drawing/2014/main" id="{23CB34AB-76AD-E38A-6407-F34FBAD12010}"/>
              </a:ext>
            </a:extLst>
          </p:cNvPr>
          <p:cNvSpPr/>
          <p:nvPr userDrawn="1"/>
        </p:nvSpPr>
        <p:spPr>
          <a:xfrm>
            <a:off x="457200" y="2748901"/>
            <a:ext cx="3202145" cy="3200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FA17739-C01A-2DE6-9A2E-886051E1F59A}"/>
              </a:ext>
            </a:extLst>
          </p:cNvPr>
          <p:cNvSpPr/>
          <p:nvPr userDrawn="1"/>
        </p:nvSpPr>
        <p:spPr>
          <a:xfrm>
            <a:off x="4025900" y="2690666"/>
            <a:ext cx="3200400" cy="3200400"/>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B60CD84-1AFA-7C8C-351B-CCEDBCEB742B}"/>
              </a:ext>
            </a:extLst>
          </p:cNvPr>
          <p:cNvSpPr/>
          <p:nvPr userDrawn="1"/>
        </p:nvSpPr>
        <p:spPr>
          <a:xfrm>
            <a:off x="7592855" y="2717545"/>
            <a:ext cx="3200400" cy="3200400"/>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Content Placeholder 11">
            <a:extLst>
              <a:ext uri="{FF2B5EF4-FFF2-40B4-BE49-F238E27FC236}">
                <a16:creationId xmlns:a16="http://schemas.microsoft.com/office/drawing/2014/main" id="{85E2A852-F848-6428-111E-50396532455C}"/>
              </a:ext>
            </a:extLst>
          </p:cNvPr>
          <p:cNvSpPr>
            <a:spLocks noGrp="1"/>
          </p:cNvSpPr>
          <p:nvPr>
            <p:ph sz="quarter" idx="13"/>
          </p:nvPr>
        </p:nvSpPr>
        <p:spPr>
          <a:xfrm>
            <a:off x="1034414" y="3318813"/>
            <a:ext cx="2049462" cy="2060575"/>
          </a:xfrm>
        </p:spPr>
        <p:txBody>
          <a:bodyPr/>
          <a:lstStyle>
            <a:lvl1pPr marL="0" indent="0">
              <a:buFont typeface="Arial" panose="020B0604020202020204" pitchFamily="34" charse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11">
            <a:extLst>
              <a:ext uri="{FF2B5EF4-FFF2-40B4-BE49-F238E27FC236}">
                <a16:creationId xmlns:a16="http://schemas.microsoft.com/office/drawing/2014/main" id="{9B22A7AD-7073-0B0B-45EA-57455BC3DBE8}"/>
              </a:ext>
            </a:extLst>
          </p:cNvPr>
          <p:cNvSpPr>
            <a:spLocks noGrp="1"/>
          </p:cNvSpPr>
          <p:nvPr>
            <p:ph sz="quarter" idx="14"/>
          </p:nvPr>
        </p:nvSpPr>
        <p:spPr>
          <a:xfrm>
            <a:off x="4601369" y="3275462"/>
            <a:ext cx="2049462" cy="2060575"/>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1">
            <a:extLst>
              <a:ext uri="{FF2B5EF4-FFF2-40B4-BE49-F238E27FC236}">
                <a16:creationId xmlns:a16="http://schemas.microsoft.com/office/drawing/2014/main" id="{B0124900-2CCC-6541-5885-CBC9FAABC9C3}"/>
              </a:ext>
            </a:extLst>
          </p:cNvPr>
          <p:cNvSpPr>
            <a:spLocks noGrp="1"/>
          </p:cNvSpPr>
          <p:nvPr>
            <p:ph sz="quarter" idx="15"/>
          </p:nvPr>
        </p:nvSpPr>
        <p:spPr>
          <a:xfrm>
            <a:off x="8168324" y="3287459"/>
            <a:ext cx="2049462" cy="2060575"/>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7">
            <a:extLst>
              <a:ext uri="{FF2B5EF4-FFF2-40B4-BE49-F238E27FC236}">
                <a16:creationId xmlns:a16="http://schemas.microsoft.com/office/drawing/2014/main" id="{EF9596FA-04FF-BB4E-3759-4E0CE5326988}"/>
              </a:ext>
            </a:extLst>
          </p:cNvPr>
          <p:cNvSpPr>
            <a:spLocks noGrp="1"/>
          </p:cNvSpPr>
          <p:nvPr>
            <p:ph sz="quarter" idx="16"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2033918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1571DC3-7D42-5493-D463-4D65949EDF22}"/>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4" name="Footer Placeholder 3">
            <a:extLst>
              <a:ext uri="{FF2B5EF4-FFF2-40B4-BE49-F238E27FC236}">
                <a16:creationId xmlns:a16="http://schemas.microsoft.com/office/drawing/2014/main" id="{33E8749A-BD56-1B27-C6C0-8E71E01703DD}"/>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ED615CA3-7C8B-FACD-E9B8-6693EACC8294}"/>
              </a:ext>
            </a:extLst>
          </p:cNvPr>
          <p:cNvSpPr>
            <a:spLocks noGrp="1"/>
          </p:cNvSpPr>
          <p:nvPr>
            <p:ph type="sldNum" sz="quarter" idx="12"/>
          </p:nvPr>
        </p:nvSpPr>
        <p:spPr/>
        <p:txBody>
          <a:bodyPr/>
          <a:lstStyle/>
          <a:p>
            <a:fld id="{5874D6C6-B3A5-4F2C-A6BF-E3D57C3A1219}" type="slidenum">
              <a:rPr lang="en-US" smtClean="0"/>
              <a:pPr/>
              <a:t>‹#›</a:t>
            </a:fld>
            <a:endParaRPr lang="en-US" dirty="0"/>
          </a:p>
        </p:txBody>
      </p:sp>
      <p:sp>
        <p:nvSpPr>
          <p:cNvPr id="6" name="Oval 5">
            <a:extLst>
              <a:ext uri="{FF2B5EF4-FFF2-40B4-BE49-F238E27FC236}">
                <a16:creationId xmlns:a16="http://schemas.microsoft.com/office/drawing/2014/main" id="{9651C135-1C96-F75F-6969-0989C706774C}"/>
              </a:ext>
            </a:extLst>
          </p:cNvPr>
          <p:cNvSpPr/>
          <p:nvPr userDrawn="1"/>
        </p:nvSpPr>
        <p:spPr>
          <a:xfrm>
            <a:off x="532527" y="1386321"/>
            <a:ext cx="3202145" cy="3200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93BFC7B-B970-8629-42F5-B3F00DAB11AA}"/>
              </a:ext>
            </a:extLst>
          </p:cNvPr>
          <p:cNvSpPr/>
          <p:nvPr userDrawn="1"/>
        </p:nvSpPr>
        <p:spPr>
          <a:xfrm>
            <a:off x="4135581" y="2611941"/>
            <a:ext cx="3200400" cy="3200400"/>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3671784-789E-FEB2-724A-210C8221C11A}"/>
              </a:ext>
            </a:extLst>
          </p:cNvPr>
          <p:cNvSpPr/>
          <p:nvPr userDrawn="1"/>
        </p:nvSpPr>
        <p:spPr>
          <a:xfrm>
            <a:off x="7642828" y="1386321"/>
            <a:ext cx="3200400" cy="3200400"/>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Content Placeholder 11">
            <a:extLst>
              <a:ext uri="{FF2B5EF4-FFF2-40B4-BE49-F238E27FC236}">
                <a16:creationId xmlns:a16="http://schemas.microsoft.com/office/drawing/2014/main" id="{15FB9E24-BB74-642C-8030-C8056605F02F}"/>
              </a:ext>
            </a:extLst>
          </p:cNvPr>
          <p:cNvSpPr>
            <a:spLocks noGrp="1"/>
          </p:cNvSpPr>
          <p:nvPr>
            <p:ph sz="quarter" idx="13"/>
          </p:nvPr>
        </p:nvSpPr>
        <p:spPr>
          <a:xfrm>
            <a:off x="1117449" y="1924879"/>
            <a:ext cx="2049462" cy="2060575"/>
          </a:xfrm>
        </p:spPr>
        <p:txBody>
          <a:bodyPr/>
          <a:lstStyle>
            <a:lvl1pPr marL="0" indent="0">
              <a:buNone/>
              <a:defRPr sz="16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11">
            <a:extLst>
              <a:ext uri="{FF2B5EF4-FFF2-40B4-BE49-F238E27FC236}">
                <a16:creationId xmlns:a16="http://schemas.microsoft.com/office/drawing/2014/main" id="{EE0A9ABC-6C8F-6824-6C32-D4D0E24F5B22}"/>
              </a:ext>
            </a:extLst>
          </p:cNvPr>
          <p:cNvSpPr>
            <a:spLocks noGrp="1"/>
          </p:cNvSpPr>
          <p:nvPr>
            <p:ph sz="quarter" idx="14"/>
          </p:nvPr>
        </p:nvSpPr>
        <p:spPr>
          <a:xfrm>
            <a:off x="4679696" y="3150499"/>
            <a:ext cx="2049462" cy="2060575"/>
          </a:xfrm>
        </p:spPr>
        <p:txBody>
          <a:bodyPr/>
          <a:lstStyle>
            <a:lvl1pPr marL="0" indent="0">
              <a:buNone/>
              <a:defRPr sz="16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1">
            <a:extLst>
              <a:ext uri="{FF2B5EF4-FFF2-40B4-BE49-F238E27FC236}">
                <a16:creationId xmlns:a16="http://schemas.microsoft.com/office/drawing/2014/main" id="{737FCEAE-8FB2-0BCC-3D86-B1FE4FFADBE3}"/>
              </a:ext>
            </a:extLst>
          </p:cNvPr>
          <p:cNvSpPr>
            <a:spLocks noGrp="1"/>
          </p:cNvSpPr>
          <p:nvPr>
            <p:ph sz="quarter" idx="15"/>
          </p:nvPr>
        </p:nvSpPr>
        <p:spPr>
          <a:xfrm>
            <a:off x="8218297" y="1924878"/>
            <a:ext cx="2049462" cy="2060575"/>
          </a:xfrm>
        </p:spPr>
        <p:txBody>
          <a:bodyPr>
            <a:noAutofit/>
          </a:bodyPr>
          <a:lstStyle>
            <a:lvl1pPr marL="0" indent="0">
              <a:buFontTx/>
              <a:buNone/>
              <a:defRPr sz="1600">
                <a:solidFill>
                  <a:schemeClr val="bg1"/>
                </a:solidFill>
              </a:defRPr>
            </a:lvl1pPr>
            <a:lvl2pPr marL="457200" indent="0">
              <a:buFontTx/>
              <a:buNone/>
              <a:defRPr sz="1600">
                <a:solidFill>
                  <a:schemeClr val="bg1"/>
                </a:solidFill>
              </a:defRPr>
            </a:lvl2pPr>
            <a:lvl3pPr marL="914400" indent="0">
              <a:buFontTx/>
              <a:buNone/>
              <a:defRPr sz="1600">
                <a:solidFill>
                  <a:schemeClr val="bg1"/>
                </a:solidFill>
              </a:defRPr>
            </a:lvl3pPr>
            <a:lvl4pPr marL="1371600" indent="0">
              <a:buFontTx/>
              <a:buNone/>
              <a:defRPr sz="1600">
                <a:solidFill>
                  <a:schemeClr val="bg1"/>
                </a:solidFill>
              </a:defRPr>
            </a:lvl4pPr>
            <a:lvl5pPr marL="1828800" indent="0">
              <a:buFontTx/>
              <a:buNone/>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Content Placeholder 7">
            <a:extLst>
              <a:ext uri="{FF2B5EF4-FFF2-40B4-BE49-F238E27FC236}">
                <a16:creationId xmlns:a16="http://schemas.microsoft.com/office/drawing/2014/main" id="{297C2B6B-96A3-2689-3D25-9ED089A509F3}"/>
              </a:ext>
            </a:extLst>
          </p:cNvPr>
          <p:cNvSpPr>
            <a:spLocks noGrp="1"/>
          </p:cNvSpPr>
          <p:nvPr>
            <p:ph sz="quarter" idx="16"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1581522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33C8F-C068-33D6-6A27-51735E8C290A}"/>
              </a:ext>
            </a:extLst>
          </p:cNvPr>
          <p:cNvSpPr>
            <a:spLocks noGrp="1"/>
          </p:cNvSpPr>
          <p:nvPr>
            <p:ph type="title"/>
          </p:nvPr>
        </p:nvSpPr>
        <p:spPr>
          <a:xfrm>
            <a:off x="457200" y="1084262"/>
            <a:ext cx="9924473"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13E3BD46-077A-C137-2A05-DB479D2C04AC}"/>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4" name="Footer Placeholder 3">
            <a:extLst>
              <a:ext uri="{FF2B5EF4-FFF2-40B4-BE49-F238E27FC236}">
                <a16:creationId xmlns:a16="http://schemas.microsoft.com/office/drawing/2014/main" id="{AE1846B8-CD94-9822-A69A-40BE472D0609}"/>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E77301A2-4C4A-70D2-8129-44CEC8B56C58}"/>
              </a:ext>
            </a:extLst>
          </p:cNvPr>
          <p:cNvSpPr>
            <a:spLocks noGrp="1"/>
          </p:cNvSpPr>
          <p:nvPr>
            <p:ph type="sldNum" sz="quarter" idx="12"/>
          </p:nvPr>
        </p:nvSpPr>
        <p:spPr/>
        <p:txBody>
          <a:bodyPr/>
          <a:lstStyle/>
          <a:p>
            <a:fld id="{5874D6C6-B3A5-4F2C-A6BF-E3D57C3A1219}" type="slidenum">
              <a:rPr lang="en-US" smtClean="0"/>
              <a:pPr/>
              <a:t>‹#›</a:t>
            </a:fld>
            <a:endParaRPr lang="en-US" dirty="0"/>
          </a:p>
        </p:txBody>
      </p:sp>
      <p:sp>
        <p:nvSpPr>
          <p:cNvPr id="6" name="Rectangle 5">
            <a:extLst>
              <a:ext uri="{FF2B5EF4-FFF2-40B4-BE49-F238E27FC236}">
                <a16:creationId xmlns:a16="http://schemas.microsoft.com/office/drawing/2014/main" id="{82B4EB33-279F-1B26-ED4F-1E579037F67D}"/>
              </a:ext>
            </a:extLst>
          </p:cNvPr>
          <p:cNvSpPr/>
          <p:nvPr userDrawn="1"/>
        </p:nvSpPr>
        <p:spPr>
          <a:xfrm>
            <a:off x="457200" y="2587696"/>
            <a:ext cx="4786745" cy="340821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E1DD0BB-C6F7-9EAA-1F92-746CB853E821}"/>
              </a:ext>
            </a:extLst>
          </p:cNvPr>
          <p:cNvSpPr/>
          <p:nvPr userDrawn="1"/>
        </p:nvSpPr>
        <p:spPr>
          <a:xfrm>
            <a:off x="5329381" y="2587696"/>
            <a:ext cx="4786745" cy="340821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Content Placeholder 11">
            <a:extLst>
              <a:ext uri="{FF2B5EF4-FFF2-40B4-BE49-F238E27FC236}">
                <a16:creationId xmlns:a16="http://schemas.microsoft.com/office/drawing/2014/main" id="{5C48ABDD-1321-C686-B39F-9075A624136A}"/>
              </a:ext>
            </a:extLst>
          </p:cNvPr>
          <p:cNvSpPr>
            <a:spLocks noGrp="1"/>
          </p:cNvSpPr>
          <p:nvPr>
            <p:ph sz="quarter" idx="13"/>
          </p:nvPr>
        </p:nvSpPr>
        <p:spPr>
          <a:xfrm>
            <a:off x="549563" y="2703511"/>
            <a:ext cx="4573587" cy="31765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11">
            <a:extLst>
              <a:ext uri="{FF2B5EF4-FFF2-40B4-BE49-F238E27FC236}">
                <a16:creationId xmlns:a16="http://schemas.microsoft.com/office/drawing/2014/main" id="{582F1D22-A2A9-BF3A-FF71-E8A369C7824C}"/>
              </a:ext>
            </a:extLst>
          </p:cNvPr>
          <p:cNvSpPr>
            <a:spLocks noGrp="1"/>
          </p:cNvSpPr>
          <p:nvPr>
            <p:ph sz="quarter" idx="14"/>
          </p:nvPr>
        </p:nvSpPr>
        <p:spPr>
          <a:xfrm>
            <a:off x="5435959" y="2703510"/>
            <a:ext cx="4573587" cy="31765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7">
            <a:extLst>
              <a:ext uri="{FF2B5EF4-FFF2-40B4-BE49-F238E27FC236}">
                <a16:creationId xmlns:a16="http://schemas.microsoft.com/office/drawing/2014/main" id="{D89393EB-A29A-6072-7D4D-B9EDF46F1E82}"/>
              </a:ext>
            </a:extLst>
          </p:cNvPr>
          <p:cNvSpPr>
            <a:spLocks noGrp="1"/>
          </p:cNvSpPr>
          <p:nvPr>
            <p:ph sz="quarter" idx="15"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2679447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A469C-15FE-F5C0-23FB-FE9A4552B8D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FF1C6D4-D736-EA55-2C27-E29623AE0B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46451C-BD62-74B0-F40A-93C094893695}"/>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5" name="Footer Placeholder 4">
            <a:extLst>
              <a:ext uri="{FF2B5EF4-FFF2-40B4-BE49-F238E27FC236}">
                <a16:creationId xmlns:a16="http://schemas.microsoft.com/office/drawing/2014/main" id="{1649AD2B-AB2E-400F-D9FE-5C4CF265873C}"/>
              </a:ext>
            </a:extLst>
          </p:cNvPr>
          <p:cNvSpPr>
            <a:spLocks noGrp="1"/>
          </p:cNvSpPr>
          <p:nvPr>
            <p:ph type="ftr" sz="quarter" idx="11"/>
          </p:nvPr>
        </p:nvSpPr>
        <p:spPr/>
        <p:txBody>
          <a:bodyPr/>
          <a:lstStyle/>
          <a:p>
            <a:r>
              <a:rPr lang="en-US"/>
              <a:t>Presentation Title</a:t>
            </a:r>
          </a:p>
        </p:txBody>
      </p:sp>
      <p:sp>
        <p:nvSpPr>
          <p:cNvPr id="6" name="Slide Number Placeholder 5">
            <a:extLst>
              <a:ext uri="{FF2B5EF4-FFF2-40B4-BE49-F238E27FC236}">
                <a16:creationId xmlns:a16="http://schemas.microsoft.com/office/drawing/2014/main" id="{18D99BAB-3185-A982-8C78-253B2F3C7FD1}"/>
              </a:ext>
            </a:extLst>
          </p:cNvPr>
          <p:cNvSpPr>
            <a:spLocks noGrp="1"/>
          </p:cNvSpPr>
          <p:nvPr>
            <p:ph type="sldNum" sz="quarter" idx="12"/>
          </p:nvPr>
        </p:nvSpPr>
        <p:spPr/>
        <p:txBody>
          <a:bodyPr/>
          <a:lstStyle/>
          <a:p>
            <a:fld id="{5874D6C6-B3A5-4F2C-A6BF-E3D57C3A1219}" type="slidenum">
              <a:rPr lang="en-US" smtClean="0"/>
              <a:t>‹#›</a:t>
            </a:fld>
            <a:endParaRPr lang="en-US"/>
          </a:p>
        </p:txBody>
      </p:sp>
      <p:sp>
        <p:nvSpPr>
          <p:cNvPr id="7" name="Content Placeholder 7">
            <a:extLst>
              <a:ext uri="{FF2B5EF4-FFF2-40B4-BE49-F238E27FC236}">
                <a16:creationId xmlns:a16="http://schemas.microsoft.com/office/drawing/2014/main" id="{7B325751-580D-3EA4-EC1B-C4F407659C21}"/>
              </a:ext>
            </a:extLst>
          </p:cNvPr>
          <p:cNvSpPr>
            <a:spLocks noGrp="1"/>
          </p:cNvSpPr>
          <p:nvPr>
            <p:ph sz="quarter" idx="13"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3069866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2C4C9-F84D-807F-321F-210A7A3E0E60}"/>
              </a:ext>
            </a:extLst>
          </p:cNvPr>
          <p:cNvSpPr>
            <a:spLocks noGrp="1"/>
          </p:cNvSpPr>
          <p:nvPr>
            <p:ph type="title"/>
          </p:nvPr>
        </p:nvSpPr>
        <p:spPr>
          <a:xfrm>
            <a:off x="495300" y="1166813"/>
            <a:ext cx="10515600" cy="2852737"/>
          </a:xfrm>
        </p:spPr>
        <p:txBody>
          <a:bodyPr anchor="b">
            <a:normAutofit/>
          </a:bodyPr>
          <a:lstStyle>
            <a:lvl1pPr>
              <a:defRPr sz="36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42480F2-5197-4DDA-DD10-9A50437ADA24}"/>
              </a:ext>
            </a:extLst>
          </p:cNvPr>
          <p:cNvSpPr>
            <a:spLocks noGrp="1"/>
          </p:cNvSpPr>
          <p:nvPr>
            <p:ph type="body" idx="1"/>
          </p:nvPr>
        </p:nvSpPr>
        <p:spPr>
          <a:xfrm>
            <a:off x="495300" y="4208463"/>
            <a:ext cx="10515600" cy="1500187"/>
          </a:xfrm>
        </p:spPr>
        <p:txBody>
          <a:bodyPr>
            <a:norm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BD068F-A341-B8A2-CEC3-BFF0004B8BB7}"/>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5" name="Footer Placeholder 4">
            <a:extLst>
              <a:ext uri="{FF2B5EF4-FFF2-40B4-BE49-F238E27FC236}">
                <a16:creationId xmlns:a16="http://schemas.microsoft.com/office/drawing/2014/main" id="{28805DE0-BF33-B946-8DEC-A2B52BC4AFAC}"/>
              </a:ext>
            </a:extLst>
          </p:cNvPr>
          <p:cNvSpPr>
            <a:spLocks noGrp="1"/>
          </p:cNvSpPr>
          <p:nvPr>
            <p:ph type="ftr" sz="quarter" idx="11"/>
          </p:nvPr>
        </p:nvSpPr>
        <p:spPr/>
        <p:txBody>
          <a:bodyPr/>
          <a:lstStyle/>
          <a:p>
            <a:r>
              <a:rPr lang="en-US"/>
              <a:t>Presentation Title</a:t>
            </a:r>
          </a:p>
        </p:txBody>
      </p:sp>
      <p:sp>
        <p:nvSpPr>
          <p:cNvPr id="6" name="Slide Number Placeholder 5">
            <a:extLst>
              <a:ext uri="{FF2B5EF4-FFF2-40B4-BE49-F238E27FC236}">
                <a16:creationId xmlns:a16="http://schemas.microsoft.com/office/drawing/2014/main" id="{CD84A24E-2B10-4851-C3D8-B27CC6BAE417}"/>
              </a:ext>
            </a:extLst>
          </p:cNvPr>
          <p:cNvSpPr>
            <a:spLocks noGrp="1"/>
          </p:cNvSpPr>
          <p:nvPr>
            <p:ph type="sldNum" sz="quarter" idx="12"/>
          </p:nvPr>
        </p:nvSpPr>
        <p:spPr/>
        <p:txBody>
          <a:bodyPr/>
          <a:lstStyle/>
          <a:p>
            <a:fld id="{5874D6C6-B3A5-4F2C-A6BF-E3D57C3A1219}" type="slidenum">
              <a:rPr lang="en-US" smtClean="0"/>
              <a:t>‹#›</a:t>
            </a:fld>
            <a:endParaRPr lang="en-US"/>
          </a:p>
        </p:txBody>
      </p:sp>
      <p:sp>
        <p:nvSpPr>
          <p:cNvPr id="7" name="Content Placeholder 7">
            <a:extLst>
              <a:ext uri="{FF2B5EF4-FFF2-40B4-BE49-F238E27FC236}">
                <a16:creationId xmlns:a16="http://schemas.microsoft.com/office/drawing/2014/main" id="{710553A9-C9FD-AF8E-8836-7BDF05209AD0}"/>
              </a:ext>
            </a:extLst>
          </p:cNvPr>
          <p:cNvSpPr>
            <a:spLocks noGrp="1"/>
          </p:cNvSpPr>
          <p:nvPr>
            <p:ph sz="quarter" idx="13"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2333191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A5A2B-9E0E-F24B-A2D2-41F7A3745624}"/>
              </a:ext>
            </a:extLst>
          </p:cNvPr>
          <p:cNvSpPr>
            <a:spLocks noGrp="1"/>
          </p:cNvSpPr>
          <p:nvPr>
            <p:ph type="title"/>
          </p:nvPr>
        </p:nvSpPr>
        <p:spPr>
          <a:xfrm>
            <a:off x="457200" y="1084262"/>
            <a:ext cx="10439400"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95A8399-8523-6556-760B-4AC704559AC1}"/>
              </a:ext>
            </a:extLst>
          </p:cNvPr>
          <p:cNvSpPr>
            <a:spLocks noGrp="1"/>
          </p:cNvSpPr>
          <p:nvPr>
            <p:ph sz="half" idx="1"/>
          </p:nvPr>
        </p:nvSpPr>
        <p:spPr>
          <a:xfrm>
            <a:off x="457200" y="2486025"/>
            <a:ext cx="5181600" cy="3462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69D4714-4A1D-1DD6-96EE-FEAC30FA01C2}"/>
              </a:ext>
            </a:extLst>
          </p:cNvPr>
          <p:cNvSpPr>
            <a:spLocks noGrp="1"/>
          </p:cNvSpPr>
          <p:nvPr>
            <p:ph sz="half" idx="2"/>
          </p:nvPr>
        </p:nvSpPr>
        <p:spPr>
          <a:xfrm>
            <a:off x="5715000" y="2486025"/>
            <a:ext cx="5181600" cy="3462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A81FFC6-8C37-1E6E-CA34-F4B262E2BBE0}"/>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6" name="Footer Placeholder 5">
            <a:extLst>
              <a:ext uri="{FF2B5EF4-FFF2-40B4-BE49-F238E27FC236}">
                <a16:creationId xmlns:a16="http://schemas.microsoft.com/office/drawing/2014/main" id="{A371891A-E74B-6211-9F62-67FD6890CF76}"/>
              </a:ext>
            </a:extLst>
          </p:cNvPr>
          <p:cNvSpPr>
            <a:spLocks noGrp="1"/>
          </p:cNvSpPr>
          <p:nvPr>
            <p:ph type="ftr" sz="quarter" idx="11"/>
          </p:nvPr>
        </p:nvSpPr>
        <p:spPr/>
        <p:txBody>
          <a:bodyPr/>
          <a:lstStyle/>
          <a:p>
            <a:r>
              <a:rPr lang="en-US"/>
              <a:t>Presentation Title</a:t>
            </a:r>
          </a:p>
        </p:txBody>
      </p:sp>
      <p:sp>
        <p:nvSpPr>
          <p:cNvPr id="7" name="Slide Number Placeholder 6">
            <a:extLst>
              <a:ext uri="{FF2B5EF4-FFF2-40B4-BE49-F238E27FC236}">
                <a16:creationId xmlns:a16="http://schemas.microsoft.com/office/drawing/2014/main" id="{7DEF758D-1A71-9285-16FF-C49D7D166F69}"/>
              </a:ext>
            </a:extLst>
          </p:cNvPr>
          <p:cNvSpPr>
            <a:spLocks noGrp="1"/>
          </p:cNvSpPr>
          <p:nvPr>
            <p:ph type="sldNum" sz="quarter" idx="12"/>
          </p:nvPr>
        </p:nvSpPr>
        <p:spPr/>
        <p:txBody>
          <a:bodyPr/>
          <a:lstStyle/>
          <a:p>
            <a:fld id="{5874D6C6-B3A5-4F2C-A6BF-E3D57C3A1219}" type="slidenum">
              <a:rPr lang="en-US" smtClean="0"/>
              <a:t>‹#›</a:t>
            </a:fld>
            <a:endParaRPr lang="en-US"/>
          </a:p>
        </p:txBody>
      </p:sp>
      <p:sp>
        <p:nvSpPr>
          <p:cNvPr id="8" name="Content Placeholder 7">
            <a:extLst>
              <a:ext uri="{FF2B5EF4-FFF2-40B4-BE49-F238E27FC236}">
                <a16:creationId xmlns:a16="http://schemas.microsoft.com/office/drawing/2014/main" id="{BBE0EC9B-EB3C-2CD4-FC30-8AE4D244A723}"/>
              </a:ext>
            </a:extLst>
          </p:cNvPr>
          <p:cNvSpPr>
            <a:spLocks noGrp="1"/>
          </p:cNvSpPr>
          <p:nvPr>
            <p:ph sz="quarter" idx="13"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4084870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CEC55-4C74-EDEC-1928-56034ED14E52}"/>
              </a:ext>
            </a:extLst>
          </p:cNvPr>
          <p:cNvSpPr>
            <a:spLocks noGrp="1"/>
          </p:cNvSpPr>
          <p:nvPr>
            <p:ph type="title"/>
          </p:nvPr>
        </p:nvSpPr>
        <p:spPr>
          <a:xfrm>
            <a:off x="285750" y="1011237"/>
            <a:ext cx="10430669"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94E3D4-F895-D4F8-7C41-86D0C3874330}"/>
              </a:ext>
            </a:extLst>
          </p:cNvPr>
          <p:cNvSpPr>
            <a:spLocks noGrp="1"/>
          </p:cNvSpPr>
          <p:nvPr>
            <p:ph type="body" idx="1"/>
          </p:nvPr>
        </p:nvSpPr>
        <p:spPr>
          <a:xfrm>
            <a:off x="285750" y="2370931"/>
            <a:ext cx="5157787"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E60679-75AB-0B8E-9AFE-8DEEB8F6BA87}"/>
              </a:ext>
            </a:extLst>
          </p:cNvPr>
          <p:cNvSpPr>
            <a:spLocks noGrp="1"/>
          </p:cNvSpPr>
          <p:nvPr>
            <p:ph sz="half" idx="2"/>
          </p:nvPr>
        </p:nvSpPr>
        <p:spPr>
          <a:xfrm>
            <a:off x="285750" y="3194843"/>
            <a:ext cx="5157787" cy="277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05827BE-2089-2649-1335-D432B118F834}"/>
              </a:ext>
            </a:extLst>
          </p:cNvPr>
          <p:cNvSpPr>
            <a:spLocks noGrp="1"/>
          </p:cNvSpPr>
          <p:nvPr>
            <p:ph type="body" sz="quarter" idx="3"/>
          </p:nvPr>
        </p:nvSpPr>
        <p:spPr>
          <a:xfrm>
            <a:off x="5533231" y="2377282"/>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BB0EDD-87BD-A90E-4462-B007A3080DE6}"/>
              </a:ext>
            </a:extLst>
          </p:cNvPr>
          <p:cNvSpPr>
            <a:spLocks noGrp="1"/>
          </p:cNvSpPr>
          <p:nvPr>
            <p:ph sz="quarter" idx="4"/>
          </p:nvPr>
        </p:nvSpPr>
        <p:spPr>
          <a:xfrm>
            <a:off x="5533231" y="3201194"/>
            <a:ext cx="5183188" cy="277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C3468AA-5C2B-B079-8731-0BD4B8BEB826}"/>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8" name="Footer Placeholder 7">
            <a:extLst>
              <a:ext uri="{FF2B5EF4-FFF2-40B4-BE49-F238E27FC236}">
                <a16:creationId xmlns:a16="http://schemas.microsoft.com/office/drawing/2014/main" id="{BD154972-710C-1376-A54C-74ED583F09A2}"/>
              </a:ext>
            </a:extLst>
          </p:cNvPr>
          <p:cNvSpPr>
            <a:spLocks noGrp="1"/>
          </p:cNvSpPr>
          <p:nvPr>
            <p:ph type="ftr" sz="quarter" idx="11"/>
          </p:nvPr>
        </p:nvSpPr>
        <p:spPr/>
        <p:txBody>
          <a:bodyPr/>
          <a:lstStyle/>
          <a:p>
            <a:r>
              <a:rPr lang="en-US"/>
              <a:t>Presentation Title</a:t>
            </a:r>
          </a:p>
        </p:txBody>
      </p:sp>
      <p:sp>
        <p:nvSpPr>
          <p:cNvPr id="9" name="Slide Number Placeholder 8">
            <a:extLst>
              <a:ext uri="{FF2B5EF4-FFF2-40B4-BE49-F238E27FC236}">
                <a16:creationId xmlns:a16="http://schemas.microsoft.com/office/drawing/2014/main" id="{5B391596-3A56-38F9-4C64-4BE1551E4254}"/>
              </a:ext>
            </a:extLst>
          </p:cNvPr>
          <p:cNvSpPr>
            <a:spLocks noGrp="1"/>
          </p:cNvSpPr>
          <p:nvPr>
            <p:ph type="sldNum" sz="quarter" idx="12"/>
          </p:nvPr>
        </p:nvSpPr>
        <p:spPr/>
        <p:txBody>
          <a:bodyPr/>
          <a:lstStyle/>
          <a:p>
            <a:fld id="{5874D6C6-B3A5-4F2C-A6BF-E3D57C3A1219}" type="slidenum">
              <a:rPr lang="en-US" smtClean="0"/>
              <a:t>‹#›</a:t>
            </a:fld>
            <a:endParaRPr lang="en-US"/>
          </a:p>
        </p:txBody>
      </p:sp>
      <p:sp>
        <p:nvSpPr>
          <p:cNvPr id="10" name="Content Placeholder 7">
            <a:extLst>
              <a:ext uri="{FF2B5EF4-FFF2-40B4-BE49-F238E27FC236}">
                <a16:creationId xmlns:a16="http://schemas.microsoft.com/office/drawing/2014/main" id="{35C5D3D4-11BC-F580-8587-0CFD5DB96846}"/>
              </a:ext>
            </a:extLst>
          </p:cNvPr>
          <p:cNvSpPr>
            <a:spLocks noGrp="1"/>
          </p:cNvSpPr>
          <p:nvPr>
            <p:ph sz="quarter" idx="13"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588376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7DA89-4D48-DC78-A89D-633D36536A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E145BA-8B42-56A3-3C47-E7B7C9A271D2}"/>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4" name="Footer Placeholder 3">
            <a:extLst>
              <a:ext uri="{FF2B5EF4-FFF2-40B4-BE49-F238E27FC236}">
                <a16:creationId xmlns:a16="http://schemas.microsoft.com/office/drawing/2014/main" id="{57786EA5-25CA-2027-642C-6DFD0DA8B6D0}"/>
              </a:ext>
            </a:extLst>
          </p:cNvPr>
          <p:cNvSpPr>
            <a:spLocks noGrp="1"/>
          </p:cNvSpPr>
          <p:nvPr>
            <p:ph type="ftr" sz="quarter" idx="11"/>
          </p:nvPr>
        </p:nvSpPr>
        <p:spPr/>
        <p:txBody>
          <a:bodyPr/>
          <a:lstStyle/>
          <a:p>
            <a:r>
              <a:rPr lang="en-US"/>
              <a:t>Presentation Title</a:t>
            </a:r>
          </a:p>
        </p:txBody>
      </p:sp>
      <p:sp>
        <p:nvSpPr>
          <p:cNvPr id="5" name="Slide Number Placeholder 4">
            <a:extLst>
              <a:ext uri="{FF2B5EF4-FFF2-40B4-BE49-F238E27FC236}">
                <a16:creationId xmlns:a16="http://schemas.microsoft.com/office/drawing/2014/main" id="{722ACD6C-119F-47F5-68D2-317CA215C9B2}"/>
              </a:ext>
            </a:extLst>
          </p:cNvPr>
          <p:cNvSpPr>
            <a:spLocks noGrp="1"/>
          </p:cNvSpPr>
          <p:nvPr>
            <p:ph type="sldNum" sz="quarter" idx="12"/>
          </p:nvPr>
        </p:nvSpPr>
        <p:spPr/>
        <p:txBody>
          <a:bodyPr/>
          <a:lstStyle/>
          <a:p>
            <a:fld id="{5874D6C6-B3A5-4F2C-A6BF-E3D57C3A1219}" type="slidenum">
              <a:rPr lang="en-US" smtClean="0"/>
              <a:t>‹#›</a:t>
            </a:fld>
            <a:endParaRPr lang="en-US"/>
          </a:p>
        </p:txBody>
      </p:sp>
      <p:sp>
        <p:nvSpPr>
          <p:cNvPr id="6" name="Content Placeholder 7">
            <a:extLst>
              <a:ext uri="{FF2B5EF4-FFF2-40B4-BE49-F238E27FC236}">
                <a16:creationId xmlns:a16="http://schemas.microsoft.com/office/drawing/2014/main" id="{91008C72-B958-7105-65FC-261FCA3E55C0}"/>
              </a:ext>
            </a:extLst>
          </p:cNvPr>
          <p:cNvSpPr>
            <a:spLocks noGrp="1"/>
          </p:cNvSpPr>
          <p:nvPr>
            <p:ph sz="quarter" idx="13"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2212833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25C4E0-453F-E17F-87E5-C55BDC08E37E}"/>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3" name="Footer Placeholder 2">
            <a:extLst>
              <a:ext uri="{FF2B5EF4-FFF2-40B4-BE49-F238E27FC236}">
                <a16:creationId xmlns:a16="http://schemas.microsoft.com/office/drawing/2014/main" id="{C142E468-9950-D5B3-08B9-4C00AEE0206B}"/>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BAAC8370-E475-0726-DE1B-0417EBA89F97}"/>
              </a:ext>
            </a:extLst>
          </p:cNvPr>
          <p:cNvSpPr>
            <a:spLocks noGrp="1"/>
          </p:cNvSpPr>
          <p:nvPr>
            <p:ph type="sldNum" sz="quarter" idx="12"/>
          </p:nvPr>
        </p:nvSpPr>
        <p:spPr/>
        <p:txBody>
          <a:bodyPr/>
          <a:lstStyle/>
          <a:p>
            <a:fld id="{5874D6C6-B3A5-4F2C-A6BF-E3D57C3A1219}" type="slidenum">
              <a:rPr lang="en-US" smtClean="0"/>
              <a:t>‹#›</a:t>
            </a:fld>
            <a:endParaRPr lang="en-US"/>
          </a:p>
        </p:txBody>
      </p:sp>
      <p:sp>
        <p:nvSpPr>
          <p:cNvPr id="5" name="Content Placeholder 7">
            <a:extLst>
              <a:ext uri="{FF2B5EF4-FFF2-40B4-BE49-F238E27FC236}">
                <a16:creationId xmlns:a16="http://schemas.microsoft.com/office/drawing/2014/main" id="{E12EE421-C047-8E33-C8B3-C56B0ECBD988}"/>
              </a:ext>
            </a:extLst>
          </p:cNvPr>
          <p:cNvSpPr>
            <a:spLocks noGrp="1"/>
          </p:cNvSpPr>
          <p:nvPr>
            <p:ph sz="quarter" idx="13"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3480779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63044-967B-1C89-7F80-C4925D7194C3}"/>
              </a:ext>
            </a:extLst>
          </p:cNvPr>
          <p:cNvSpPr>
            <a:spLocks noGrp="1"/>
          </p:cNvSpPr>
          <p:nvPr>
            <p:ph type="title"/>
          </p:nvPr>
        </p:nvSpPr>
        <p:spPr>
          <a:xfrm>
            <a:off x="440530" y="1017588"/>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1BA016-2BB9-3398-E4B5-CB1994C2ECEF}"/>
              </a:ext>
            </a:extLst>
          </p:cNvPr>
          <p:cNvSpPr>
            <a:spLocks noGrp="1"/>
          </p:cNvSpPr>
          <p:nvPr>
            <p:ph idx="1"/>
          </p:nvPr>
        </p:nvSpPr>
        <p:spPr>
          <a:xfrm>
            <a:off x="4497388" y="1017588"/>
            <a:ext cx="6172200" cy="4873625"/>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7C71538-7DCD-BCFA-A8A0-0350D2105194}"/>
              </a:ext>
            </a:extLst>
          </p:cNvPr>
          <p:cNvSpPr>
            <a:spLocks noGrp="1"/>
          </p:cNvSpPr>
          <p:nvPr>
            <p:ph type="body" sz="half" idx="2"/>
          </p:nvPr>
        </p:nvSpPr>
        <p:spPr>
          <a:xfrm>
            <a:off x="443706" y="2706687"/>
            <a:ext cx="3932237" cy="315436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D8DDA4-B5FD-02B7-A18F-82AD3895A94D}"/>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6" name="Footer Placeholder 5">
            <a:extLst>
              <a:ext uri="{FF2B5EF4-FFF2-40B4-BE49-F238E27FC236}">
                <a16:creationId xmlns:a16="http://schemas.microsoft.com/office/drawing/2014/main" id="{9C70AF9F-B997-5D36-6677-9F0A7A566118}"/>
              </a:ext>
            </a:extLst>
          </p:cNvPr>
          <p:cNvSpPr>
            <a:spLocks noGrp="1"/>
          </p:cNvSpPr>
          <p:nvPr>
            <p:ph type="ftr" sz="quarter" idx="11"/>
          </p:nvPr>
        </p:nvSpPr>
        <p:spPr/>
        <p:txBody>
          <a:bodyPr/>
          <a:lstStyle/>
          <a:p>
            <a:r>
              <a:rPr lang="en-US"/>
              <a:t>Presentation Title</a:t>
            </a:r>
          </a:p>
        </p:txBody>
      </p:sp>
      <p:sp>
        <p:nvSpPr>
          <p:cNvPr id="7" name="Slide Number Placeholder 6">
            <a:extLst>
              <a:ext uri="{FF2B5EF4-FFF2-40B4-BE49-F238E27FC236}">
                <a16:creationId xmlns:a16="http://schemas.microsoft.com/office/drawing/2014/main" id="{09D3E6FF-5630-5934-C1BE-7C20C7D5AC86}"/>
              </a:ext>
            </a:extLst>
          </p:cNvPr>
          <p:cNvSpPr>
            <a:spLocks noGrp="1"/>
          </p:cNvSpPr>
          <p:nvPr>
            <p:ph type="sldNum" sz="quarter" idx="12"/>
          </p:nvPr>
        </p:nvSpPr>
        <p:spPr/>
        <p:txBody>
          <a:bodyPr/>
          <a:lstStyle/>
          <a:p>
            <a:fld id="{5874D6C6-B3A5-4F2C-A6BF-E3D57C3A1219}" type="slidenum">
              <a:rPr lang="en-US" smtClean="0"/>
              <a:t>‹#›</a:t>
            </a:fld>
            <a:endParaRPr lang="en-US"/>
          </a:p>
        </p:txBody>
      </p:sp>
      <p:sp>
        <p:nvSpPr>
          <p:cNvPr id="8" name="Content Placeholder 7">
            <a:extLst>
              <a:ext uri="{FF2B5EF4-FFF2-40B4-BE49-F238E27FC236}">
                <a16:creationId xmlns:a16="http://schemas.microsoft.com/office/drawing/2014/main" id="{23050D4B-E43F-66EE-B869-DDA20656A3C5}"/>
              </a:ext>
            </a:extLst>
          </p:cNvPr>
          <p:cNvSpPr>
            <a:spLocks noGrp="1"/>
          </p:cNvSpPr>
          <p:nvPr>
            <p:ph sz="quarter" idx="13"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262739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BE0BB-8257-026C-01E4-33C0C9E0C1E1}"/>
              </a:ext>
            </a:extLst>
          </p:cNvPr>
          <p:cNvSpPr>
            <a:spLocks noGrp="1"/>
          </p:cNvSpPr>
          <p:nvPr>
            <p:ph type="title"/>
          </p:nvPr>
        </p:nvSpPr>
        <p:spPr>
          <a:xfrm>
            <a:off x="443706" y="1062832"/>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E0720C-BF26-7232-D9F1-D465960A447A}"/>
              </a:ext>
            </a:extLst>
          </p:cNvPr>
          <p:cNvSpPr>
            <a:spLocks noGrp="1"/>
          </p:cNvSpPr>
          <p:nvPr>
            <p:ph type="pic" idx="1"/>
          </p:nvPr>
        </p:nvSpPr>
        <p:spPr>
          <a:xfrm>
            <a:off x="4535488" y="1081882"/>
            <a:ext cx="6172200" cy="4798218"/>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E3609A4-2100-9478-1433-3D4F78AA0F71}"/>
              </a:ext>
            </a:extLst>
          </p:cNvPr>
          <p:cNvSpPr>
            <a:spLocks noGrp="1"/>
          </p:cNvSpPr>
          <p:nvPr>
            <p:ph type="body" sz="half" idx="2"/>
          </p:nvPr>
        </p:nvSpPr>
        <p:spPr>
          <a:xfrm>
            <a:off x="443705" y="2830512"/>
            <a:ext cx="3932237" cy="3049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DFE8F6-3BAB-47CA-7ECA-315504C857AF}"/>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6" name="Footer Placeholder 5">
            <a:extLst>
              <a:ext uri="{FF2B5EF4-FFF2-40B4-BE49-F238E27FC236}">
                <a16:creationId xmlns:a16="http://schemas.microsoft.com/office/drawing/2014/main" id="{9D85A2D6-3BD9-34B6-6451-6BF72C915DEA}"/>
              </a:ext>
            </a:extLst>
          </p:cNvPr>
          <p:cNvSpPr>
            <a:spLocks noGrp="1"/>
          </p:cNvSpPr>
          <p:nvPr>
            <p:ph type="ftr" sz="quarter" idx="11"/>
          </p:nvPr>
        </p:nvSpPr>
        <p:spPr/>
        <p:txBody>
          <a:bodyPr/>
          <a:lstStyle/>
          <a:p>
            <a:r>
              <a:rPr lang="en-US"/>
              <a:t>Presentation Title</a:t>
            </a:r>
          </a:p>
        </p:txBody>
      </p:sp>
      <p:sp>
        <p:nvSpPr>
          <p:cNvPr id="7" name="Slide Number Placeholder 6">
            <a:extLst>
              <a:ext uri="{FF2B5EF4-FFF2-40B4-BE49-F238E27FC236}">
                <a16:creationId xmlns:a16="http://schemas.microsoft.com/office/drawing/2014/main" id="{CF0A882B-BB73-5375-404E-96803F1A8351}"/>
              </a:ext>
            </a:extLst>
          </p:cNvPr>
          <p:cNvSpPr>
            <a:spLocks noGrp="1"/>
          </p:cNvSpPr>
          <p:nvPr>
            <p:ph type="sldNum" sz="quarter" idx="12"/>
          </p:nvPr>
        </p:nvSpPr>
        <p:spPr/>
        <p:txBody>
          <a:bodyPr/>
          <a:lstStyle/>
          <a:p>
            <a:fld id="{5874D6C6-B3A5-4F2C-A6BF-E3D57C3A1219}" type="slidenum">
              <a:rPr lang="en-US" smtClean="0"/>
              <a:t>‹#›</a:t>
            </a:fld>
            <a:endParaRPr lang="en-US"/>
          </a:p>
        </p:txBody>
      </p:sp>
      <p:sp>
        <p:nvSpPr>
          <p:cNvPr id="8" name="Content Placeholder 7">
            <a:extLst>
              <a:ext uri="{FF2B5EF4-FFF2-40B4-BE49-F238E27FC236}">
                <a16:creationId xmlns:a16="http://schemas.microsoft.com/office/drawing/2014/main" id="{59DA1B97-3F1B-7D2D-F4D2-1E72383170FE}"/>
              </a:ext>
            </a:extLst>
          </p:cNvPr>
          <p:cNvSpPr>
            <a:spLocks noGrp="1"/>
          </p:cNvSpPr>
          <p:nvPr>
            <p:ph sz="quarter" idx="13"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3700510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F38217-3114-F3B3-6618-21E954C8E04F}"/>
              </a:ext>
            </a:extLst>
          </p:cNvPr>
          <p:cNvSpPr>
            <a:spLocks noGrp="1"/>
          </p:cNvSpPr>
          <p:nvPr>
            <p:ph type="title"/>
          </p:nvPr>
        </p:nvSpPr>
        <p:spPr>
          <a:xfrm>
            <a:off x="457200" y="1084262"/>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60029FA-3321-26C1-752A-66D61C341FCD}"/>
              </a:ext>
            </a:extLst>
          </p:cNvPr>
          <p:cNvSpPr>
            <a:spLocks noGrp="1"/>
          </p:cNvSpPr>
          <p:nvPr>
            <p:ph type="body" idx="1"/>
          </p:nvPr>
        </p:nvSpPr>
        <p:spPr>
          <a:xfrm>
            <a:off x="457200" y="2568574"/>
            <a:ext cx="10515600" cy="32432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3E6243D-5088-7AA8-632D-6B5040A3555B}"/>
              </a:ext>
            </a:extLst>
          </p:cNvPr>
          <p:cNvSpPr>
            <a:spLocks noGrp="1"/>
          </p:cNvSpPr>
          <p:nvPr>
            <p:ph type="dt" sz="half" idx="2"/>
          </p:nvPr>
        </p:nvSpPr>
        <p:spPr>
          <a:xfrm>
            <a:off x="285750" y="6173787"/>
            <a:ext cx="1847850" cy="365125"/>
          </a:xfrm>
          <a:prstGeom prst="rect">
            <a:avLst/>
          </a:prstGeom>
        </p:spPr>
        <p:txBody>
          <a:bodyPr vert="horz" lIns="91440" tIns="45720" rIns="91440" bIns="45720" rtlCol="0" anchor="ctr"/>
          <a:lstStyle>
            <a:lvl1pPr algn="l">
              <a:defRPr sz="1200" b="0" i="0">
                <a:solidFill>
                  <a:schemeClr val="bg1"/>
                </a:solidFill>
                <a:latin typeface="Helvetica" pitchFamily="2" charset="0"/>
              </a:defRPr>
            </a:lvl1pPr>
          </a:lstStyle>
          <a:p>
            <a:r>
              <a:rPr lang="en-US" dirty="0"/>
              <a:t>Date</a:t>
            </a:r>
          </a:p>
        </p:txBody>
      </p:sp>
      <p:sp>
        <p:nvSpPr>
          <p:cNvPr id="5" name="Footer Placeholder 4">
            <a:extLst>
              <a:ext uri="{FF2B5EF4-FFF2-40B4-BE49-F238E27FC236}">
                <a16:creationId xmlns:a16="http://schemas.microsoft.com/office/drawing/2014/main" id="{42BE79A9-24EC-EBCC-93CB-A95B4268E76C}"/>
              </a:ext>
            </a:extLst>
          </p:cNvPr>
          <p:cNvSpPr>
            <a:spLocks noGrp="1"/>
          </p:cNvSpPr>
          <p:nvPr>
            <p:ph type="ftr" sz="quarter" idx="3"/>
          </p:nvPr>
        </p:nvSpPr>
        <p:spPr>
          <a:xfrm>
            <a:off x="3657600" y="6173786"/>
            <a:ext cx="4114800" cy="365125"/>
          </a:xfrm>
          <a:prstGeom prst="rect">
            <a:avLst/>
          </a:prstGeom>
        </p:spPr>
        <p:txBody>
          <a:bodyPr vert="horz" lIns="91440" tIns="45720" rIns="91440" bIns="45720" rtlCol="0" anchor="ctr"/>
          <a:lstStyle>
            <a:lvl1pPr algn="ctr">
              <a:defRPr sz="1200" b="0" i="0">
                <a:solidFill>
                  <a:schemeClr val="bg1"/>
                </a:solidFill>
                <a:latin typeface="Helvetica" pitchFamily="2" charset="0"/>
              </a:defRPr>
            </a:lvl1pPr>
          </a:lstStyle>
          <a:p>
            <a:r>
              <a:rPr lang="en-US" dirty="0"/>
              <a:t>Presentation Title</a:t>
            </a:r>
          </a:p>
        </p:txBody>
      </p:sp>
      <p:sp>
        <p:nvSpPr>
          <p:cNvPr id="6" name="Slide Number Placeholder 5">
            <a:extLst>
              <a:ext uri="{FF2B5EF4-FFF2-40B4-BE49-F238E27FC236}">
                <a16:creationId xmlns:a16="http://schemas.microsoft.com/office/drawing/2014/main" id="{03DE3D14-D788-3D31-B637-6DD17834B35F}"/>
              </a:ext>
            </a:extLst>
          </p:cNvPr>
          <p:cNvSpPr>
            <a:spLocks noGrp="1"/>
          </p:cNvSpPr>
          <p:nvPr>
            <p:ph type="sldNum" sz="quarter" idx="4"/>
          </p:nvPr>
        </p:nvSpPr>
        <p:spPr>
          <a:xfrm>
            <a:off x="9246742" y="6173786"/>
            <a:ext cx="1263474" cy="365125"/>
          </a:xfrm>
          <a:prstGeom prst="rect">
            <a:avLst/>
          </a:prstGeom>
        </p:spPr>
        <p:txBody>
          <a:bodyPr vert="horz" lIns="91440" tIns="45720" rIns="91440" bIns="45720" rtlCol="0" anchor="ctr"/>
          <a:lstStyle>
            <a:lvl1pPr algn="r">
              <a:defRPr sz="1200" b="0" i="0">
                <a:solidFill>
                  <a:schemeClr val="bg1"/>
                </a:solidFill>
                <a:latin typeface="Helvetica" pitchFamily="2" charset="0"/>
              </a:defRPr>
            </a:lvl1pPr>
          </a:lstStyle>
          <a:p>
            <a:fld id="{213D27AB-2F89-4A61-9ED6-D01A0C23772D}" type="slidenum">
              <a:rPr lang="en-US" smtClean="0"/>
              <a:pPr/>
              <a:t>‹#›</a:t>
            </a:fld>
            <a:endParaRPr lang="en-US" dirty="0"/>
          </a:p>
        </p:txBody>
      </p:sp>
    </p:spTree>
    <p:extLst>
      <p:ext uri="{BB962C8B-B14F-4D97-AF65-F5344CB8AC3E}">
        <p14:creationId xmlns:p14="http://schemas.microsoft.com/office/powerpoint/2010/main" val="13493501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2" r:id="rId11"/>
    <p:sldLayoutId id="2147483659" r:id="rId12"/>
    <p:sldLayoutId id="2147483660" r:id="rId13"/>
    <p:sldLayoutId id="2147483661" r:id="rId14"/>
  </p:sldLayoutIdLst>
  <p:hf hdr="0"/>
  <p:txStyles>
    <p:titleStyle>
      <a:lvl1pPr algn="ctr" defTabSz="914400" rtl="0" eaLnBrk="1" latinLnBrk="0" hangingPunct="1">
        <a:lnSpc>
          <a:spcPct val="90000"/>
        </a:lnSpc>
        <a:spcBef>
          <a:spcPct val="0"/>
        </a:spcBef>
        <a:buNone/>
        <a:defRPr sz="3600" b="0" i="0" kern="1200">
          <a:solidFill>
            <a:schemeClr val="tx1"/>
          </a:solidFill>
          <a:latin typeface="Helvetica Light" panose="020B04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law.lis.virginia.gov/admincode/title12/agency35/chapter105/section16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law.lis.virginia.gov/admincode/title12/agency35/chapter115/section260/" TargetMode="External"/><Relationship Id="rId4" Type="http://schemas.openxmlformats.org/officeDocument/2006/relationships/hyperlink" Target="https://law.lis.virginia.gov/admincode/title12/agency35/chapter105/section520/"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https://deltaqa.dbhds.virginia.gov/delta/Login.aspx" TargetMode="External"/><Relationship Id="rId1" Type="http://schemas.openxmlformats.org/officeDocument/2006/relationships/slideLayout" Target="../slideLayouts/slideLayout4.xml"/><Relationship Id="rId5" Type="http://schemas.openxmlformats.org/officeDocument/2006/relationships/hyperlink" Target="https://forms.office.com/Pages/ResponsePage.aspx?id=qeUKYsFOoE-GQV2fOGxzCQoH4ugpNVZKlDcaObzqpmtUNk43RjFPNDJDWFY5MFNUVTRFTFNJNlZYNCQlQCN0PWcu" TargetMode="Externa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hyperlink" Target="https://deltaqa.dbhds.virginia.gov/delta/Login.aspx" TargetMode="External"/></Relationships>
</file>

<file path=ppt/slides/_rels/slide16.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16.png"/><Relationship Id="rId5" Type="http://schemas.openxmlformats.org/officeDocument/2006/relationships/image" Target="../media/image13.png"/><Relationship Id="rId4" Type="http://schemas.openxmlformats.org/officeDocument/2006/relationships/customXml" Target="../ink/ink1.xml"/></Relationships>
</file>

<file path=ppt/slides/_rels/slide17.xml.rels><?xml version="1.0" encoding="UTF-8" standalone="yes"?>
<Relationships xmlns="http://schemas.openxmlformats.org/package/2006/relationships"><Relationship Id="rId8" Type="http://schemas.openxmlformats.org/officeDocument/2006/relationships/customXml" Target="../ink/ink6.xml"/><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9.png"/><Relationship Id="rId12" Type="http://schemas.openxmlformats.org/officeDocument/2006/relationships/customXml" Target="../ink/ink8.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customXml" Target="../ink/ink5.xml"/><Relationship Id="rId11" Type="http://schemas.openxmlformats.org/officeDocument/2006/relationships/image" Target="../media/image21.png"/><Relationship Id="rId5" Type="http://schemas.openxmlformats.org/officeDocument/2006/relationships/image" Target="../media/image18.png"/><Relationship Id="rId15" Type="http://schemas.openxmlformats.org/officeDocument/2006/relationships/image" Target="../media/image23.png"/><Relationship Id="rId10" Type="http://schemas.openxmlformats.org/officeDocument/2006/relationships/customXml" Target="../ink/ink7.xml"/><Relationship Id="rId4" Type="http://schemas.openxmlformats.org/officeDocument/2006/relationships/customXml" Target="../ink/ink4.xml"/><Relationship Id="rId9" Type="http://schemas.openxmlformats.org/officeDocument/2006/relationships/image" Target="../media/image20.png"/><Relationship Id="rId14" Type="http://schemas.openxmlformats.org/officeDocument/2006/relationships/customXml" Target="../ink/ink9.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5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customXml" Target="../ink/ink11.xml"/><Relationship Id="rId5" Type="http://schemas.openxmlformats.org/officeDocument/2006/relationships/image" Target="../media/image190.png"/><Relationship Id="rId4" Type="http://schemas.openxmlformats.org/officeDocument/2006/relationships/customXml" Target="../ink/ink10.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7" Type="http://schemas.openxmlformats.org/officeDocument/2006/relationships/image" Target="../media/image27.png"/><Relationship Id="rId2" Type="http://schemas.openxmlformats.org/officeDocument/2006/relationships/customXml" Target="../ink/ink12.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customXml" Target="../ink/ink13.xml"/><Relationship Id="rId4" Type="http://schemas.openxmlformats.org/officeDocument/2006/relationships/image" Target="../media/image280.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6.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hyperlink" Target="https://dbhds.virginia.gov/wp-content/uploads/2024/07/2024-Reporting-in-CHRIS-Training-Handout-CommunityFinal.docx"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hyperlink" Target="https://deltaqa.dbhds.virginia.gov/delta/Login.aspx"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customXml" Target="../ink/ink15.xml"/><Relationship Id="rId11" Type="http://schemas.openxmlformats.org/officeDocument/2006/relationships/image" Target="../media/image69.png"/><Relationship Id="rId5" Type="http://schemas.openxmlformats.org/officeDocument/2006/relationships/image" Target="../media/image66.png"/><Relationship Id="rId10" Type="http://schemas.openxmlformats.org/officeDocument/2006/relationships/customXml" Target="../ink/ink16.xml"/><Relationship Id="rId4" Type="http://schemas.openxmlformats.org/officeDocument/2006/relationships/customXml" Target="../ink/ink14.xml"/><Relationship Id="rId9" Type="http://schemas.openxmlformats.org/officeDocument/2006/relationships/image" Target="../media/image68.png"/></Relationships>
</file>

<file path=ppt/slides/_rels/slide4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bhds.virginia.gov/wp-content/uploads/2024/07/2024-Reporting-in-CHRIS-Training-Handout-CommunityFinal.docx"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5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82.png"/><Relationship Id="rId2"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customXml" Target="../ink/ink18.xml"/><Relationship Id="rId5" Type="http://schemas.openxmlformats.org/officeDocument/2006/relationships/image" Target="../media/image81.png"/><Relationship Id="rId4" Type="http://schemas.openxmlformats.org/officeDocument/2006/relationships/customXml" Target="../ink/ink17.xml"/></Relationships>
</file>

<file path=ppt/slides/_rels/slide5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0.xml.rels><?xml version="1.0" encoding="UTF-8" standalone="yes"?>
<Relationships xmlns="http://schemas.openxmlformats.org/package/2006/relationships"><Relationship Id="rId3" Type="http://schemas.openxmlformats.org/officeDocument/2006/relationships/hyperlink" Target="https://law.lis.virginia.gov/admincode/title12/agency35/chapter115/"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80.jpeg"/></Relationships>
</file>

<file path=ppt/slides/_rels/slide61.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24.png"/><Relationship Id="rId7" Type="http://schemas.openxmlformats.org/officeDocument/2006/relationships/customXml" Target="../ink/ink20.xml"/><Relationship Id="rId12" Type="http://schemas.openxmlformats.org/officeDocument/2006/relationships/image" Target="../media/image87.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84.png"/><Relationship Id="rId11" Type="http://schemas.openxmlformats.org/officeDocument/2006/relationships/customXml" Target="../ink/ink22.xml"/><Relationship Id="rId5" Type="http://schemas.openxmlformats.org/officeDocument/2006/relationships/customXml" Target="../ink/ink19.xml"/><Relationship Id="rId10" Type="http://schemas.openxmlformats.org/officeDocument/2006/relationships/image" Target="../media/image86.png"/><Relationship Id="rId4" Type="http://schemas.openxmlformats.org/officeDocument/2006/relationships/image" Target="../media/image83.png"/><Relationship Id="rId9" Type="http://schemas.openxmlformats.org/officeDocument/2006/relationships/customXml" Target="../ink/ink21.xml"/></Relationships>
</file>

<file path=ppt/slides/_rels/slide62.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dbhds.virginia.gov/quality-management/human-rights/" TargetMode="External"/><Relationship Id="rId7" Type="http://schemas.openxmlformats.org/officeDocument/2006/relationships/hyperlink" Target="mailto:Taneika.goldman@dbhds.virginia.gov"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hyperlink" Target="mailto:Jennifer.kovack@dbhds.virginia.gov" TargetMode="External"/><Relationship Id="rId5" Type="http://schemas.openxmlformats.org/officeDocument/2006/relationships/hyperlink" Target="mailto:Alonzo.riggins@dbhds.virginia.gov" TargetMode="External"/><Relationship Id="rId4" Type="http://schemas.openxmlformats.org/officeDocument/2006/relationships/hyperlink" Target="https://law.lis.virginia.gov/admincode/title12/agency35/chapter115/"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hyperlink" Target="https://dbhds.virginia.gov/wp-content/uploads/2024/02/New-Guidance-OHR-Reporting-P2P-Aggression-2.1.2024.pdf" TargetMode="Externa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AABB42A-43E5-3956-FCE8-D06F06E350F5}"/>
              </a:ext>
            </a:extLst>
          </p:cNvPr>
          <p:cNvSpPr>
            <a:spLocks noGrp="1"/>
          </p:cNvSpPr>
          <p:nvPr>
            <p:ph type="subTitle" idx="1"/>
          </p:nvPr>
        </p:nvSpPr>
        <p:spPr>
          <a:xfrm>
            <a:off x="688142" y="4393555"/>
            <a:ext cx="10811703" cy="1655762"/>
          </a:xfrm>
        </p:spPr>
        <p:txBody>
          <a:bodyPr>
            <a:normAutofit lnSpcReduction="10000"/>
          </a:bodyPr>
          <a:lstStyle/>
          <a:p>
            <a:r>
              <a:rPr lang="en-US" b="1"/>
              <a:t>Abuse, Neglect, Exploitation &amp; Human Rights Complaints</a:t>
            </a:r>
          </a:p>
          <a:p>
            <a:endParaRPr lang="en-US"/>
          </a:p>
          <a:p>
            <a:r>
              <a:rPr lang="en-US"/>
              <a:t>Office of Human Rights </a:t>
            </a:r>
          </a:p>
          <a:p>
            <a:r>
              <a:rPr lang="en-US"/>
              <a:t>2024</a:t>
            </a:r>
            <a:endParaRPr lang="en-US" dirty="0"/>
          </a:p>
        </p:txBody>
      </p:sp>
      <p:pic>
        <p:nvPicPr>
          <p:cNvPr id="9" name="Picture 8" descr="A blue text with white text&#10;&#10;Description automatically generated">
            <a:extLst>
              <a:ext uri="{FF2B5EF4-FFF2-40B4-BE49-F238E27FC236}">
                <a16:creationId xmlns:a16="http://schemas.microsoft.com/office/drawing/2014/main" id="{D72E58C0-9636-E252-751A-F6ACCE6CDE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3445" y="1292434"/>
            <a:ext cx="6465110" cy="188941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3" name="TextBox 12">
            <a:extLst>
              <a:ext uri="{FF2B5EF4-FFF2-40B4-BE49-F238E27FC236}">
                <a16:creationId xmlns:a16="http://schemas.microsoft.com/office/drawing/2014/main" id="{48F22321-E323-020E-0FB4-B851FAB82227}"/>
              </a:ext>
            </a:extLst>
          </p:cNvPr>
          <p:cNvSpPr txBox="1"/>
          <p:nvPr/>
        </p:nvSpPr>
        <p:spPr>
          <a:xfrm>
            <a:off x="3046996" y="3568652"/>
            <a:ext cx="6093994" cy="86177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en-US" sz="5000" b="1">
                <a:latin typeface="Corbel Light" panose="020B0303020204020204" pitchFamily="34" charset="0"/>
              </a:rPr>
              <a:t>Reporting in CHRIS</a:t>
            </a:r>
            <a:endParaRPr lang="en-US" sz="5000" b="1" dirty="0">
              <a:latin typeface="Corbel Light" panose="020B0303020204020204" pitchFamily="34" charset="0"/>
            </a:endParaRPr>
          </a:p>
        </p:txBody>
      </p:sp>
    </p:spTree>
    <p:extLst>
      <p:ext uri="{BB962C8B-B14F-4D97-AF65-F5344CB8AC3E}">
        <p14:creationId xmlns:p14="http://schemas.microsoft.com/office/powerpoint/2010/main" val="3417622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531CE7-A85A-EFAB-AA00-3A3836269627}"/>
              </a:ext>
            </a:extLst>
          </p:cNvPr>
          <p:cNvSpPr/>
          <p:nvPr/>
        </p:nvSpPr>
        <p:spPr>
          <a:xfrm>
            <a:off x="240350" y="3961629"/>
            <a:ext cx="11711298" cy="42884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Rectangle 11">
            <a:extLst>
              <a:ext uri="{FF2B5EF4-FFF2-40B4-BE49-F238E27FC236}">
                <a16:creationId xmlns:a16="http://schemas.microsoft.com/office/drawing/2014/main" id="{9FEB2956-5CA8-EF26-9CED-E0DB99A2EC78}"/>
              </a:ext>
            </a:extLst>
          </p:cNvPr>
          <p:cNvSpPr/>
          <p:nvPr/>
        </p:nvSpPr>
        <p:spPr>
          <a:xfrm>
            <a:off x="240350" y="1327039"/>
            <a:ext cx="11711298" cy="42884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Date Placeholder 3">
            <a:extLst>
              <a:ext uri="{FF2B5EF4-FFF2-40B4-BE49-F238E27FC236}">
                <a16:creationId xmlns:a16="http://schemas.microsoft.com/office/drawing/2014/main" id="{0B8C53EC-F950-28B3-96F2-5F9F971FF906}"/>
              </a:ext>
            </a:extLst>
          </p:cNvPr>
          <p:cNvSpPr>
            <a:spLocks noGrp="1"/>
          </p:cNvSpPr>
          <p:nvPr>
            <p:ph type="dt" sz="half" idx="10"/>
          </p:nvPr>
        </p:nvSpPr>
        <p:spPr/>
        <p:txBody>
          <a:bodyPr/>
          <a:lstStyle/>
          <a:p>
            <a:r>
              <a:rPr lang="en-US" dirty="0"/>
              <a:t>2024</a:t>
            </a:r>
          </a:p>
        </p:txBody>
      </p:sp>
      <p:sp>
        <p:nvSpPr>
          <p:cNvPr id="6" name="Slide Number Placeholder 5">
            <a:extLst>
              <a:ext uri="{FF2B5EF4-FFF2-40B4-BE49-F238E27FC236}">
                <a16:creationId xmlns:a16="http://schemas.microsoft.com/office/drawing/2014/main" id="{E698CAA3-21D5-DECE-85F6-486EA8345CFD}"/>
              </a:ext>
            </a:extLst>
          </p:cNvPr>
          <p:cNvSpPr>
            <a:spLocks noGrp="1"/>
          </p:cNvSpPr>
          <p:nvPr>
            <p:ph type="sldNum" sz="quarter" idx="12"/>
          </p:nvPr>
        </p:nvSpPr>
        <p:spPr/>
        <p:txBody>
          <a:bodyPr/>
          <a:lstStyle/>
          <a:p>
            <a:fld id="{5874D6C6-B3A5-4F2C-A6BF-E3D57C3A1219}" type="slidenum">
              <a:rPr lang="en-US" smtClean="0"/>
              <a:t>10</a:t>
            </a:fld>
            <a:endParaRPr lang="en-US"/>
          </a:p>
        </p:txBody>
      </p:sp>
      <p:sp>
        <p:nvSpPr>
          <p:cNvPr id="7" name="Content Placeholder 6">
            <a:extLst>
              <a:ext uri="{FF2B5EF4-FFF2-40B4-BE49-F238E27FC236}">
                <a16:creationId xmlns:a16="http://schemas.microsoft.com/office/drawing/2014/main" id="{067169B5-F862-D01E-CF83-8D4F9873E3A4}"/>
              </a:ext>
            </a:extLst>
          </p:cNvPr>
          <p:cNvSpPr>
            <a:spLocks noGrp="1"/>
          </p:cNvSpPr>
          <p:nvPr>
            <p:ph sz="quarter" idx="13"/>
          </p:nvPr>
        </p:nvSpPr>
        <p:spPr>
          <a:xfrm>
            <a:off x="2743200" y="510496"/>
            <a:ext cx="8161338" cy="407035"/>
          </a:xfrm>
        </p:spPr>
        <p:txBody>
          <a:bodyPr/>
          <a:lstStyle/>
          <a:p>
            <a:r>
              <a:rPr lang="en-US" dirty="0"/>
              <a:t>Licensed Community Providers </a:t>
            </a:r>
            <a:r>
              <a:rPr lang="en-US" b="1" dirty="0">
                <a:effectLst>
                  <a:outerShdw blurRad="38100" dist="38100" dir="2700000" algn="tl">
                    <a:srgbClr val="000000">
                      <a:alpha val="43137"/>
                    </a:srgbClr>
                  </a:outerShdw>
                </a:effectLst>
              </a:rPr>
              <a:t>Peer-to-Peer (P2P) as Neglect Guidance</a:t>
            </a:r>
            <a:endParaRPr lang="en-US" dirty="0"/>
          </a:p>
          <a:p>
            <a:endParaRPr lang="en-US" dirty="0"/>
          </a:p>
        </p:txBody>
      </p:sp>
      <p:sp>
        <p:nvSpPr>
          <p:cNvPr id="9" name="TextBox 8">
            <a:extLst>
              <a:ext uri="{FF2B5EF4-FFF2-40B4-BE49-F238E27FC236}">
                <a16:creationId xmlns:a16="http://schemas.microsoft.com/office/drawing/2014/main" id="{C13333D1-FF8E-F017-81E4-0CD92AF9582C}"/>
              </a:ext>
            </a:extLst>
          </p:cNvPr>
          <p:cNvSpPr txBox="1"/>
          <p:nvPr/>
        </p:nvSpPr>
        <p:spPr>
          <a:xfrm>
            <a:off x="295489" y="978012"/>
            <a:ext cx="11601022" cy="407035"/>
          </a:xfrm>
          <a:prstGeom prst="rect">
            <a:avLst/>
          </a:prstGeom>
          <a:noFill/>
        </p:spPr>
        <p:txBody>
          <a:bodyPr wrap="square">
            <a:spAutoFit/>
          </a:bodyPr>
          <a:lstStyle/>
          <a:p>
            <a:pPr marL="0" marR="0" algn="ctr">
              <a:lnSpc>
                <a:spcPct val="107000"/>
              </a:lnSpc>
              <a:spcBef>
                <a:spcPts val="0"/>
              </a:spcBef>
              <a:spcAft>
                <a:spcPts val="800"/>
              </a:spcAft>
            </a:pPr>
            <a:r>
              <a:rPr lang="en-US" sz="2000" b="1"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Reporting Peer-on-Peer Aggression as Neglect </a:t>
            </a:r>
          </a:p>
        </p:txBody>
      </p:sp>
      <p:sp>
        <p:nvSpPr>
          <p:cNvPr id="11" name="TextBox 10">
            <a:extLst>
              <a:ext uri="{FF2B5EF4-FFF2-40B4-BE49-F238E27FC236}">
                <a16:creationId xmlns:a16="http://schemas.microsoft.com/office/drawing/2014/main" id="{2CB00372-ED3F-1442-7DE7-2470D11188DE}"/>
              </a:ext>
            </a:extLst>
          </p:cNvPr>
          <p:cNvSpPr txBox="1"/>
          <p:nvPr/>
        </p:nvSpPr>
        <p:spPr>
          <a:xfrm>
            <a:off x="320360" y="1329415"/>
            <a:ext cx="11601022" cy="2780826"/>
          </a:xfrm>
          <a:prstGeom prst="rect">
            <a:avLst/>
          </a:prstGeom>
          <a:noFill/>
        </p:spPr>
        <p:txBody>
          <a:bodyPr wrap="square">
            <a:spAutoFit/>
          </a:bodyPr>
          <a:lstStyle/>
          <a:p>
            <a:pPr marL="0" marR="0">
              <a:lnSpc>
                <a:spcPct val="107000"/>
              </a:lnSpc>
              <a:spcBef>
                <a:spcPts val="0"/>
              </a:spcBef>
              <a:spcAft>
                <a:spcPts val="800"/>
              </a:spcAft>
            </a:pPr>
            <a:r>
              <a:rPr lang="en-US" sz="19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Incidents involving peer-on-peer aggression [also] </a:t>
            </a:r>
            <a:r>
              <a:rPr lang="en-US" sz="1900" b="1"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may</a:t>
            </a:r>
            <a:r>
              <a:rPr lang="en-US" sz="19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constitute </a:t>
            </a:r>
            <a:r>
              <a:rPr lang="en-US" sz="1900" b="1" kern="1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potential neglect </a:t>
            </a:r>
            <a:r>
              <a:rPr lang="en-US" sz="19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when: </a:t>
            </a:r>
            <a:endParaRPr lang="en-US" sz="500" kern="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q"/>
            </a:pPr>
            <a:r>
              <a:rPr lang="en-US" sz="1500" kern="100" dirty="0">
                <a:ea typeface="Calibri" panose="020F0502020204030204" pitchFamily="34" charset="0"/>
                <a:cs typeface="Times New Roman" panose="02020603050405020304" pitchFamily="18" charset="0"/>
              </a:rPr>
              <a:t>P</a:t>
            </a:r>
            <a:r>
              <a:rPr lang="en-US" sz="1500" kern="100" dirty="0">
                <a:effectLst/>
                <a:ea typeface="Calibri" panose="020F0502020204030204" pitchFamily="34" charset="0"/>
                <a:cs typeface="Times New Roman" panose="02020603050405020304" pitchFamily="18" charset="0"/>
              </a:rPr>
              <a:t>rovider staff fail to follow internal policies and procedures</a:t>
            </a:r>
          </a:p>
          <a:p>
            <a:pPr marL="342900" marR="0" lvl="0" indent="-342900">
              <a:lnSpc>
                <a:spcPct val="107000"/>
              </a:lnSpc>
              <a:spcBef>
                <a:spcPts val="0"/>
              </a:spcBef>
              <a:spcAft>
                <a:spcPts val="0"/>
              </a:spcAft>
              <a:buFont typeface="Wingdings" panose="05000000000000000000" pitchFamily="2" charset="2"/>
              <a:buChar char="q"/>
            </a:pPr>
            <a:r>
              <a:rPr lang="en-US" sz="1500" kern="100" dirty="0">
                <a:ea typeface="Calibri" panose="020F0502020204030204" pitchFamily="34" charset="0"/>
                <a:cs typeface="Times New Roman" panose="02020603050405020304" pitchFamily="18" charset="0"/>
              </a:rPr>
              <a:t>Provider staff d</a:t>
            </a:r>
            <a:r>
              <a:rPr lang="en-US" sz="1500" kern="100" dirty="0">
                <a:effectLst/>
                <a:ea typeface="Calibri" panose="020F0502020204030204" pitchFamily="34" charset="0"/>
                <a:cs typeface="Times New Roman" panose="02020603050405020304" pitchFamily="18" charset="0"/>
              </a:rPr>
              <a:t>o not deliver supervision consistent with an individual’s individualized services plan (ISP) or occurred because staff were not engaged in appropriate supervision</a:t>
            </a:r>
          </a:p>
          <a:p>
            <a:pPr marL="342900" marR="0" lvl="0" indent="-342900">
              <a:lnSpc>
                <a:spcPct val="107000"/>
              </a:lnSpc>
              <a:spcBef>
                <a:spcPts val="0"/>
              </a:spcBef>
              <a:spcAft>
                <a:spcPts val="0"/>
              </a:spcAft>
              <a:buFont typeface="Wingdings" panose="05000000000000000000" pitchFamily="2" charset="2"/>
              <a:buChar char="q"/>
            </a:pPr>
            <a:r>
              <a:rPr lang="en-US" sz="1500" kern="100" dirty="0">
                <a:ea typeface="Calibri" panose="020F0502020204030204" pitchFamily="34" charset="0"/>
                <a:cs typeface="Times New Roman" panose="02020603050405020304" pitchFamily="18" charset="0"/>
              </a:rPr>
              <a:t>Provider staff d</a:t>
            </a:r>
            <a:r>
              <a:rPr lang="en-US" sz="1500" kern="100" dirty="0">
                <a:effectLst/>
                <a:ea typeface="Calibri" panose="020F0502020204030204" pitchFamily="34" charset="0"/>
                <a:cs typeface="Times New Roman" panose="02020603050405020304" pitchFamily="18" charset="0"/>
              </a:rPr>
              <a:t>o not act to prevent an individual from being harmed during the incident</a:t>
            </a:r>
            <a:r>
              <a:rPr lang="en-US" sz="1500" kern="100" dirty="0">
                <a:ea typeface="Calibri" panose="020F0502020204030204" pitchFamily="34" charset="0"/>
                <a:cs typeface="Times New Roman" panose="02020603050405020304" pitchFamily="18" charset="0"/>
              </a:rPr>
              <a:t>, including: </a:t>
            </a:r>
            <a:endParaRPr lang="en-US" sz="1500" kern="100" dirty="0">
              <a:effectLst/>
              <a:ea typeface="Calibri" panose="020F0502020204030204" pitchFamily="34" charset="0"/>
              <a:cs typeface="Times New Roman" panose="02020603050405020304" pitchFamily="18" charset="0"/>
            </a:endParaRPr>
          </a:p>
          <a:p>
            <a:pPr marL="800100" lvl="1" indent="-342900">
              <a:lnSpc>
                <a:spcPct val="107000"/>
              </a:lnSpc>
              <a:buFont typeface="Courier New" panose="02070309020205020404" pitchFamily="49" charset="0"/>
              <a:buChar char="o"/>
            </a:pPr>
            <a:r>
              <a:rPr lang="en-US" sz="1500" b="1" kern="100" dirty="0">
                <a:effectLst/>
                <a:ea typeface="Calibri" panose="020F0502020204030204" pitchFamily="34" charset="0"/>
                <a:cs typeface="Times New Roman" panose="02020603050405020304" pitchFamily="18" charset="0"/>
              </a:rPr>
              <a:t>Physical harm</a:t>
            </a:r>
            <a:r>
              <a:rPr lang="en-US" sz="1500" kern="100" dirty="0">
                <a:effectLst/>
                <a:ea typeface="Calibri" panose="020F0502020204030204" pitchFamily="34" charset="0"/>
                <a:cs typeface="Times New Roman" panose="02020603050405020304" pitchFamily="18" charset="0"/>
              </a:rPr>
              <a:t> resulting from peer-on-peer aggression may be evidenced by open wounds, bruises, black eyes, lacerations, or broken bones. </a:t>
            </a:r>
          </a:p>
          <a:p>
            <a:pPr marL="800100" lvl="1" indent="-342900">
              <a:lnSpc>
                <a:spcPct val="107000"/>
              </a:lnSpc>
              <a:spcAft>
                <a:spcPts val="800"/>
              </a:spcAft>
              <a:buFont typeface="Courier New" panose="02070309020205020404" pitchFamily="49" charset="0"/>
              <a:buChar char="o"/>
            </a:pPr>
            <a:r>
              <a:rPr lang="en-US" sz="1500" b="1" kern="100" dirty="0">
                <a:effectLst/>
                <a:ea typeface="Calibri" panose="020F0502020204030204" pitchFamily="34" charset="0"/>
                <a:cs typeface="Times New Roman" panose="02020603050405020304" pitchFamily="18" charset="0"/>
              </a:rPr>
              <a:t>Emotional harm</a:t>
            </a:r>
            <a:r>
              <a:rPr lang="en-US" sz="1500" kern="100" dirty="0">
                <a:effectLst/>
                <a:ea typeface="Calibri" panose="020F0502020204030204" pitchFamily="34" charset="0"/>
                <a:cs typeface="Times New Roman" panose="02020603050405020304" pitchFamily="18" charset="0"/>
              </a:rPr>
              <a:t> resulting from peer-on-peer aggression may be evidenced by an individual stating that they are feeling unsafe or afraid of certain peers, or documented changes in the individual’s behavior (i.e., becoming more withdrawn, avoidance of peer(s), or clinical documentation from a qualified professional).</a:t>
            </a:r>
          </a:p>
        </p:txBody>
      </p:sp>
      <p:sp>
        <p:nvSpPr>
          <p:cNvPr id="15" name="TextBox 14">
            <a:extLst>
              <a:ext uri="{FF2B5EF4-FFF2-40B4-BE49-F238E27FC236}">
                <a16:creationId xmlns:a16="http://schemas.microsoft.com/office/drawing/2014/main" id="{499656AF-4AF1-5A44-413F-9246DB994B50}"/>
              </a:ext>
            </a:extLst>
          </p:cNvPr>
          <p:cNvSpPr txBox="1"/>
          <p:nvPr/>
        </p:nvSpPr>
        <p:spPr>
          <a:xfrm>
            <a:off x="295489" y="4362373"/>
            <a:ext cx="10991319" cy="784830"/>
          </a:xfrm>
          <a:prstGeom prst="rect">
            <a:avLst/>
          </a:prstGeom>
          <a:noFill/>
        </p:spPr>
        <p:txBody>
          <a:bodyPr wrap="square">
            <a:spAutoFit/>
          </a:bodyPr>
          <a:lstStyle/>
          <a:p>
            <a:pPr marL="285750" indent="-285750">
              <a:buFont typeface="Wingdings" panose="05000000000000000000" pitchFamily="2" charset="2"/>
              <a:buChar char="q"/>
            </a:pPr>
            <a:r>
              <a:rPr lang="en-US" sz="1500" dirty="0"/>
              <a:t>A pattern of three (3) or more incidents of peer-on-peer aggression involving the same peers within a seven (7) day timeframe</a:t>
            </a:r>
          </a:p>
          <a:p>
            <a:pPr marL="285750" indent="-285750">
              <a:buFont typeface="Wingdings" panose="05000000000000000000" pitchFamily="2" charset="2"/>
              <a:buChar char="q"/>
            </a:pPr>
            <a:r>
              <a:rPr lang="en-US" sz="1500" dirty="0"/>
              <a:t>Incidents between peers involving sexual assault, which is a form of violence that includes:</a:t>
            </a:r>
          </a:p>
        </p:txBody>
      </p:sp>
      <p:sp>
        <p:nvSpPr>
          <p:cNvPr id="17" name="TextBox 16">
            <a:extLst>
              <a:ext uri="{FF2B5EF4-FFF2-40B4-BE49-F238E27FC236}">
                <a16:creationId xmlns:a16="http://schemas.microsoft.com/office/drawing/2014/main" id="{7014B67F-3A53-1832-7464-DEAC1F3263CD}"/>
              </a:ext>
            </a:extLst>
          </p:cNvPr>
          <p:cNvSpPr txBox="1"/>
          <p:nvPr/>
        </p:nvSpPr>
        <p:spPr>
          <a:xfrm>
            <a:off x="-114921" y="5005023"/>
            <a:ext cx="11348720" cy="1246495"/>
          </a:xfrm>
          <a:prstGeom prst="rect">
            <a:avLst/>
          </a:prstGeom>
          <a:noFill/>
        </p:spPr>
        <p:txBody>
          <a:bodyPr wrap="square">
            <a:spAutoFit/>
          </a:bodyPr>
          <a:lstStyle/>
          <a:p>
            <a:pPr marL="1200150" lvl="2" indent="-285750">
              <a:buFont typeface="Courier New" panose="02070309020205020404" pitchFamily="49" charset="0"/>
              <a:buChar char="o"/>
            </a:pPr>
            <a:r>
              <a:rPr lang="en-US" sz="1500" dirty="0"/>
              <a:t>Forced groping and rape; </a:t>
            </a:r>
          </a:p>
          <a:p>
            <a:pPr marL="1200150" lvl="2" indent="-285750">
              <a:buFont typeface="Courier New" panose="02070309020205020404" pitchFamily="49" charset="0"/>
              <a:buChar char="o"/>
            </a:pPr>
            <a:r>
              <a:rPr lang="en-US" sz="1500" dirty="0"/>
              <a:t>Involving unwanted sexual activity between minors (e.g., intercourse, kissing, touching of private areas); </a:t>
            </a:r>
          </a:p>
          <a:p>
            <a:pPr marL="1200150" lvl="2" indent="-285750">
              <a:buFont typeface="Courier New" panose="02070309020205020404" pitchFamily="49" charset="0"/>
              <a:buChar char="o"/>
            </a:pPr>
            <a:r>
              <a:rPr lang="en-US" sz="1500" dirty="0"/>
              <a:t>Involving sexual intercourse or other sexual activity, physical assault, or exploitation between adult peers in which at least one individual is deemed to lack capacity based on an existing assessment that indicated the individual was at risk of exploitation.</a:t>
            </a:r>
          </a:p>
        </p:txBody>
      </p:sp>
      <p:sp>
        <p:nvSpPr>
          <p:cNvPr id="2" name="TextBox 1">
            <a:extLst>
              <a:ext uri="{FF2B5EF4-FFF2-40B4-BE49-F238E27FC236}">
                <a16:creationId xmlns:a16="http://schemas.microsoft.com/office/drawing/2014/main" id="{2AD4E046-FC70-95DD-F830-CF249E250125}"/>
              </a:ext>
            </a:extLst>
          </p:cNvPr>
          <p:cNvSpPr txBox="1"/>
          <p:nvPr/>
        </p:nvSpPr>
        <p:spPr>
          <a:xfrm>
            <a:off x="361749" y="3981446"/>
            <a:ext cx="6209200" cy="369332"/>
          </a:xfrm>
          <a:prstGeom prst="rect">
            <a:avLst/>
          </a:prstGeom>
          <a:noFill/>
        </p:spPr>
        <p:txBody>
          <a:bodyPr wrap="square" rtlCol="0">
            <a:spAutoFit/>
          </a:bodyPr>
          <a:lstStyle/>
          <a:p>
            <a:r>
              <a:rPr lang="en-US" b="1" dirty="0">
                <a:solidFill>
                  <a:schemeClr val="bg1"/>
                </a:solidFill>
                <a:latin typeface="Calibri" panose="020F0502020204030204" pitchFamily="34" charset="0"/>
                <a:ea typeface="Calibri" panose="020F0502020204030204" pitchFamily="34" charset="0"/>
                <a:cs typeface="Calibri" panose="020F0502020204030204" pitchFamily="34" charset="0"/>
              </a:rPr>
              <a:t>The following </a:t>
            </a:r>
            <a:r>
              <a:rPr lang="en-US" b="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must always </a:t>
            </a:r>
            <a:r>
              <a:rPr lang="en-US" b="1" dirty="0">
                <a:solidFill>
                  <a:schemeClr val="bg1"/>
                </a:solidFill>
                <a:latin typeface="Calibri" panose="020F0502020204030204" pitchFamily="34" charset="0"/>
                <a:ea typeface="Calibri" panose="020F0502020204030204" pitchFamily="34" charset="0"/>
                <a:cs typeface="Calibri" panose="020F0502020204030204" pitchFamily="34" charset="0"/>
              </a:rPr>
              <a:t>be reported as </a:t>
            </a:r>
            <a:r>
              <a:rPr lang="en-US" b="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Neglect P2P</a:t>
            </a:r>
            <a:r>
              <a:rPr lang="en-US" b="1" dirty="0">
                <a:solidFill>
                  <a:schemeClr val="bg1"/>
                </a:solidFill>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253862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2F15D08-2197-5EA6-FA16-338DF4DA1657}"/>
              </a:ext>
            </a:extLst>
          </p:cNvPr>
          <p:cNvSpPr/>
          <p:nvPr/>
        </p:nvSpPr>
        <p:spPr>
          <a:xfrm>
            <a:off x="285750" y="4846320"/>
            <a:ext cx="11489690" cy="1247323"/>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00E5036-C098-EF11-59DD-5AE04C42F5D9}"/>
              </a:ext>
            </a:extLst>
          </p:cNvPr>
          <p:cNvSpPr/>
          <p:nvPr/>
        </p:nvSpPr>
        <p:spPr>
          <a:xfrm>
            <a:off x="285750" y="3291841"/>
            <a:ext cx="11489690" cy="739634"/>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04137C0-20A9-E5F6-CFB7-5C2811996408}"/>
              </a:ext>
            </a:extLst>
          </p:cNvPr>
          <p:cNvSpPr/>
          <p:nvPr/>
        </p:nvSpPr>
        <p:spPr>
          <a:xfrm>
            <a:off x="285750" y="1033533"/>
            <a:ext cx="11489690" cy="66622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C38519D0-483A-25EF-FF00-7F4E63CE7795}"/>
              </a:ext>
            </a:extLst>
          </p:cNvPr>
          <p:cNvSpPr>
            <a:spLocks noGrp="1"/>
          </p:cNvSpPr>
          <p:nvPr>
            <p:ph type="dt" sz="half" idx="10"/>
          </p:nvPr>
        </p:nvSpPr>
        <p:spPr/>
        <p:txBody>
          <a:bodyPr/>
          <a:lstStyle/>
          <a:p>
            <a:r>
              <a:rPr lang="en-US" dirty="0"/>
              <a:t>2024</a:t>
            </a:r>
          </a:p>
        </p:txBody>
      </p:sp>
      <p:sp>
        <p:nvSpPr>
          <p:cNvPr id="6" name="Slide Number Placeholder 5">
            <a:extLst>
              <a:ext uri="{FF2B5EF4-FFF2-40B4-BE49-F238E27FC236}">
                <a16:creationId xmlns:a16="http://schemas.microsoft.com/office/drawing/2014/main" id="{E0E3F5EB-505F-2D61-A50C-E462EEE3A7E6}"/>
              </a:ext>
            </a:extLst>
          </p:cNvPr>
          <p:cNvSpPr>
            <a:spLocks noGrp="1"/>
          </p:cNvSpPr>
          <p:nvPr>
            <p:ph type="sldNum" sz="quarter" idx="12"/>
          </p:nvPr>
        </p:nvSpPr>
        <p:spPr/>
        <p:txBody>
          <a:bodyPr/>
          <a:lstStyle/>
          <a:p>
            <a:fld id="{5874D6C6-B3A5-4F2C-A6BF-E3D57C3A1219}" type="slidenum">
              <a:rPr lang="en-US" smtClean="0"/>
              <a:t>11</a:t>
            </a:fld>
            <a:endParaRPr lang="en-US" dirty="0"/>
          </a:p>
        </p:txBody>
      </p:sp>
      <p:sp>
        <p:nvSpPr>
          <p:cNvPr id="7" name="Content Placeholder 6">
            <a:extLst>
              <a:ext uri="{FF2B5EF4-FFF2-40B4-BE49-F238E27FC236}">
                <a16:creationId xmlns:a16="http://schemas.microsoft.com/office/drawing/2014/main" id="{AD0EDFED-57E0-14E1-59C1-C822F4452213}"/>
              </a:ext>
            </a:extLst>
          </p:cNvPr>
          <p:cNvSpPr>
            <a:spLocks noGrp="1"/>
          </p:cNvSpPr>
          <p:nvPr>
            <p:ph sz="quarter" idx="13"/>
          </p:nvPr>
        </p:nvSpPr>
        <p:spPr>
          <a:xfrm>
            <a:off x="3657600" y="522290"/>
            <a:ext cx="7246938" cy="321732"/>
          </a:xfrm>
        </p:spPr>
        <p:txBody>
          <a:bodyPr/>
          <a:lstStyle/>
          <a:p>
            <a:r>
              <a:rPr lang="en-US" dirty="0"/>
              <a:t>Licensed Community Providers </a:t>
            </a:r>
            <a:r>
              <a:rPr lang="en-US" b="1" dirty="0">
                <a:effectLst>
                  <a:outerShdw blurRad="38100" dist="38100" dir="2700000" algn="tl">
                    <a:srgbClr val="000000">
                      <a:alpha val="43137"/>
                    </a:srgbClr>
                  </a:outerShdw>
                </a:effectLst>
              </a:rPr>
              <a:t>Peer-to-Peer (P2P) Guidance</a:t>
            </a:r>
            <a:endParaRPr lang="en-US" dirty="0"/>
          </a:p>
        </p:txBody>
      </p:sp>
      <p:sp>
        <p:nvSpPr>
          <p:cNvPr id="11" name="TextBox 10">
            <a:extLst>
              <a:ext uri="{FF2B5EF4-FFF2-40B4-BE49-F238E27FC236}">
                <a16:creationId xmlns:a16="http://schemas.microsoft.com/office/drawing/2014/main" id="{7192205B-44A3-899F-6712-1E72400A64D0}"/>
              </a:ext>
            </a:extLst>
          </p:cNvPr>
          <p:cNvSpPr txBox="1"/>
          <p:nvPr/>
        </p:nvSpPr>
        <p:spPr>
          <a:xfrm>
            <a:off x="285750" y="1033533"/>
            <a:ext cx="11489690" cy="5051255"/>
          </a:xfrm>
          <a:prstGeom prst="rect">
            <a:avLst/>
          </a:prstGeom>
          <a:noFill/>
        </p:spPr>
        <p:txBody>
          <a:bodyPr wrap="square">
            <a:spAutoFit/>
          </a:bodyPr>
          <a:lstStyle/>
          <a:p>
            <a:pPr marL="285750" marR="0" indent="-285750">
              <a:lnSpc>
                <a:spcPct val="107000"/>
              </a:lnSpc>
              <a:spcBef>
                <a:spcPts val="0"/>
              </a:spcBef>
              <a:spcAft>
                <a:spcPts val="800"/>
              </a:spcAft>
              <a:buFont typeface="Wingdings" panose="05000000000000000000" pitchFamily="2" charset="2"/>
              <a:buChar char="v"/>
            </a:pPr>
            <a:r>
              <a:rPr lang="en-US" kern="1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All incidents that meet the definition of “Peer-on-Peer Aggression” in the Human Rights Regulations are to be reviewed by the provider, in accordance with the providers policies and procedures, and undergo an “internal review.” </a:t>
            </a:r>
          </a:p>
          <a:p>
            <a:pPr lvl="1">
              <a:lnSpc>
                <a:spcPct val="107000"/>
              </a:lnSpc>
              <a:spcAft>
                <a:spcPts val="80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Internal review</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is not a defined term in the Human Rights Regulations; however, when used in this guidance, it refers to the provider’s standard processes to review incidents to determine any further actions needed to identify and address potential harms to an individual and to reduce the likelihood of reoccurrence. Providers should have policies to address internal review procedures that include a reasonable timeframe for the review of incidents, the methodology used for the review, and a structure for documenting the outcome of the review.</a:t>
            </a:r>
          </a:p>
          <a:p>
            <a:pPr marL="1200150" lvl="2" indent="-285750">
              <a:buFont typeface="Wingdings" panose="05000000000000000000" pitchFamily="2" charset="2"/>
              <a:buChar char="Ø"/>
            </a:pPr>
            <a:r>
              <a:rPr lang="en-US" sz="1400" b="1" kern="100" dirty="0">
                <a:solidFill>
                  <a:srgbClr val="C00000"/>
                </a:solidFill>
                <a:latin typeface="Calibri" panose="020F0502020204030204" pitchFamily="34" charset="0"/>
                <a:ea typeface="Calibri" panose="020F0502020204030204" pitchFamily="34" charset="0"/>
                <a:cs typeface="Times New Roman" panose="02020603050405020304" pitchFamily="18" charset="0"/>
              </a:rPr>
              <a:t>Please note that the “internal review” is separate from the investigation that would occur if the review raised suspicion of abuse or neglect, or if the provider received a complaint.</a:t>
            </a:r>
            <a:r>
              <a:rPr lang="en-US" sz="1400" kern="100"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v"/>
            </a:pPr>
            <a:r>
              <a:rPr lang="en-US" sz="1650" kern="1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Upon completion of this internal review, </a:t>
            </a:r>
            <a:r>
              <a:rPr lang="en-US" sz="1650" u="sng" kern="1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providers are expected to implement any identified proactive measures </a:t>
            </a:r>
            <a:r>
              <a:rPr lang="en-US" sz="1650" kern="1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that may reduce the number of peer-on-peer aggressions and lessen the possibility of neglect, resulting in a safer treatment environment overall. </a:t>
            </a:r>
          </a:p>
          <a:p>
            <a:pPr lvl="1">
              <a:lnSpc>
                <a:spcPct val="107000"/>
              </a:lnSpc>
              <a:spcAft>
                <a:spcPts val="80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(See also </a:t>
            </a:r>
            <a:r>
              <a:rPr lang="en-US" sz="1600" kern="100" dirty="0">
                <a:effectLst/>
                <a:latin typeface="Calibri" panose="020F0502020204030204" pitchFamily="34" charset="0"/>
                <a:ea typeface="Calibri" panose="020F0502020204030204" pitchFamily="34" charset="0"/>
                <a:cs typeface="Times New Roman" panose="02020603050405020304" pitchFamily="18" charset="0"/>
                <a:hlinkClick r:id="rId3"/>
              </a:rPr>
              <a:t>12VAC35-105-160</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and </a:t>
            </a:r>
            <a:r>
              <a:rPr lang="en-US" sz="1600" kern="100" dirty="0">
                <a:effectLst/>
                <a:latin typeface="Calibri" panose="020F0502020204030204" pitchFamily="34" charset="0"/>
                <a:ea typeface="Calibri" panose="020F0502020204030204" pitchFamily="34" charset="0"/>
                <a:cs typeface="Times New Roman" panose="02020603050405020304" pitchFamily="18" charset="0"/>
                <a:hlinkClick r:id="rId4"/>
              </a:rPr>
              <a:t>12VAC35-105-520</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of the Rules and Regulations for Licensing Providers by the Department of Behavioral Health and Developmental Services [“Licensing Regulations”] that specify various review and reporting requirements.)</a:t>
            </a:r>
            <a:r>
              <a:rPr lang="en-US" sz="1650" kern="100" dirty="0">
                <a:effectLst/>
                <a:latin typeface="Calibri" panose="020F0502020204030204" pitchFamily="34" charset="0"/>
                <a:ea typeface="Calibri" panose="020F0502020204030204" pitchFamily="34" charset="0"/>
                <a:cs typeface="Times New Roman" panose="02020603050405020304" pitchFamily="18" charset="0"/>
              </a:rPr>
              <a:t> </a:t>
            </a:r>
          </a:p>
          <a:p>
            <a:pPr lvl="1">
              <a:lnSpc>
                <a:spcPct val="107000"/>
              </a:lnSpc>
              <a:spcAft>
                <a:spcPts val="800"/>
              </a:spcAft>
            </a:pP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v"/>
            </a:pPr>
            <a:r>
              <a:rPr lang="en-US" sz="1650" kern="1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The OHR may request to review provider information specific to their review of incidents involving peer-on-peer aggression because of identified trends, the possibility of neglect, complaints discovered by the OHR that were known to the provider but not reported, or in any situation that the OHR deems necessary to protect the rights of individuals receiving services from providers of mental health, developmental, or substance abuse services in Virginia</a:t>
            </a:r>
            <a:r>
              <a:rPr lang="en-US" sz="1650"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n-US" sz="1650" kern="1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(See </a:t>
            </a:r>
            <a:r>
              <a:rPr lang="en-US" sz="1650" kern="1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12VAC35-115-260</a:t>
            </a:r>
            <a:r>
              <a:rPr lang="en-US" sz="1650" kern="1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460885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A672AE-9F31-F86B-BA4F-728F604DFC99}"/>
              </a:ext>
            </a:extLst>
          </p:cNvPr>
          <p:cNvSpPr>
            <a:spLocks noGrp="1"/>
          </p:cNvSpPr>
          <p:nvPr>
            <p:ph idx="1"/>
          </p:nvPr>
        </p:nvSpPr>
        <p:spPr>
          <a:xfrm>
            <a:off x="344244" y="1094185"/>
            <a:ext cx="10919011" cy="5079601"/>
          </a:xfrm>
        </p:spPr>
        <p:txBody>
          <a:bodyPr>
            <a:normAutofit fontScale="25000" lnSpcReduction="20000"/>
          </a:bodyPr>
          <a:lstStyle/>
          <a:p>
            <a:pPr marL="0" indent="0" fontAlgn="base">
              <a:buNone/>
            </a:pPr>
            <a:r>
              <a:rPr lang="en-US" sz="4800" b="1" i="0" dirty="0">
                <a:effectLst/>
                <a:latin typeface="+mj-lt"/>
              </a:rPr>
              <a:t>Q-Now that we do</a:t>
            </a:r>
            <a:r>
              <a:rPr lang="en-US" sz="4800" b="1" dirty="0">
                <a:latin typeface="+mj-lt"/>
              </a:rPr>
              <a:t>n’t have to enter every single P2P for OHR, what new documentation is expected for our tracking, specifically for OHR?</a:t>
            </a:r>
          </a:p>
          <a:p>
            <a:pPr lvl="1" fontAlgn="base">
              <a:lnSpc>
                <a:spcPct val="120000"/>
              </a:lnSpc>
              <a:buFont typeface="Wingdings" panose="05000000000000000000" pitchFamily="2" charset="2"/>
              <a:buChar char="ü"/>
            </a:pPr>
            <a:r>
              <a:rPr lang="en-US" sz="4800" b="0" i="0" dirty="0">
                <a:solidFill>
                  <a:schemeClr val="accent1">
                    <a:lumMod val="50000"/>
                  </a:schemeClr>
                </a:solidFill>
                <a:effectLst/>
                <a:latin typeface="+mj-lt"/>
              </a:rPr>
              <a:t>All incidents that meet the definition of “peer-on-peer aggression” (P2P) in the Human Rights Regulations are to be reviewed by the provider. This review is expected to consider, at a minimum, whether provider staff followed internal policies and procedures, delivered supervision consistent with individual(s) needs and the ISP(s) and acted to prevent individuals from being harmed while receiving services. </a:t>
            </a:r>
          </a:p>
          <a:p>
            <a:pPr lvl="1" fontAlgn="base">
              <a:buFont typeface="Wingdings" panose="05000000000000000000" pitchFamily="2" charset="2"/>
              <a:buChar char="ü"/>
            </a:pPr>
            <a:r>
              <a:rPr lang="en-US" sz="4800" b="0" i="0" dirty="0">
                <a:solidFill>
                  <a:schemeClr val="accent1">
                    <a:lumMod val="50000"/>
                  </a:schemeClr>
                </a:solidFill>
                <a:effectLst/>
                <a:latin typeface="Raleway Light" pitchFamily="2" charset="0"/>
              </a:rPr>
              <a:t>During the internal review process, the provider is responsible for determining whether something is reportable to OHR in CHRIS.</a:t>
            </a:r>
            <a:endParaRPr lang="en-US" sz="4800" dirty="0">
              <a:solidFill>
                <a:schemeClr val="accent1">
                  <a:lumMod val="50000"/>
                </a:schemeClr>
              </a:solidFill>
              <a:latin typeface="Raleway Light" pitchFamily="2" charset="0"/>
            </a:endParaRPr>
          </a:p>
          <a:p>
            <a:pPr lvl="1" fontAlgn="base">
              <a:buFont typeface="Wingdings" panose="05000000000000000000" pitchFamily="2" charset="2"/>
              <a:buChar char="ü"/>
            </a:pPr>
            <a:r>
              <a:rPr lang="en-US" sz="4800" b="0" i="0" dirty="0">
                <a:solidFill>
                  <a:schemeClr val="accent1">
                    <a:lumMod val="50000"/>
                  </a:schemeClr>
                </a:solidFill>
                <a:effectLst/>
                <a:latin typeface="Raleway Light" pitchFamily="2" charset="0"/>
              </a:rPr>
              <a:t>P2P is an incident. Providers are required to track and trend incidents per Licensing Regulations. (See 12VAC35-105-160 and</a:t>
            </a:r>
            <a:r>
              <a:rPr lang="en-US" sz="4800" dirty="0">
                <a:solidFill>
                  <a:schemeClr val="accent1">
                    <a:lumMod val="50000"/>
                  </a:schemeClr>
                </a:solidFill>
                <a:latin typeface="Raleway Light" pitchFamily="2" charset="0"/>
              </a:rPr>
              <a:t> </a:t>
            </a:r>
            <a:r>
              <a:rPr lang="en-US" sz="4800" b="0" i="0" dirty="0">
                <a:solidFill>
                  <a:schemeClr val="accent1">
                    <a:lumMod val="50000"/>
                  </a:schemeClr>
                </a:solidFill>
                <a:effectLst/>
                <a:latin typeface="Raleway Light" pitchFamily="2" charset="0"/>
              </a:rPr>
              <a:t>12VAC35-105-520). </a:t>
            </a:r>
            <a:endParaRPr lang="en-US" sz="3200" b="1" dirty="0">
              <a:solidFill>
                <a:schemeClr val="accent1">
                  <a:lumMod val="50000"/>
                </a:schemeClr>
              </a:solidFill>
              <a:latin typeface="+mj-lt"/>
            </a:endParaRPr>
          </a:p>
          <a:p>
            <a:pPr marL="0" indent="0" fontAlgn="base">
              <a:buNone/>
            </a:pPr>
            <a:r>
              <a:rPr lang="en-US" sz="4800" b="1" dirty="0">
                <a:latin typeface="+mj-lt"/>
              </a:rPr>
              <a:t>Q-What is the differences between an "internal review" and “investigation“?</a:t>
            </a:r>
          </a:p>
          <a:p>
            <a:pPr lvl="1" fontAlgn="base">
              <a:lnSpc>
                <a:spcPct val="120000"/>
              </a:lnSpc>
              <a:buFont typeface="Wingdings" panose="05000000000000000000" pitchFamily="2" charset="2"/>
              <a:buChar char="ü"/>
            </a:pPr>
            <a:r>
              <a:rPr lang="en-US" sz="4800" dirty="0">
                <a:solidFill>
                  <a:schemeClr val="accent1">
                    <a:lumMod val="50000"/>
                  </a:schemeClr>
                </a:solidFill>
                <a:latin typeface="Raleway Light" pitchFamily="2" charset="0"/>
              </a:rPr>
              <a:t>Internal Review refers to the provider’s standard processes to review incidents to determine any further actions needed to identify and address potential harm to an individual and to reduce the likelihood of reoccurrence. This is separate from the human rights investigation, that would occur if the review raised suspicion of abuse or neglect, or the provider received a complaint. </a:t>
            </a:r>
            <a:endParaRPr lang="en-US" sz="4800" b="0" i="0" dirty="0">
              <a:solidFill>
                <a:schemeClr val="accent1">
                  <a:lumMod val="50000"/>
                </a:schemeClr>
              </a:solidFill>
              <a:effectLst/>
              <a:latin typeface="Raleway Light" pitchFamily="2" charset="0"/>
            </a:endParaRPr>
          </a:p>
          <a:p>
            <a:pPr marL="0" indent="0" fontAlgn="base">
              <a:buNone/>
            </a:pPr>
            <a:r>
              <a:rPr lang="en-US" sz="4800" b="1" i="0" dirty="0">
                <a:effectLst/>
                <a:latin typeface="+mj-lt"/>
              </a:rPr>
              <a:t>Q-Is a </a:t>
            </a:r>
            <a:r>
              <a:rPr lang="en-US" sz="4800" b="1" dirty="0">
                <a:latin typeface="+mj-lt"/>
              </a:rPr>
              <a:t>provider required to submit </a:t>
            </a:r>
            <a:r>
              <a:rPr lang="en-US" sz="4800" b="1" i="0" dirty="0">
                <a:effectLst/>
                <a:latin typeface="+mj-lt"/>
              </a:rPr>
              <a:t>documentation from internal reviews of P2P incidents to OHR, </a:t>
            </a:r>
            <a:r>
              <a:rPr lang="en-US" sz="4800" b="1" dirty="0">
                <a:latin typeface="+mj-lt"/>
              </a:rPr>
              <a:t>like they do for Annual Seclusion/Restraint</a:t>
            </a:r>
            <a:r>
              <a:rPr lang="en-US" sz="4800" b="1" i="0" dirty="0">
                <a:effectLst/>
                <a:latin typeface="+mj-lt"/>
              </a:rPr>
              <a:t>? </a:t>
            </a:r>
          </a:p>
          <a:p>
            <a:pPr lvl="1" fontAlgn="base">
              <a:lnSpc>
                <a:spcPct val="120000"/>
              </a:lnSpc>
              <a:buFont typeface="Wingdings" panose="05000000000000000000" pitchFamily="2" charset="2"/>
              <a:buChar char="ü"/>
            </a:pPr>
            <a:r>
              <a:rPr lang="en-US" sz="4800" b="0" i="0" dirty="0">
                <a:solidFill>
                  <a:schemeClr val="accent1">
                    <a:lumMod val="50000"/>
                  </a:schemeClr>
                </a:solidFill>
                <a:latin typeface="+mj-lt"/>
              </a:rPr>
              <a:t>No. </a:t>
            </a:r>
            <a:r>
              <a:rPr lang="en-US" sz="4800" dirty="0">
                <a:solidFill>
                  <a:schemeClr val="accent1">
                    <a:lumMod val="50000"/>
                  </a:schemeClr>
                </a:solidFill>
                <a:latin typeface="+mj-lt"/>
              </a:rPr>
              <a:t>OHR may request to review provider information specific to their review of incidents involving P2P because of identified trends, the possibility of neglect, complaints discovered by the OHR that were known to the provider but not reported, or in any situation that the OHR deems necessary to protect the rights of individuals receiving services (See 12VAC35-115-260.) </a:t>
            </a:r>
          </a:p>
          <a:p>
            <a:pPr marL="0" indent="0">
              <a:buNone/>
            </a:pPr>
            <a:r>
              <a:rPr lang="en-US" sz="4800" b="1" dirty="0">
                <a:latin typeface="+mj-lt"/>
              </a:rPr>
              <a:t>Q-How long does the provider have to complete their internal review of P2P incidents? </a:t>
            </a:r>
          </a:p>
          <a:p>
            <a:pPr lvl="1">
              <a:lnSpc>
                <a:spcPct val="120000"/>
              </a:lnSpc>
              <a:buFont typeface="Wingdings" panose="05000000000000000000" pitchFamily="2" charset="2"/>
              <a:buChar char="ü"/>
            </a:pPr>
            <a:r>
              <a:rPr lang="en-US" sz="4800" dirty="0">
                <a:solidFill>
                  <a:schemeClr val="accent1">
                    <a:lumMod val="50000"/>
                  </a:schemeClr>
                </a:solidFill>
                <a:latin typeface="+mj-lt"/>
              </a:rPr>
              <a:t>Providers should have policies to address internal review procedures that include a reasonable timeframe for the review of incidents, the methodology used for the review, and a structure for documenting the outcome of the review. </a:t>
            </a:r>
          </a:p>
          <a:p>
            <a:pPr marL="0" indent="0">
              <a:lnSpc>
                <a:spcPct val="120000"/>
              </a:lnSpc>
              <a:buNone/>
            </a:pPr>
            <a:r>
              <a:rPr lang="en-US" sz="4800" b="1" i="0" dirty="0">
                <a:effectLst/>
                <a:latin typeface="+mj-lt"/>
              </a:rPr>
              <a:t>Q-</a:t>
            </a:r>
            <a:r>
              <a:rPr lang="en-US" sz="4800" b="1" dirty="0">
                <a:latin typeface="+mj-lt"/>
              </a:rPr>
              <a:t>W</a:t>
            </a:r>
            <a:r>
              <a:rPr lang="en-US" sz="4800" b="1" i="0" dirty="0">
                <a:effectLst/>
                <a:latin typeface="+mj-lt"/>
              </a:rPr>
              <a:t>hat if a provider makes an incorrect determination and does not report in CHRIS? Will there be a </a:t>
            </a:r>
            <a:r>
              <a:rPr lang="en-US" sz="4800" b="1" dirty="0">
                <a:latin typeface="+mj-lt"/>
              </a:rPr>
              <a:t>late </a:t>
            </a:r>
            <a:r>
              <a:rPr lang="en-US" sz="4800" b="1" i="0" dirty="0">
                <a:effectLst/>
                <a:latin typeface="+mj-lt"/>
              </a:rPr>
              <a:t>reporting citation?</a:t>
            </a:r>
            <a:r>
              <a:rPr lang="en-US" sz="4800" b="0" i="0" dirty="0">
                <a:effectLst/>
                <a:latin typeface="+mj-lt"/>
              </a:rPr>
              <a:t> </a:t>
            </a:r>
          </a:p>
          <a:p>
            <a:pPr lvl="1" fontAlgn="base">
              <a:lnSpc>
                <a:spcPct val="120000"/>
              </a:lnSpc>
              <a:buFont typeface="Wingdings" panose="05000000000000000000" pitchFamily="2" charset="2"/>
              <a:buChar char="ü"/>
            </a:pPr>
            <a:r>
              <a:rPr lang="en-US" sz="4800" b="0" i="0" dirty="0">
                <a:solidFill>
                  <a:schemeClr val="accent1">
                    <a:lumMod val="50000"/>
                  </a:schemeClr>
                </a:solidFill>
                <a:effectLst/>
                <a:latin typeface="+mj-lt"/>
              </a:rPr>
              <a:t>When the provider is doing an internal review and identifies a potential rights violation, the provider would use the date of the internal review as the date of discovery and report the incident within 24 hours. </a:t>
            </a:r>
          </a:p>
          <a:p>
            <a:pPr lvl="1" fontAlgn="base">
              <a:lnSpc>
                <a:spcPct val="120000"/>
              </a:lnSpc>
              <a:buFont typeface="Wingdings" panose="05000000000000000000" pitchFamily="2" charset="2"/>
              <a:buChar char="ü"/>
            </a:pPr>
            <a:r>
              <a:rPr lang="en-US" sz="4800" b="0" i="0" dirty="0">
                <a:solidFill>
                  <a:schemeClr val="accent1">
                    <a:lumMod val="50000"/>
                  </a:schemeClr>
                </a:solidFill>
                <a:effectLst/>
                <a:latin typeface="+mj-lt"/>
              </a:rPr>
              <a:t>Late reporting is when the provider is made aware of a reportable incident by OHR, and the provider does not enter the report into CHRIS within the 24-hours or when a provider is aware of a reportable P2P incident and only enters it on the OL side of CHRIS.</a:t>
            </a:r>
            <a:endParaRPr lang="en-US" sz="4800" dirty="0">
              <a:solidFill>
                <a:schemeClr val="accent1">
                  <a:lumMod val="50000"/>
                </a:schemeClr>
              </a:solidFill>
              <a:latin typeface="+mj-lt"/>
            </a:endParaRPr>
          </a:p>
          <a:p>
            <a:pPr lvl="1" fontAlgn="base">
              <a:lnSpc>
                <a:spcPct val="120000"/>
              </a:lnSpc>
              <a:buFont typeface="Wingdings" panose="05000000000000000000" pitchFamily="2" charset="2"/>
              <a:buChar char="ü"/>
            </a:pPr>
            <a:r>
              <a:rPr lang="en-US" sz="4800" b="0" i="0" dirty="0">
                <a:solidFill>
                  <a:schemeClr val="accent1">
                    <a:lumMod val="50000"/>
                  </a:schemeClr>
                </a:solidFill>
                <a:effectLst/>
                <a:latin typeface="+mj-lt"/>
              </a:rPr>
              <a:t>If OHR discovers that a provider should have but did not report a P2P incident to OHR in CHRIS, this would be considered a failure to report.</a:t>
            </a:r>
            <a:endParaRPr lang="en-US" sz="4800" dirty="0">
              <a:solidFill>
                <a:schemeClr val="accent1">
                  <a:lumMod val="50000"/>
                </a:schemeClr>
              </a:solidFill>
              <a:latin typeface="+mj-lt"/>
            </a:endParaRPr>
          </a:p>
        </p:txBody>
      </p:sp>
      <p:sp>
        <p:nvSpPr>
          <p:cNvPr id="6" name="Slide Number Placeholder 5">
            <a:extLst>
              <a:ext uri="{FF2B5EF4-FFF2-40B4-BE49-F238E27FC236}">
                <a16:creationId xmlns:a16="http://schemas.microsoft.com/office/drawing/2014/main" id="{2536E3F5-54AC-40FE-31C8-FB41CCBB22E0}"/>
              </a:ext>
            </a:extLst>
          </p:cNvPr>
          <p:cNvSpPr>
            <a:spLocks noGrp="1"/>
          </p:cNvSpPr>
          <p:nvPr>
            <p:ph type="sldNum" sz="quarter" idx="12"/>
          </p:nvPr>
        </p:nvSpPr>
        <p:spPr/>
        <p:txBody>
          <a:bodyPr/>
          <a:lstStyle/>
          <a:p>
            <a:fld id="{5874D6C6-B3A5-4F2C-A6BF-E3D57C3A1219}" type="slidenum">
              <a:rPr lang="en-US" smtClean="0"/>
              <a:t>12</a:t>
            </a:fld>
            <a:endParaRPr lang="en-US" dirty="0"/>
          </a:p>
        </p:txBody>
      </p:sp>
      <p:sp>
        <p:nvSpPr>
          <p:cNvPr id="7" name="Content Placeholder 6">
            <a:extLst>
              <a:ext uri="{FF2B5EF4-FFF2-40B4-BE49-F238E27FC236}">
                <a16:creationId xmlns:a16="http://schemas.microsoft.com/office/drawing/2014/main" id="{1A5562B7-A0FD-5A1B-0F73-027C580345CA}"/>
              </a:ext>
            </a:extLst>
          </p:cNvPr>
          <p:cNvSpPr>
            <a:spLocks noGrp="1"/>
          </p:cNvSpPr>
          <p:nvPr>
            <p:ph sz="quarter" idx="13"/>
          </p:nvPr>
        </p:nvSpPr>
        <p:spPr>
          <a:xfrm>
            <a:off x="2514601" y="510143"/>
            <a:ext cx="8303730" cy="369781"/>
          </a:xfrm>
        </p:spPr>
        <p:txBody>
          <a:bodyPr/>
          <a:lstStyle/>
          <a:p>
            <a:r>
              <a:rPr lang="en-US" sz="1600" b="1" dirty="0">
                <a:effectLst>
                  <a:outerShdw blurRad="38100" dist="38100" dir="2700000" algn="tl">
                    <a:srgbClr val="000000">
                      <a:alpha val="43137"/>
                    </a:srgbClr>
                  </a:outerShdw>
                </a:effectLst>
              </a:rPr>
              <a:t>Guidance: Reporting Peer-on-Peer Aggressions (P2P) as Potential Neglect - FAQs</a:t>
            </a:r>
          </a:p>
        </p:txBody>
      </p:sp>
      <p:sp>
        <p:nvSpPr>
          <p:cNvPr id="8" name="Content Placeholder 6">
            <a:extLst>
              <a:ext uri="{FF2B5EF4-FFF2-40B4-BE49-F238E27FC236}">
                <a16:creationId xmlns:a16="http://schemas.microsoft.com/office/drawing/2014/main" id="{988C4D14-1D85-2068-27DC-DD01CBAD4476}"/>
              </a:ext>
            </a:extLst>
          </p:cNvPr>
          <p:cNvSpPr txBox="1">
            <a:spLocks/>
          </p:cNvSpPr>
          <p:nvPr/>
        </p:nvSpPr>
        <p:spPr>
          <a:xfrm>
            <a:off x="1015861" y="6179950"/>
            <a:ext cx="8684729" cy="369781"/>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b="1" dirty="0"/>
          </a:p>
        </p:txBody>
      </p:sp>
      <p:sp>
        <p:nvSpPr>
          <p:cNvPr id="4" name="Date Placeholder 1">
            <a:extLst>
              <a:ext uri="{FF2B5EF4-FFF2-40B4-BE49-F238E27FC236}">
                <a16:creationId xmlns:a16="http://schemas.microsoft.com/office/drawing/2014/main" id="{80146F88-5E42-BCFD-B524-31F0398A678E}"/>
              </a:ext>
            </a:extLst>
          </p:cNvPr>
          <p:cNvSpPr>
            <a:spLocks noGrp="1"/>
          </p:cNvSpPr>
          <p:nvPr>
            <p:ph type="dt" sz="half" idx="10"/>
          </p:nvPr>
        </p:nvSpPr>
        <p:spPr>
          <a:xfrm>
            <a:off x="285750" y="6173787"/>
            <a:ext cx="1847850" cy="365125"/>
          </a:xfrm>
        </p:spPr>
        <p:txBody>
          <a:bodyPr/>
          <a:lstStyle/>
          <a:p>
            <a:r>
              <a:rPr lang="en-US" sz="1200" dirty="0">
                <a:solidFill>
                  <a:schemeClr val="bg1"/>
                </a:solidFill>
                <a:latin typeface="+mn-lt"/>
              </a:rPr>
              <a:t>2024</a:t>
            </a:r>
          </a:p>
        </p:txBody>
      </p:sp>
    </p:spTree>
    <p:extLst>
      <p:ext uri="{BB962C8B-B14F-4D97-AF65-F5344CB8AC3E}">
        <p14:creationId xmlns:p14="http://schemas.microsoft.com/office/powerpoint/2010/main" val="3910273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2C9CA86-383D-00C9-4E51-8084218542BD}"/>
              </a:ext>
            </a:extLst>
          </p:cNvPr>
          <p:cNvSpPr>
            <a:spLocks noGrp="1"/>
          </p:cNvSpPr>
          <p:nvPr>
            <p:ph type="sldNum" sz="quarter" idx="12"/>
          </p:nvPr>
        </p:nvSpPr>
        <p:spPr/>
        <p:txBody>
          <a:bodyPr/>
          <a:lstStyle/>
          <a:p>
            <a:fld id="{5874D6C6-B3A5-4F2C-A6BF-E3D57C3A1219}" type="slidenum">
              <a:rPr lang="en-US" smtClean="0"/>
              <a:t>13</a:t>
            </a:fld>
            <a:endParaRPr lang="en-US"/>
          </a:p>
        </p:txBody>
      </p:sp>
      <p:sp>
        <p:nvSpPr>
          <p:cNvPr id="8" name="Content Placeholder 7">
            <a:extLst>
              <a:ext uri="{FF2B5EF4-FFF2-40B4-BE49-F238E27FC236}">
                <a16:creationId xmlns:a16="http://schemas.microsoft.com/office/drawing/2014/main" id="{CDDB24E9-C316-83E3-C4C5-A2892AA955B8}"/>
              </a:ext>
            </a:extLst>
          </p:cNvPr>
          <p:cNvSpPr>
            <a:spLocks noGrp="1"/>
          </p:cNvSpPr>
          <p:nvPr>
            <p:ph sz="quarter" idx="13"/>
          </p:nvPr>
        </p:nvSpPr>
        <p:spPr/>
        <p:txBody>
          <a:bodyPr/>
          <a:lstStyle/>
          <a:p>
            <a:r>
              <a:rPr lang="en-US" b="1" dirty="0">
                <a:effectLst>
                  <a:outerShdw blurRad="38100" dist="38100" dir="2700000" algn="tl">
                    <a:srgbClr val="000000">
                      <a:alpha val="43137"/>
                    </a:srgbClr>
                  </a:outerShdw>
                </a:effectLst>
              </a:rPr>
              <a:t>CHRIS Technical Assistance </a:t>
            </a:r>
          </a:p>
        </p:txBody>
      </p:sp>
      <p:sp>
        <p:nvSpPr>
          <p:cNvPr id="14" name="Date Placeholder 3">
            <a:extLst>
              <a:ext uri="{FF2B5EF4-FFF2-40B4-BE49-F238E27FC236}">
                <a16:creationId xmlns:a16="http://schemas.microsoft.com/office/drawing/2014/main" id="{434ECF3E-3A54-8A7F-F4EF-372D661ABC1D}"/>
              </a:ext>
            </a:extLst>
          </p:cNvPr>
          <p:cNvSpPr>
            <a:spLocks noGrp="1"/>
          </p:cNvSpPr>
          <p:nvPr>
            <p:ph type="dt" sz="half" idx="10"/>
          </p:nvPr>
        </p:nvSpPr>
        <p:spPr>
          <a:xfrm>
            <a:off x="285750" y="6192837"/>
            <a:ext cx="1847850" cy="365125"/>
          </a:xfrm>
        </p:spPr>
        <p:txBody>
          <a:bodyPr/>
          <a:lstStyle/>
          <a:p>
            <a:r>
              <a:rPr lang="en-US" dirty="0"/>
              <a:t>2024</a:t>
            </a:r>
          </a:p>
        </p:txBody>
      </p:sp>
      <p:pic>
        <p:nvPicPr>
          <p:cNvPr id="2" name="Content Placeholder 3">
            <a:hlinkClick r:id="rId2" highlightClick="1"/>
            <a:extLst>
              <a:ext uri="{FF2B5EF4-FFF2-40B4-BE49-F238E27FC236}">
                <a16:creationId xmlns:a16="http://schemas.microsoft.com/office/drawing/2014/main" id="{B9DF93FA-9C84-A054-9866-A9741BE63D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5533" y="4558527"/>
            <a:ext cx="1893122" cy="178711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4" name="Picture 3">
            <a:extLst>
              <a:ext uri="{FF2B5EF4-FFF2-40B4-BE49-F238E27FC236}">
                <a16:creationId xmlns:a16="http://schemas.microsoft.com/office/drawing/2014/main" id="{EDC30D6B-5A03-8C16-EDA5-FCB726387459}"/>
              </a:ext>
            </a:extLst>
          </p:cNvPr>
          <p:cNvPicPr>
            <a:picLocks noChangeAspect="1"/>
          </p:cNvPicPr>
          <p:nvPr/>
        </p:nvPicPr>
        <p:blipFill>
          <a:blip r:embed="rId4"/>
          <a:stretch>
            <a:fillRect/>
          </a:stretch>
        </p:blipFill>
        <p:spPr>
          <a:xfrm>
            <a:off x="799971" y="1039446"/>
            <a:ext cx="10592057" cy="5046297"/>
          </a:xfrm>
          <a:prstGeom prst="rect">
            <a:avLst/>
          </a:prstGeom>
        </p:spPr>
      </p:pic>
      <p:sp>
        <p:nvSpPr>
          <p:cNvPr id="6" name="TextBox 5">
            <a:extLst>
              <a:ext uri="{FF2B5EF4-FFF2-40B4-BE49-F238E27FC236}">
                <a16:creationId xmlns:a16="http://schemas.microsoft.com/office/drawing/2014/main" id="{63D437B0-15BA-80DA-6DB8-F2747DE25428}"/>
              </a:ext>
            </a:extLst>
          </p:cNvPr>
          <p:cNvSpPr txBox="1"/>
          <p:nvPr/>
        </p:nvSpPr>
        <p:spPr>
          <a:xfrm>
            <a:off x="1263465" y="1872732"/>
            <a:ext cx="3334871" cy="246221"/>
          </a:xfrm>
          <a:prstGeom prst="rect">
            <a:avLst/>
          </a:prstGeom>
          <a:solidFill>
            <a:schemeClr val="bg1"/>
          </a:solidFill>
        </p:spPr>
        <p:txBody>
          <a:bodyPr wrap="square">
            <a:spAutoFit/>
          </a:bodyPr>
          <a:lstStyle/>
          <a:p>
            <a:r>
              <a:rPr lang="en-US" sz="1000" b="0" i="0" u="none" strike="noStrike" dirty="0">
                <a:solidFill>
                  <a:srgbClr val="63AC1F"/>
                </a:solidFill>
                <a:effectLst/>
                <a:latin typeface="Verdana" panose="020B0604030504040204" pitchFamily="34" charset="0"/>
                <a:hlinkClick r:id="rId5" tooltip="DELTA Account Request Form (Save and Use)"/>
              </a:rPr>
              <a:t>DELTA Account Request Form</a:t>
            </a:r>
            <a:endParaRPr lang="en-US" sz="1000" dirty="0"/>
          </a:p>
        </p:txBody>
      </p:sp>
    </p:spTree>
    <p:extLst>
      <p:ext uri="{BB962C8B-B14F-4D97-AF65-F5344CB8AC3E}">
        <p14:creationId xmlns:p14="http://schemas.microsoft.com/office/powerpoint/2010/main" val="3037997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406B0-B631-16A2-11A2-54C14F3E34C6}"/>
              </a:ext>
            </a:extLst>
          </p:cNvPr>
          <p:cNvSpPr>
            <a:spLocks noGrp="1"/>
          </p:cNvSpPr>
          <p:nvPr>
            <p:ph type="title"/>
          </p:nvPr>
        </p:nvSpPr>
        <p:spPr>
          <a:xfrm>
            <a:off x="457200" y="1084263"/>
            <a:ext cx="10515600" cy="596756"/>
          </a:xfrm>
        </p:spPr>
        <p:txBody>
          <a:bodyPr/>
          <a:lstStyle/>
          <a:p>
            <a:r>
              <a:rPr lang="en-US" dirty="0"/>
              <a:t>CHRIS Resources </a:t>
            </a:r>
          </a:p>
        </p:txBody>
      </p:sp>
      <p:sp>
        <p:nvSpPr>
          <p:cNvPr id="4" name="Date Placeholder 3">
            <a:extLst>
              <a:ext uri="{FF2B5EF4-FFF2-40B4-BE49-F238E27FC236}">
                <a16:creationId xmlns:a16="http://schemas.microsoft.com/office/drawing/2014/main" id="{7DF6A977-F215-DA5D-B037-1B89A418307B}"/>
              </a:ext>
            </a:extLst>
          </p:cNvPr>
          <p:cNvSpPr>
            <a:spLocks noGrp="1"/>
          </p:cNvSpPr>
          <p:nvPr>
            <p:ph type="dt" sz="half" idx="10"/>
          </p:nvPr>
        </p:nvSpPr>
        <p:spPr/>
        <p:txBody>
          <a:bodyPr/>
          <a:lstStyle/>
          <a:p>
            <a:r>
              <a:rPr lang="en-US" dirty="0"/>
              <a:t>2024</a:t>
            </a:r>
          </a:p>
        </p:txBody>
      </p:sp>
      <p:sp>
        <p:nvSpPr>
          <p:cNvPr id="5" name="Footer Placeholder 4">
            <a:extLst>
              <a:ext uri="{FF2B5EF4-FFF2-40B4-BE49-F238E27FC236}">
                <a16:creationId xmlns:a16="http://schemas.microsoft.com/office/drawing/2014/main" id="{DDEE1E0E-4FD5-3A99-1D40-ECD6290F31B3}"/>
              </a:ext>
            </a:extLst>
          </p:cNvPr>
          <p:cNvSpPr>
            <a:spLocks noGrp="1"/>
          </p:cNvSpPr>
          <p:nvPr>
            <p:ph type="ftr" sz="quarter" idx="11"/>
          </p:nvPr>
        </p:nvSpPr>
        <p:spPr/>
        <p:txBody>
          <a:bodyPr/>
          <a:lstStyle/>
          <a:p>
            <a:r>
              <a:rPr lang="en-US" dirty="0"/>
              <a:t>OHR Provider Orientation</a:t>
            </a:r>
          </a:p>
        </p:txBody>
      </p:sp>
      <p:sp>
        <p:nvSpPr>
          <p:cNvPr id="6" name="Slide Number Placeholder 5">
            <a:extLst>
              <a:ext uri="{FF2B5EF4-FFF2-40B4-BE49-F238E27FC236}">
                <a16:creationId xmlns:a16="http://schemas.microsoft.com/office/drawing/2014/main" id="{25C50B50-B689-2C6C-EBBF-FF6B7DDAB1B9}"/>
              </a:ext>
            </a:extLst>
          </p:cNvPr>
          <p:cNvSpPr>
            <a:spLocks noGrp="1"/>
          </p:cNvSpPr>
          <p:nvPr>
            <p:ph type="sldNum" sz="quarter" idx="12"/>
          </p:nvPr>
        </p:nvSpPr>
        <p:spPr/>
        <p:txBody>
          <a:bodyPr/>
          <a:lstStyle/>
          <a:p>
            <a:fld id="{5874D6C6-B3A5-4F2C-A6BF-E3D57C3A1219}" type="slidenum">
              <a:rPr lang="en-US" smtClean="0"/>
              <a:t>14</a:t>
            </a:fld>
            <a:endParaRPr lang="en-US"/>
          </a:p>
        </p:txBody>
      </p:sp>
      <p:sp>
        <p:nvSpPr>
          <p:cNvPr id="7" name="Content Placeholder 6">
            <a:extLst>
              <a:ext uri="{FF2B5EF4-FFF2-40B4-BE49-F238E27FC236}">
                <a16:creationId xmlns:a16="http://schemas.microsoft.com/office/drawing/2014/main" id="{531F6D20-FC96-E0F8-5021-844775E3B4A2}"/>
              </a:ext>
            </a:extLst>
          </p:cNvPr>
          <p:cNvSpPr>
            <a:spLocks noGrp="1"/>
          </p:cNvSpPr>
          <p:nvPr>
            <p:ph sz="quarter" idx="13"/>
          </p:nvPr>
        </p:nvSpPr>
        <p:spPr/>
        <p:txBody>
          <a:bodyPr/>
          <a:lstStyle/>
          <a:p>
            <a:r>
              <a:rPr lang="en-US" dirty="0"/>
              <a:t>12VAC35-115-175 &amp; 230</a:t>
            </a:r>
          </a:p>
        </p:txBody>
      </p:sp>
      <p:pic>
        <p:nvPicPr>
          <p:cNvPr id="9" name="Picture 8">
            <a:extLst>
              <a:ext uri="{FF2B5EF4-FFF2-40B4-BE49-F238E27FC236}">
                <a16:creationId xmlns:a16="http://schemas.microsoft.com/office/drawing/2014/main" id="{366EAAF2-CCAD-970E-E170-68E113442B1D}"/>
              </a:ext>
            </a:extLst>
          </p:cNvPr>
          <p:cNvPicPr>
            <a:picLocks noChangeAspect="1"/>
          </p:cNvPicPr>
          <p:nvPr/>
        </p:nvPicPr>
        <p:blipFill>
          <a:blip r:embed="rId3"/>
          <a:stretch>
            <a:fillRect/>
          </a:stretch>
        </p:blipFill>
        <p:spPr>
          <a:xfrm>
            <a:off x="6191400" y="1749489"/>
            <a:ext cx="5370945" cy="402424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0" name="TextBox 9">
            <a:extLst>
              <a:ext uri="{FF2B5EF4-FFF2-40B4-BE49-F238E27FC236}">
                <a16:creationId xmlns:a16="http://schemas.microsoft.com/office/drawing/2014/main" id="{C3D9A5E2-819E-158E-5DAE-2C83AFD0F033}"/>
              </a:ext>
            </a:extLst>
          </p:cNvPr>
          <p:cNvSpPr txBox="1"/>
          <p:nvPr/>
        </p:nvSpPr>
        <p:spPr>
          <a:xfrm>
            <a:off x="3328303" y="5527455"/>
            <a:ext cx="2438400" cy="646331"/>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DELTAprod@DBHDS.Virginia.gov</a:t>
            </a:r>
          </a:p>
        </p:txBody>
      </p:sp>
      <p:sp>
        <p:nvSpPr>
          <p:cNvPr id="3" name="TextBox 2">
            <a:extLst>
              <a:ext uri="{FF2B5EF4-FFF2-40B4-BE49-F238E27FC236}">
                <a16:creationId xmlns:a16="http://schemas.microsoft.com/office/drawing/2014/main" id="{8D1D7EC1-009F-38D7-1C15-C5AE2D378950}"/>
              </a:ext>
            </a:extLst>
          </p:cNvPr>
          <p:cNvSpPr txBox="1"/>
          <p:nvPr/>
        </p:nvSpPr>
        <p:spPr>
          <a:xfrm>
            <a:off x="285750" y="5527455"/>
            <a:ext cx="2592268" cy="646331"/>
          </a:xfrm>
          <a:prstGeom prst="rect">
            <a:avLst/>
          </a:prstGeom>
          <a:noFill/>
        </p:spPr>
        <p:txBody>
          <a:bodyPr wrap="square" rtlCol="0">
            <a:spAutoFit/>
          </a:bodyPr>
          <a:lstStyle/>
          <a:p>
            <a:r>
              <a:rPr lang="en-US" b="1" dirty="0"/>
              <a:t>CHRIS log in </a:t>
            </a:r>
            <a:r>
              <a:rPr lang="en-US" dirty="0"/>
              <a:t>or </a:t>
            </a:r>
            <a:r>
              <a:rPr lang="en-US" b="1" dirty="0"/>
              <a:t>Delta Access  </a:t>
            </a:r>
          </a:p>
        </p:txBody>
      </p:sp>
      <p:pic>
        <p:nvPicPr>
          <p:cNvPr id="8" name="Content Placeholder 3">
            <a:extLst>
              <a:ext uri="{FF2B5EF4-FFF2-40B4-BE49-F238E27FC236}">
                <a16:creationId xmlns:a16="http://schemas.microsoft.com/office/drawing/2014/main" id="{04A9F626-4B12-8F02-F950-9D087C99DDC6}"/>
              </a:ext>
            </a:extLst>
          </p:cNvPr>
          <p:cNvPicPr>
            <a:picLocks noGrp="1" noChangeAspect="1"/>
          </p:cNvPicPr>
          <p:nvPr>
            <p:ph idx="1"/>
          </p:nvPr>
        </p:nvPicPr>
        <p:blipFill>
          <a:blip r:embed="rId4"/>
          <a:srcRect r="4646"/>
          <a:stretch/>
        </p:blipFill>
        <p:spPr>
          <a:xfrm>
            <a:off x="303006" y="1731925"/>
            <a:ext cx="5463697" cy="280367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1" name="Equals 10">
            <a:extLst>
              <a:ext uri="{FF2B5EF4-FFF2-40B4-BE49-F238E27FC236}">
                <a16:creationId xmlns:a16="http://schemas.microsoft.com/office/drawing/2014/main" id="{A61B70E7-7A68-1500-B527-F1668A64A008}"/>
              </a:ext>
            </a:extLst>
          </p:cNvPr>
          <p:cNvSpPr/>
          <p:nvPr/>
        </p:nvSpPr>
        <p:spPr>
          <a:xfrm>
            <a:off x="2809711" y="5668992"/>
            <a:ext cx="450285" cy="363255"/>
          </a:xfrm>
          <a:prstGeom prst="mathEqua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74028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B726A1E-4678-A09A-EA7A-01357CC54068}"/>
              </a:ext>
            </a:extLst>
          </p:cNvPr>
          <p:cNvSpPr>
            <a:spLocks noGrp="1"/>
          </p:cNvSpPr>
          <p:nvPr>
            <p:ph type="dt" sz="half" idx="10"/>
          </p:nvPr>
        </p:nvSpPr>
        <p:spPr/>
        <p:txBody>
          <a:bodyPr/>
          <a:lstStyle/>
          <a:p>
            <a:r>
              <a:rPr lang="en-US" dirty="0"/>
              <a:t>2024</a:t>
            </a:r>
          </a:p>
        </p:txBody>
      </p:sp>
      <p:sp>
        <p:nvSpPr>
          <p:cNvPr id="6" name="Slide Number Placeholder 5">
            <a:extLst>
              <a:ext uri="{FF2B5EF4-FFF2-40B4-BE49-F238E27FC236}">
                <a16:creationId xmlns:a16="http://schemas.microsoft.com/office/drawing/2014/main" id="{D37CB3C7-04F5-8177-8C52-D34A76532114}"/>
              </a:ext>
            </a:extLst>
          </p:cNvPr>
          <p:cNvSpPr>
            <a:spLocks noGrp="1"/>
          </p:cNvSpPr>
          <p:nvPr>
            <p:ph type="sldNum" sz="quarter" idx="12"/>
          </p:nvPr>
        </p:nvSpPr>
        <p:spPr/>
        <p:txBody>
          <a:bodyPr/>
          <a:lstStyle/>
          <a:p>
            <a:fld id="{5874D6C6-B3A5-4F2C-A6BF-E3D57C3A1219}" type="slidenum">
              <a:rPr lang="en-US" smtClean="0"/>
              <a:t>15</a:t>
            </a:fld>
            <a:endParaRPr lang="en-US"/>
          </a:p>
        </p:txBody>
      </p:sp>
      <p:sp>
        <p:nvSpPr>
          <p:cNvPr id="7" name="Content Placeholder 6">
            <a:extLst>
              <a:ext uri="{FF2B5EF4-FFF2-40B4-BE49-F238E27FC236}">
                <a16:creationId xmlns:a16="http://schemas.microsoft.com/office/drawing/2014/main" id="{06770D41-BA14-5BFC-CBC1-72DD8BA6892D}"/>
              </a:ext>
            </a:extLst>
          </p:cNvPr>
          <p:cNvSpPr>
            <a:spLocks noGrp="1"/>
          </p:cNvSpPr>
          <p:nvPr>
            <p:ph sz="quarter" idx="13"/>
          </p:nvPr>
        </p:nvSpPr>
        <p:spPr/>
        <p:txBody>
          <a:bodyPr/>
          <a:lstStyle/>
          <a:p>
            <a:r>
              <a:rPr lang="en-US" dirty="0">
                <a:effectLst>
                  <a:outerShdw blurRad="38100" dist="38100" dir="2700000" algn="tl">
                    <a:srgbClr val="000000">
                      <a:alpha val="43137"/>
                    </a:srgbClr>
                  </a:outerShdw>
                </a:effectLst>
              </a:rPr>
              <a:t>Entering </a:t>
            </a:r>
            <a:r>
              <a:rPr lang="en-US" b="1" dirty="0">
                <a:effectLst>
                  <a:outerShdw blurRad="38100" dist="38100" dir="2700000" algn="tl">
                    <a:srgbClr val="000000">
                      <a:alpha val="43137"/>
                    </a:srgbClr>
                  </a:outerShdw>
                </a:effectLst>
              </a:rPr>
              <a:t>ALLEGATIONS</a:t>
            </a:r>
          </a:p>
        </p:txBody>
      </p:sp>
      <p:pic>
        <p:nvPicPr>
          <p:cNvPr id="10" name="Picture 9" descr="A screenshot of a computer&#10;&#10;Description automatically generated">
            <a:extLst>
              <a:ext uri="{FF2B5EF4-FFF2-40B4-BE49-F238E27FC236}">
                <a16:creationId xmlns:a16="http://schemas.microsoft.com/office/drawing/2014/main" id="{8AB6ABB1-6751-75FB-2387-84188C4358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445" y="2804832"/>
            <a:ext cx="10972800" cy="320611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8" name="Content Placeholder 3">
            <a:hlinkClick r:id="rId4" highlightClick="1"/>
            <a:extLst>
              <a:ext uri="{FF2B5EF4-FFF2-40B4-BE49-F238E27FC236}">
                <a16:creationId xmlns:a16="http://schemas.microsoft.com/office/drawing/2014/main" id="{1BD04010-F866-D244-7753-DB4AF45AA3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5291" y="226101"/>
            <a:ext cx="3487109" cy="329184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4074006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A screenshot of a computer&#10;&#10;Description automatically generated">
            <a:extLst>
              <a:ext uri="{FF2B5EF4-FFF2-40B4-BE49-F238E27FC236}">
                <a16:creationId xmlns:a16="http://schemas.microsoft.com/office/drawing/2014/main" id="{C590C135-37D0-4B1C-EA19-46E0B955ECE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09676" y="1099809"/>
            <a:ext cx="9250194" cy="4606744"/>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4" name="Date Placeholder 3">
            <a:extLst>
              <a:ext uri="{FF2B5EF4-FFF2-40B4-BE49-F238E27FC236}">
                <a16:creationId xmlns:a16="http://schemas.microsoft.com/office/drawing/2014/main" id="{481E386E-B817-EC70-322D-724222FB5FD1}"/>
              </a:ext>
            </a:extLst>
          </p:cNvPr>
          <p:cNvSpPr>
            <a:spLocks noGrp="1"/>
          </p:cNvSpPr>
          <p:nvPr>
            <p:ph type="dt" sz="half" idx="10"/>
          </p:nvPr>
        </p:nvSpPr>
        <p:spPr/>
        <p:txBody>
          <a:bodyPr/>
          <a:lstStyle/>
          <a:p>
            <a:r>
              <a:rPr lang="en-US" dirty="0"/>
              <a:t>2024</a:t>
            </a:r>
          </a:p>
        </p:txBody>
      </p:sp>
      <p:sp>
        <p:nvSpPr>
          <p:cNvPr id="6" name="Slide Number Placeholder 5">
            <a:extLst>
              <a:ext uri="{FF2B5EF4-FFF2-40B4-BE49-F238E27FC236}">
                <a16:creationId xmlns:a16="http://schemas.microsoft.com/office/drawing/2014/main" id="{CF6D9158-4D1C-C0CD-1183-1A37DB2F887B}"/>
              </a:ext>
            </a:extLst>
          </p:cNvPr>
          <p:cNvSpPr>
            <a:spLocks noGrp="1"/>
          </p:cNvSpPr>
          <p:nvPr>
            <p:ph type="sldNum" sz="quarter" idx="12"/>
          </p:nvPr>
        </p:nvSpPr>
        <p:spPr/>
        <p:txBody>
          <a:bodyPr/>
          <a:lstStyle/>
          <a:p>
            <a:fld id="{5874D6C6-B3A5-4F2C-A6BF-E3D57C3A1219}" type="slidenum">
              <a:rPr lang="en-US" smtClean="0"/>
              <a:t>16</a:t>
            </a:fld>
            <a:endParaRPr lang="en-US"/>
          </a:p>
        </p:txBody>
      </p:sp>
      <p:sp>
        <p:nvSpPr>
          <p:cNvPr id="7" name="Content Placeholder 6">
            <a:extLst>
              <a:ext uri="{FF2B5EF4-FFF2-40B4-BE49-F238E27FC236}">
                <a16:creationId xmlns:a16="http://schemas.microsoft.com/office/drawing/2014/main" id="{6816199E-3BA9-C059-58E1-D44229FB29A4}"/>
              </a:ext>
            </a:extLst>
          </p:cNvPr>
          <p:cNvSpPr>
            <a:spLocks noGrp="1"/>
          </p:cNvSpPr>
          <p:nvPr>
            <p:ph sz="quarter" idx="13"/>
          </p:nvPr>
        </p:nvSpPr>
        <p:spPr/>
        <p:txBody>
          <a:bodyPr/>
          <a:lstStyle/>
          <a:p>
            <a:r>
              <a:rPr lang="en-US" dirty="0">
                <a:effectLst>
                  <a:outerShdw blurRad="38100" dist="38100" dir="2700000" algn="tl">
                    <a:srgbClr val="000000">
                      <a:alpha val="43137"/>
                    </a:srgbClr>
                  </a:outerShdw>
                </a:effectLst>
              </a:rPr>
              <a:t>Entering </a:t>
            </a:r>
            <a:r>
              <a:rPr lang="en-US" b="1" dirty="0">
                <a:effectLst>
                  <a:outerShdw blurRad="38100" dist="38100" dir="2700000" algn="tl">
                    <a:srgbClr val="000000">
                      <a:alpha val="43137"/>
                    </a:srgbClr>
                  </a:outerShdw>
                </a:effectLst>
              </a:rPr>
              <a:t>ALLEGATIONS</a:t>
            </a:r>
          </a:p>
          <a:p>
            <a:endParaRPr lang="en-US" dirty="0"/>
          </a:p>
        </p:txBody>
      </p:sp>
      <p:sp>
        <p:nvSpPr>
          <p:cNvPr id="12" name="TextBox 11">
            <a:extLst>
              <a:ext uri="{FF2B5EF4-FFF2-40B4-BE49-F238E27FC236}">
                <a16:creationId xmlns:a16="http://schemas.microsoft.com/office/drawing/2014/main" id="{A5C26421-0908-BDB2-1184-AC05E83CFE82}"/>
              </a:ext>
            </a:extLst>
          </p:cNvPr>
          <p:cNvSpPr txBox="1"/>
          <p:nvPr/>
        </p:nvSpPr>
        <p:spPr>
          <a:xfrm>
            <a:off x="285750" y="5769356"/>
            <a:ext cx="11363727" cy="369332"/>
          </a:xfrm>
          <a:prstGeom prst="rect">
            <a:avLst/>
          </a:prstGeom>
          <a:noFill/>
        </p:spPr>
        <p:txBody>
          <a:bodyPr wrap="square" rtlCol="0">
            <a:spAutoFit/>
          </a:bodyPr>
          <a:lstStyle/>
          <a:p>
            <a:pPr algn="ctr"/>
            <a:r>
              <a:rPr lang="en-US" b="1" dirty="0"/>
              <a:t>*You </a:t>
            </a:r>
            <a:r>
              <a:rPr lang="en-US" b="1" u="sng" dirty="0"/>
              <a:t>must</a:t>
            </a:r>
            <a:r>
              <a:rPr lang="en-US" b="1" dirty="0"/>
              <a:t> select a record search type to access ability to enter existing case numbers or name </a:t>
            </a:r>
          </a:p>
        </p:txBody>
      </p:sp>
      <mc:AlternateContent xmlns:mc="http://schemas.openxmlformats.org/markup-compatibility/2006" xmlns:p14="http://schemas.microsoft.com/office/powerpoint/2010/main">
        <mc:Choice Requires="p14">
          <p:contentPart p14:bwMode="auto" r:id="rId4">
            <p14:nvContentPartPr>
              <p14:cNvPr id="16" name="Ink 15">
                <a:extLst>
                  <a:ext uri="{FF2B5EF4-FFF2-40B4-BE49-F238E27FC236}">
                    <a16:creationId xmlns:a16="http://schemas.microsoft.com/office/drawing/2014/main" id="{079B56CF-9A68-D542-7624-081FDB927C5F}"/>
                  </a:ext>
                </a:extLst>
              </p14:cNvPr>
              <p14:cNvContentPartPr/>
              <p14:nvPr/>
            </p14:nvContentPartPr>
            <p14:xfrm>
              <a:off x="1732131" y="3416078"/>
              <a:ext cx="733320" cy="61200"/>
            </p14:xfrm>
          </p:contentPart>
        </mc:Choice>
        <mc:Fallback xmlns="">
          <p:pic>
            <p:nvPicPr>
              <p:cNvPr id="16" name="Ink 15">
                <a:extLst>
                  <a:ext uri="{FF2B5EF4-FFF2-40B4-BE49-F238E27FC236}">
                    <a16:creationId xmlns:a16="http://schemas.microsoft.com/office/drawing/2014/main" id="{079B56CF-9A68-D542-7624-081FDB927C5F}"/>
                  </a:ext>
                </a:extLst>
              </p:cNvPr>
              <p:cNvPicPr/>
              <p:nvPr/>
            </p:nvPicPr>
            <p:blipFill>
              <a:blip r:embed="rId5"/>
              <a:stretch>
                <a:fillRect/>
              </a:stretch>
            </p:blipFill>
            <p:spPr>
              <a:xfrm>
                <a:off x="1678131" y="3308078"/>
                <a:ext cx="84096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7" name="Ink 16">
                <a:extLst>
                  <a:ext uri="{FF2B5EF4-FFF2-40B4-BE49-F238E27FC236}">
                    <a16:creationId xmlns:a16="http://schemas.microsoft.com/office/drawing/2014/main" id="{54F0ACB3-9318-0D84-2888-5D78D5DA9163}"/>
                  </a:ext>
                </a:extLst>
              </p14:cNvPr>
              <p14:cNvContentPartPr/>
              <p14:nvPr/>
            </p14:nvContentPartPr>
            <p14:xfrm>
              <a:off x="3236211" y="3440198"/>
              <a:ext cx="1067040" cy="13680"/>
            </p14:xfrm>
          </p:contentPart>
        </mc:Choice>
        <mc:Fallback xmlns="">
          <p:pic>
            <p:nvPicPr>
              <p:cNvPr id="17" name="Ink 16">
                <a:extLst>
                  <a:ext uri="{FF2B5EF4-FFF2-40B4-BE49-F238E27FC236}">
                    <a16:creationId xmlns:a16="http://schemas.microsoft.com/office/drawing/2014/main" id="{54F0ACB3-9318-0D84-2888-5D78D5DA9163}"/>
                  </a:ext>
                </a:extLst>
              </p:cNvPr>
              <p:cNvPicPr/>
              <p:nvPr/>
            </p:nvPicPr>
            <p:blipFill>
              <a:blip r:embed="rId7"/>
              <a:stretch>
                <a:fillRect/>
              </a:stretch>
            </p:blipFill>
            <p:spPr>
              <a:xfrm>
                <a:off x="3182211" y="3329279"/>
                <a:ext cx="1174680" cy="235148"/>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0" name="Ink 19">
                <a:extLst>
                  <a:ext uri="{FF2B5EF4-FFF2-40B4-BE49-F238E27FC236}">
                    <a16:creationId xmlns:a16="http://schemas.microsoft.com/office/drawing/2014/main" id="{35BE7367-40F4-6317-152A-0405C2641EA0}"/>
                  </a:ext>
                </a:extLst>
              </p14:cNvPr>
              <p14:cNvContentPartPr/>
              <p14:nvPr/>
            </p14:nvContentPartPr>
            <p14:xfrm>
              <a:off x="7627851" y="3452438"/>
              <a:ext cx="1522440" cy="49680"/>
            </p14:xfrm>
          </p:contentPart>
        </mc:Choice>
        <mc:Fallback xmlns="">
          <p:pic>
            <p:nvPicPr>
              <p:cNvPr id="20" name="Ink 19">
                <a:extLst>
                  <a:ext uri="{FF2B5EF4-FFF2-40B4-BE49-F238E27FC236}">
                    <a16:creationId xmlns:a16="http://schemas.microsoft.com/office/drawing/2014/main" id="{35BE7367-40F4-6317-152A-0405C2641EA0}"/>
                  </a:ext>
                </a:extLst>
              </p:cNvPr>
              <p:cNvPicPr/>
              <p:nvPr/>
            </p:nvPicPr>
            <p:blipFill>
              <a:blip r:embed="rId11"/>
              <a:stretch>
                <a:fillRect/>
              </a:stretch>
            </p:blipFill>
            <p:spPr>
              <a:xfrm>
                <a:off x="7573851" y="3344438"/>
                <a:ext cx="1630080" cy="265320"/>
              </a:xfrm>
              <a:prstGeom prst="rect">
                <a:avLst/>
              </a:prstGeom>
            </p:spPr>
          </p:pic>
        </mc:Fallback>
      </mc:AlternateContent>
      <p:sp>
        <p:nvSpPr>
          <p:cNvPr id="24" name="TextBox 23">
            <a:extLst>
              <a:ext uri="{FF2B5EF4-FFF2-40B4-BE49-F238E27FC236}">
                <a16:creationId xmlns:a16="http://schemas.microsoft.com/office/drawing/2014/main" id="{7E339B0E-EF4A-E396-693C-6050F27CC720}"/>
              </a:ext>
            </a:extLst>
          </p:cNvPr>
          <p:cNvSpPr txBox="1"/>
          <p:nvPr/>
        </p:nvSpPr>
        <p:spPr>
          <a:xfrm>
            <a:off x="1422400" y="3255532"/>
            <a:ext cx="7727891" cy="369332"/>
          </a:xfrm>
          <a:prstGeom prst="rect">
            <a:avLst/>
          </a:prstGeom>
          <a:noFill/>
          <a:ln>
            <a:solidFill>
              <a:schemeClr val="bg1"/>
            </a:solidFill>
          </a:ln>
          <a:effectLst>
            <a:glow rad="139700">
              <a:schemeClr val="accent1">
                <a:satMod val="175000"/>
                <a:alpha val="40000"/>
              </a:schemeClr>
            </a:glow>
            <a:outerShdw blurRad="50800" dist="38100" dir="2700000" algn="tl" rotWithShape="0">
              <a:prstClr val="black">
                <a:alpha val="40000"/>
              </a:prstClr>
            </a:outerShdw>
          </a:effectLst>
        </p:spPr>
        <p:txBody>
          <a:bodyPr wrap="square" rtlCol="0">
            <a:spAutoFit/>
          </a:bodyPr>
          <a:lstStyle/>
          <a:p>
            <a:pPr algn="r"/>
            <a:r>
              <a:rPr lang="en-US" sz="1750" b="1" dirty="0">
                <a:solidFill>
                  <a:srgbClr val="FF0000"/>
                </a:solidFill>
                <a:highlight>
                  <a:srgbClr val="FFFF00"/>
                </a:highlight>
              </a:rPr>
              <a:t>      Select one   </a:t>
            </a:r>
          </a:p>
        </p:txBody>
      </p:sp>
    </p:spTree>
    <p:extLst>
      <p:ext uri="{BB962C8B-B14F-4D97-AF65-F5344CB8AC3E}">
        <p14:creationId xmlns:p14="http://schemas.microsoft.com/office/powerpoint/2010/main" val="1276177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D1255B4-85C4-D4E3-3BDF-A8858CABEE5B}"/>
              </a:ext>
            </a:extLst>
          </p:cNvPr>
          <p:cNvSpPr>
            <a:spLocks noGrp="1"/>
          </p:cNvSpPr>
          <p:nvPr>
            <p:ph type="dt" sz="half" idx="10"/>
          </p:nvPr>
        </p:nvSpPr>
        <p:spPr/>
        <p:txBody>
          <a:bodyPr/>
          <a:lstStyle/>
          <a:p>
            <a:r>
              <a:rPr lang="en-US" dirty="0"/>
              <a:t>2024</a:t>
            </a:r>
          </a:p>
        </p:txBody>
      </p:sp>
      <p:sp>
        <p:nvSpPr>
          <p:cNvPr id="6" name="Slide Number Placeholder 5">
            <a:extLst>
              <a:ext uri="{FF2B5EF4-FFF2-40B4-BE49-F238E27FC236}">
                <a16:creationId xmlns:a16="http://schemas.microsoft.com/office/drawing/2014/main" id="{5D770417-B171-ECD8-4EB0-87DBD4C1A7DA}"/>
              </a:ext>
            </a:extLst>
          </p:cNvPr>
          <p:cNvSpPr>
            <a:spLocks noGrp="1"/>
          </p:cNvSpPr>
          <p:nvPr>
            <p:ph type="sldNum" sz="quarter" idx="12"/>
          </p:nvPr>
        </p:nvSpPr>
        <p:spPr/>
        <p:txBody>
          <a:bodyPr/>
          <a:lstStyle/>
          <a:p>
            <a:fld id="{5874D6C6-B3A5-4F2C-A6BF-E3D57C3A1219}" type="slidenum">
              <a:rPr lang="en-US" smtClean="0"/>
              <a:t>17</a:t>
            </a:fld>
            <a:endParaRPr lang="en-US"/>
          </a:p>
        </p:txBody>
      </p:sp>
      <p:sp>
        <p:nvSpPr>
          <p:cNvPr id="7" name="Content Placeholder 6">
            <a:extLst>
              <a:ext uri="{FF2B5EF4-FFF2-40B4-BE49-F238E27FC236}">
                <a16:creationId xmlns:a16="http://schemas.microsoft.com/office/drawing/2014/main" id="{4EDCFAC3-02B8-0C7D-4449-A7DC9FC13EA5}"/>
              </a:ext>
            </a:extLst>
          </p:cNvPr>
          <p:cNvSpPr>
            <a:spLocks noGrp="1"/>
          </p:cNvSpPr>
          <p:nvPr>
            <p:ph sz="quarter" idx="13"/>
          </p:nvPr>
        </p:nvSpPr>
        <p:spPr/>
        <p:txBody>
          <a:bodyPr/>
          <a:lstStyle/>
          <a:p>
            <a:r>
              <a:rPr lang="en-US" dirty="0">
                <a:effectLst>
                  <a:outerShdw blurRad="38100" dist="38100" dir="2700000" algn="tl">
                    <a:srgbClr val="000000">
                      <a:alpha val="43137"/>
                    </a:srgbClr>
                  </a:outerShdw>
                </a:effectLst>
              </a:rPr>
              <a:t>Entering </a:t>
            </a:r>
            <a:r>
              <a:rPr lang="en-US" b="1" dirty="0">
                <a:effectLst>
                  <a:outerShdw blurRad="38100" dist="38100" dir="2700000" algn="tl">
                    <a:srgbClr val="000000">
                      <a:alpha val="43137"/>
                    </a:srgbClr>
                  </a:outerShdw>
                </a:effectLst>
              </a:rPr>
              <a:t>ALLEGATIONS</a:t>
            </a:r>
          </a:p>
          <a:p>
            <a:endParaRPr lang="en-US" dirty="0"/>
          </a:p>
        </p:txBody>
      </p:sp>
      <p:sp>
        <p:nvSpPr>
          <p:cNvPr id="11" name="TextBox 10">
            <a:extLst>
              <a:ext uri="{FF2B5EF4-FFF2-40B4-BE49-F238E27FC236}">
                <a16:creationId xmlns:a16="http://schemas.microsoft.com/office/drawing/2014/main" id="{27F9645F-6A1A-382E-2FAF-8FF50F78E4CC}"/>
              </a:ext>
            </a:extLst>
          </p:cNvPr>
          <p:cNvSpPr txBox="1"/>
          <p:nvPr/>
        </p:nvSpPr>
        <p:spPr>
          <a:xfrm>
            <a:off x="285749" y="1105828"/>
            <a:ext cx="2072439" cy="5016758"/>
          </a:xfrm>
          <a:prstGeom prst="rect">
            <a:avLst/>
          </a:prstGeom>
          <a:noFill/>
        </p:spPr>
        <p:txBody>
          <a:bodyPr wrap="square" rtlCol="0">
            <a:spAutoFit/>
          </a:bodyPr>
          <a:lstStyle/>
          <a:p>
            <a:r>
              <a:rPr lang="en-US" sz="2000" b="1" u="sng" dirty="0">
                <a:solidFill>
                  <a:schemeClr val="tx1">
                    <a:lumMod val="50000"/>
                  </a:schemeClr>
                </a:solidFill>
              </a:rPr>
              <a:t>Example: </a:t>
            </a:r>
          </a:p>
          <a:p>
            <a:r>
              <a:rPr lang="en-US" sz="1500" dirty="0"/>
              <a:t>Search:</a:t>
            </a:r>
          </a:p>
          <a:p>
            <a:pPr marL="285750" indent="-285750">
              <a:buFont typeface="Wingdings" panose="05000000000000000000" pitchFamily="2" charset="2"/>
              <a:buChar char="Ø"/>
            </a:pPr>
            <a:r>
              <a:rPr lang="en-US" sz="1500" dirty="0"/>
              <a:t>“</a:t>
            </a:r>
            <a:r>
              <a:rPr lang="en-US" sz="1500" b="1" dirty="0"/>
              <a:t>by Name</a:t>
            </a:r>
            <a:r>
              <a:rPr lang="en-US" sz="1500" dirty="0"/>
              <a:t>”</a:t>
            </a:r>
          </a:p>
          <a:p>
            <a:endParaRPr lang="en-US" sz="1500" dirty="0"/>
          </a:p>
          <a:p>
            <a:r>
              <a:rPr lang="en-US" sz="1500" dirty="0"/>
              <a:t>Enter name:</a:t>
            </a:r>
          </a:p>
          <a:p>
            <a:pPr marL="285750" indent="-285750">
              <a:buFont typeface="Wingdings" panose="05000000000000000000" pitchFamily="2" charset="2"/>
              <a:buChar char="Ø"/>
            </a:pPr>
            <a:r>
              <a:rPr lang="en-US" sz="1500" dirty="0"/>
              <a:t>(</a:t>
            </a:r>
            <a:r>
              <a:rPr lang="en-US" sz="1500" b="1" dirty="0"/>
              <a:t>FIRST, then last</a:t>
            </a:r>
            <a:r>
              <a:rPr lang="en-US" sz="1500" dirty="0"/>
              <a:t>)</a:t>
            </a:r>
          </a:p>
          <a:p>
            <a:endParaRPr lang="en-US" sz="1500" dirty="0"/>
          </a:p>
          <a:p>
            <a:r>
              <a:rPr lang="en-US" sz="1500" dirty="0"/>
              <a:t>Click “</a:t>
            </a:r>
            <a:r>
              <a:rPr lang="en-US" sz="1500" b="1" dirty="0"/>
              <a:t>Search</a:t>
            </a:r>
            <a:r>
              <a:rPr lang="en-US" sz="1500" dirty="0"/>
              <a:t>”</a:t>
            </a:r>
          </a:p>
          <a:p>
            <a:pPr marL="285750" indent="-285750">
              <a:buFont typeface="Wingdings" panose="05000000000000000000" pitchFamily="2" charset="2"/>
              <a:buChar char="Ø"/>
            </a:pPr>
            <a:r>
              <a:rPr lang="en-US" sz="1500" dirty="0"/>
              <a:t> Individual is found</a:t>
            </a:r>
          </a:p>
          <a:p>
            <a:endParaRPr lang="en-US" sz="1500" dirty="0"/>
          </a:p>
          <a:p>
            <a:r>
              <a:rPr lang="en-US" sz="1500" dirty="0"/>
              <a:t>Click “ID” link</a:t>
            </a:r>
          </a:p>
          <a:p>
            <a:endParaRPr lang="en-US" sz="1500" dirty="0"/>
          </a:p>
          <a:p>
            <a:pPr marL="285750" indent="-285750">
              <a:buFont typeface="Wingdings" panose="05000000000000000000" pitchFamily="2" charset="2"/>
              <a:buChar char="v"/>
            </a:pPr>
            <a:r>
              <a:rPr lang="en-US" sz="1500" u="sng" dirty="0"/>
              <a:t>Note: </a:t>
            </a:r>
          </a:p>
          <a:p>
            <a:r>
              <a:rPr lang="en-US" sz="1500" dirty="0"/>
              <a:t>If this is a newly entered individual, you may use the hyperlink in CHRIS to begin entering in demographics to create new case </a:t>
            </a:r>
          </a:p>
        </p:txBody>
      </p:sp>
      <p:pic>
        <p:nvPicPr>
          <p:cNvPr id="17" name="Content Placeholder 16">
            <a:extLst>
              <a:ext uri="{FF2B5EF4-FFF2-40B4-BE49-F238E27FC236}">
                <a16:creationId xmlns:a16="http://schemas.microsoft.com/office/drawing/2014/main" id="{4849039D-833B-EE75-47D3-9D2B6965F04B}"/>
              </a:ext>
            </a:extLst>
          </p:cNvPr>
          <p:cNvPicPr>
            <a:picLocks noGrp="1" noChangeAspect="1"/>
          </p:cNvPicPr>
          <p:nvPr>
            <p:ph idx="1"/>
          </p:nvPr>
        </p:nvPicPr>
        <p:blipFill>
          <a:blip r:embed="rId3"/>
          <a:stretch>
            <a:fillRect/>
          </a:stretch>
        </p:blipFill>
        <p:spPr>
          <a:xfrm>
            <a:off x="2441522" y="1105828"/>
            <a:ext cx="8910330" cy="5067958"/>
          </a:xfr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 name="Rectangle 1">
            <a:extLst>
              <a:ext uri="{FF2B5EF4-FFF2-40B4-BE49-F238E27FC236}">
                <a16:creationId xmlns:a16="http://schemas.microsoft.com/office/drawing/2014/main" id="{C3168E39-7B3A-DEFD-5005-B9984CBFA21D}"/>
              </a:ext>
            </a:extLst>
          </p:cNvPr>
          <p:cNvSpPr/>
          <p:nvPr/>
        </p:nvSpPr>
        <p:spPr>
          <a:xfrm>
            <a:off x="8556416" y="5645426"/>
            <a:ext cx="695739" cy="178904"/>
          </a:xfrm>
          <a:prstGeom prst="rect">
            <a:avLst/>
          </a:prstGeom>
          <a:solidFill>
            <a:srgbClr val="FAFA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FA122B0-3A06-1C7A-3430-CA45D8D071E6}"/>
              </a:ext>
            </a:extLst>
          </p:cNvPr>
          <p:cNvSpPr/>
          <p:nvPr/>
        </p:nvSpPr>
        <p:spPr>
          <a:xfrm>
            <a:off x="9489492" y="5645426"/>
            <a:ext cx="413144" cy="178904"/>
          </a:xfrm>
          <a:prstGeom prst="rect">
            <a:avLst/>
          </a:prstGeom>
          <a:solidFill>
            <a:srgbClr val="FAFA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A4A34CF-7C6F-8531-158B-E8AAC68192BC}"/>
              </a:ext>
            </a:extLst>
          </p:cNvPr>
          <p:cNvSpPr/>
          <p:nvPr/>
        </p:nvSpPr>
        <p:spPr>
          <a:xfrm>
            <a:off x="4326520" y="4195482"/>
            <a:ext cx="573741" cy="161365"/>
          </a:xfrm>
          <a:prstGeom prst="rect">
            <a:avLst/>
          </a:prstGeom>
          <a:solidFill>
            <a:srgbClr val="FAFA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4D7E81F-AE02-4FCA-B1B1-15C33DA3AE6C}"/>
              </a:ext>
            </a:extLst>
          </p:cNvPr>
          <p:cNvSpPr/>
          <p:nvPr/>
        </p:nvSpPr>
        <p:spPr>
          <a:xfrm>
            <a:off x="6419731" y="4195482"/>
            <a:ext cx="573741" cy="161365"/>
          </a:xfrm>
          <a:prstGeom prst="rect">
            <a:avLst/>
          </a:prstGeom>
          <a:solidFill>
            <a:srgbClr val="FAFA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61E27CA-D8A1-FCD8-28B3-0AE378119E7B}"/>
              </a:ext>
            </a:extLst>
          </p:cNvPr>
          <p:cNvSpPr/>
          <p:nvPr/>
        </p:nvSpPr>
        <p:spPr>
          <a:xfrm>
            <a:off x="4000321" y="5654692"/>
            <a:ext cx="573741" cy="194959"/>
          </a:xfrm>
          <a:prstGeom prst="rect">
            <a:avLst/>
          </a:prstGeom>
          <a:solidFill>
            <a:srgbClr val="FAFA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2">
                    <a:lumMod val="10000"/>
                  </a:schemeClr>
                </a:solidFill>
              </a:rPr>
              <a:t>Thor</a:t>
            </a:r>
          </a:p>
        </p:txBody>
      </p:sp>
      <p:sp>
        <p:nvSpPr>
          <p:cNvPr id="10" name="Rectangle 9">
            <a:extLst>
              <a:ext uri="{FF2B5EF4-FFF2-40B4-BE49-F238E27FC236}">
                <a16:creationId xmlns:a16="http://schemas.microsoft.com/office/drawing/2014/main" id="{6532DE8E-7F48-4CF0-998F-92F9438CEE02}"/>
              </a:ext>
            </a:extLst>
          </p:cNvPr>
          <p:cNvSpPr/>
          <p:nvPr/>
        </p:nvSpPr>
        <p:spPr>
          <a:xfrm>
            <a:off x="4983651" y="5645426"/>
            <a:ext cx="839146" cy="204225"/>
          </a:xfrm>
          <a:prstGeom prst="rect">
            <a:avLst/>
          </a:prstGeom>
          <a:solidFill>
            <a:srgbClr val="FAFA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2">
                    <a:lumMod val="10000"/>
                  </a:schemeClr>
                </a:solidFill>
              </a:rPr>
              <a:t>Odinson</a:t>
            </a:r>
          </a:p>
        </p:txBody>
      </p:sp>
      <mc:AlternateContent xmlns:mc="http://schemas.openxmlformats.org/markup-compatibility/2006" xmlns:p14="http://schemas.microsoft.com/office/powerpoint/2010/main">
        <mc:Choice Requires="p14">
          <p:contentPart p14:bwMode="auto" r:id="rId4">
            <p14:nvContentPartPr>
              <p14:cNvPr id="12" name="Ink 11">
                <a:extLst>
                  <a:ext uri="{FF2B5EF4-FFF2-40B4-BE49-F238E27FC236}">
                    <a16:creationId xmlns:a16="http://schemas.microsoft.com/office/drawing/2014/main" id="{CAD52CEC-F088-6768-2537-0007B5FC7AE6}"/>
                  </a:ext>
                </a:extLst>
              </p14:cNvPr>
              <p14:cNvContentPartPr/>
              <p14:nvPr/>
            </p14:nvContentPartPr>
            <p14:xfrm>
              <a:off x="5163374" y="5764348"/>
              <a:ext cx="529920" cy="360"/>
            </p14:xfrm>
          </p:contentPart>
        </mc:Choice>
        <mc:Fallback xmlns="">
          <p:pic>
            <p:nvPicPr>
              <p:cNvPr id="12" name="Ink 11">
                <a:extLst>
                  <a:ext uri="{FF2B5EF4-FFF2-40B4-BE49-F238E27FC236}">
                    <a16:creationId xmlns:a16="http://schemas.microsoft.com/office/drawing/2014/main" id="{CAD52CEC-F088-6768-2537-0007B5FC7AE6}"/>
                  </a:ext>
                </a:extLst>
              </p:cNvPr>
              <p:cNvPicPr/>
              <p:nvPr/>
            </p:nvPicPr>
            <p:blipFill>
              <a:blip r:embed="rId5"/>
              <a:stretch>
                <a:fillRect/>
              </a:stretch>
            </p:blipFill>
            <p:spPr>
              <a:xfrm>
                <a:off x="5145374" y="5728348"/>
                <a:ext cx="5655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 name="Ink 12">
                <a:extLst>
                  <a:ext uri="{FF2B5EF4-FFF2-40B4-BE49-F238E27FC236}">
                    <a16:creationId xmlns:a16="http://schemas.microsoft.com/office/drawing/2014/main" id="{FD57ABD8-B4E6-89D5-FB0B-36632A9BE51A}"/>
                  </a:ext>
                </a:extLst>
              </p14:cNvPr>
              <p14:cNvContentPartPr/>
              <p14:nvPr/>
            </p14:nvContentPartPr>
            <p14:xfrm>
              <a:off x="5130614" y="5664988"/>
              <a:ext cx="553320" cy="54720"/>
            </p14:xfrm>
          </p:contentPart>
        </mc:Choice>
        <mc:Fallback xmlns="">
          <p:pic>
            <p:nvPicPr>
              <p:cNvPr id="13" name="Ink 12">
                <a:extLst>
                  <a:ext uri="{FF2B5EF4-FFF2-40B4-BE49-F238E27FC236}">
                    <a16:creationId xmlns:a16="http://schemas.microsoft.com/office/drawing/2014/main" id="{FD57ABD8-B4E6-89D5-FB0B-36632A9BE51A}"/>
                  </a:ext>
                </a:extLst>
              </p:cNvPr>
              <p:cNvPicPr/>
              <p:nvPr/>
            </p:nvPicPr>
            <p:blipFill>
              <a:blip r:embed="rId7"/>
              <a:stretch>
                <a:fillRect/>
              </a:stretch>
            </p:blipFill>
            <p:spPr>
              <a:xfrm>
                <a:off x="5112614" y="5628988"/>
                <a:ext cx="5889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 name="Ink 13">
                <a:extLst>
                  <a:ext uri="{FF2B5EF4-FFF2-40B4-BE49-F238E27FC236}">
                    <a16:creationId xmlns:a16="http://schemas.microsoft.com/office/drawing/2014/main" id="{2DE90364-BE2B-91D6-B2C3-6ABE554046BC}"/>
                  </a:ext>
                </a:extLst>
              </p14:cNvPr>
              <p14:cNvContentPartPr/>
              <p14:nvPr/>
            </p14:nvContentPartPr>
            <p14:xfrm>
              <a:off x="4061054" y="5709268"/>
              <a:ext cx="401040" cy="74160"/>
            </p14:xfrm>
          </p:contentPart>
        </mc:Choice>
        <mc:Fallback xmlns="">
          <p:pic>
            <p:nvPicPr>
              <p:cNvPr id="14" name="Ink 13">
                <a:extLst>
                  <a:ext uri="{FF2B5EF4-FFF2-40B4-BE49-F238E27FC236}">
                    <a16:creationId xmlns:a16="http://schemas.microsoft.com/office/drawing/2014/main" id="{2DE90364-BE2B-91D6-B2C3-6ABE554046BC}"/>
                  </a:ext>
                </a:extLst>
              </p:cNvPr>
              <p:cNvPicPr/>
              <p:nvPr/>
            </p:nvPicPr>
            <p:blipFill>
              <a:blip r:embed="rId9"/>
              <a:stretch>
                <a:fillRect/>
              </a:stretch>
            </p:blipFill>
            <p:spPr>
              <a:xfrm>
                <a:off x="4043054" y="5673268"/>
                <a:ext cx="4366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 name="Ink 14">
                <a:extLst>
                  <a:ext uri="{FF2B5EF4-FFF2-40B4-BE49-F238E27FC236}">
                    <a16:creationId xmlns:a16="http://schemas.microsoft.com/office/drawing/2014/main" id="{8999CC5D-2303-A21D-595E-B079DA5401ED}"/>
                  </a:ext>
                </a:extLst>
              </p14:cNvPr>
              <p14:cNvContentPartPr/>
              <p14:nvPr/>
            </p14:nvContentPartPr>
            <p14:xfrm>
              <a:off x="5272094" y="5665348"/>
              <a:ext cx="178920" cy="19080"/>
            </p14:xfrm>
          </p:contentPart>
        </mc:Choice>
        <mc:Fallback xmlns="">
          <p:pic>
            <p:nvPicPr>
              <p:cNvPr id="15" name="Ink 14">
                <a:extLst>
                  <a:ext uri="{FF2B5EF4-FFF2-40B4-BE49-F238E27FC236}">
                    <a16:creationId xmlns:a16="http://schemas.microsoft.com/office/drawing/2014/main" id="{8999CC5D-2303-A21D-595E-B079DA5401ED}"/>
                  </a:ext>
                </a:extLst>
              </p:cNvPr>
              <p:cNvPicPr/>
              <p:nvPr/>
            </p:nvPicPr>
            <p:blipFill>
              <a:blip r:embed="rId11"/>
              <a:stretch>
                <a:fillRect/>
              </a:stretch>
            </p:blipFill>
            <p:spPr>
              <a:xfrm>
                <a:off x="5254094" y="5629348"/>
                <a:ext cx="2145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 name="Ink 15">
                <a:extLst>
                  <a:ext uri="{FF2B5EF4-FFF2-40B4-BE49-F238E27FC236}">
                    <a16:creationId xmlns:a16="http://schemas.microsoft.com/office/drawing/2014/main" id="{B5C37494-BC16-1DB1-15B8-E6B783BD5F1F}"/>
                  </a:ext>
                </a:extLst>
              </p14:cNvPr>
              <p14:cNvContentPartPr/>
              <p14:nvPr/>
            </p14:nvContentPartPr>
            <p14:xfrm>
              <a:off x="4107134" y="5745628"/>
              <a:ext cx="330840" cy="47520"/>
            </p14:xfrm>
          </p:contentPart>
        </mc:Choice>
        <mc:Fallback xmlns="">
          <p:pic>
            <p:nvPicPr>
              <p:cNvPr id="16" name="Ink 15">
                <a:extLst>
                  <a:ext uri="{FF2B5EF4-FFF2-40B4-BE49-F238E27FC236}">
                    <a16:creationId xmlns:a16="http://schemas.microsoft.com/office/drawing/2014/main" id="{B5C37494-BC16-1DB1-15B8-E6B783BD5F1F}"/>
                  </a:ext>
                </a:extLst>
              </p:cNvPr>
              <p:cNvPicPr/>
              <p:nvPr/>
            </p:nvPicPr>
            <p:blipFill>
              <a:blip r:embed="rId13"/>
              <a:stretch>
                <a:fillRect/>
              </a:stretch>
            </p:blipFill>
            <p:spPr>
              <a:xfrm>
                <a:off x="4089134" y="5709988"/>
                <a:ext cx="3664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8" name="Ink 17">
                <a:extLst>
                  <a:ext uri="{FF2B5EF4-FFF2-40B4-BE49-F238E27FC236}">
                    <a16:creationId xmlns:a16="http://schemas.microsoft.com/office/drawing/2014/main" id="{22F20696-2059-C0F8-D343-C03DB82B6F13}"/>
                  </a:ext>
                </a:extLst>
              </p14:cNvPr>
              <p14:cNvContentPartPr/>
              <p14:nvPr/>
            </p14:nvContentPartPr>
            <p14:xfrm>
              <a:off x="4105694" y="5637988"/>
              <a:ext cx="331560" cy="37800"/>
            </p14:xfrm>
          </p:contentPart>
        </mc:Choice>
        <mc:Fallback xmlns="">
          <p:pic>
            <p:nvPicPr>
              <p:cNvPr id="18" name="Ink 17">
                <a:extLst>
                  <a:ext uri="{FF2B5EF4-FFF2-40B4-BE49-F238E27FC236}">
                    <a16:creationId xmlns:a16="http://schemas.microsoft.com/office/drawing/2014/main" id="{22F20696-2059-C0F8-D343-C03DB82B6F13}"/>
                  </a:ext>
                </a:extLst>
              </p:cNvPr>
              <p:cNvPicPr/>
              <p:nvPr/>
            </p:nvPicPr>
            <p:blipFill>
              <a:blip r:embed="rId15"/>
              <a:stretch>
                <a:fillRect/>
              </a:stretch>
            </p:blipFill>
            <p:spPr>
              <a:xfrm>
                <a:off x="4088054" y="5601988"/>
                <a:ext cx="367200" cy="109440"/>
              </a:xfrm>
              <a:prstGeom prst="rect">
                <a:avLst/>
              </a:prstGeom>
            </p:spPr>
          </p:pic>
        </mc:Fallback>
      </mc:AlternateContent>
      <p:sp>
        <p:nvSpPr>
          <p:cNvPr id="19" name="TextBox 18">
            <a:extLst>
              <a:ext uri="{FF2B5EF4-FFF2-40B4-BE49-F238E27FC236}">
                <a16:creationId xmlns:a16="http://schemas.microsoft.com/office/drawing/2014/main" id="{55FC7B9F-229B-CC3D-7B1F-CD5E535D95C9}"/>
              </a:ext>
            </a:extLst>
          </p:cNvPr>
          <p:cNvSpPr txBox="1"/>
          <p:nvPr/>
        </p:nvSpPr>
        <p:spPr>
          <a:xfrm>
            <a:off x="4251751" y="4099190"/>
            <a:ext cx="651140" cy="353943"/>
          </a:xfrm>
          <a:prstGeom prst="rect">
            <a:avLst/>
          </a:prstGeom>
          <a:noFill/>
        </p:spPr>
        <p:txBody>
          <a:bodyPr wrap="none" rtlCol="0">
            <a:spAutoFit/>
          </a:bodyPr>
          <a:lstStyle/>
          <a:p>
            <a:r>
              <a:rPr lang="en-US" sz="1700" dirty="0">
                <a:solidFill>
                  <a:schemeClr val="bg2">
                    <a:lumMod val="10000"/>
                  </a:schemeClr>
                </a:solidFill>
              </a:rPr>
              <a:t>Thor</a:t>
            </a:r>
          </a:p>
        </p:txBody>
      </p:sp>
      <p:sp>
        <p:nvSpPr>
          <p:cNvPr id="20" name="TextBox 19">
            <a:extLst>
              <a:ext uri="{FF2B5EF4-FFF2-40B4-BE49-F238E27FC236}">
                <a16:creationId xmlns:a16="http://schemas.microsoft.com/office/drawing/2014/main" id="{8598CD2C-170C-E49A-9381-0DB65EB27AD9}"/>
              </a:ext>
            </a:extLst>
          </p:cNvPr>
          <p:cNvSpPr txBox="1"/>
          <p:nvPr/>
        </p:nvSpPr>
        <p:spPr>
          <a:xfrm>
            <a:off x="6363287" y="4099191"/>
            <a:ext cx="1066800" cy="353943"/>
          </a:xfrm>
          <a:prstGeom prst="rect">
            <a:avLst/>
          </a:prstGeom>
          <a:noFill/>
        </p:spPr>
        <p:txBody>
          <a:bodyPr wrap="square" rtlCol="0">
            <a:spAutoFit/>
          </a:bodyPr>
          <a:lstStyle/>
          <a:p>
            <a:r>
              <a:rPr lang="en-US" sz="1700" dirty="0">
                <a:solidFill>
                  <a:schemeClr val="bg2">
                    <a:lumMod val="10000"/>
                  </a:schemeClr>
                </a:solidFill>
              </a:rPr>
              <a:t>Odinson</a:t>
            </a:r>
          </a:p>
        </p:txBody>
      </p:sp>
    </p:spTree>
    <p:extLst>
      <p:ext uri="{BB962C8B-B14F-4D97-AF65-F5344CB8AC3E}">
        <p14:creationId xmlns:p14="http://schemas.microsoft.com/office/powerpoint/2010/main" val="3893617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CD136A2-CDE8-781F-D499-1E6C7DF4AF9D}"/>
              </a:ext>
            </a:extLst>
          </p:cNvPr>
          <p:cNvPicPr>
            <a:picLocks noChangeAspect="1"/>
          </p:cNvPicPr>
          <p:nvPr/>
        </p:nvPicPr>
        <p:blipFill>
          <a:blip r:embed="rId3"/>
          <a:stretch>
            <a:fillRect/>
          </a:stretch>
        </p:blipFill>
        <p:spPr>
          <a:xfrm>
            <a:off x="266456" y="1052825"/>
            <a:ext cx="5115441" cy="5149763"/>
          </a:xfrm>
          <a:prstGeom prst="rect">
            <a:avLst/>
          </a:prstGeom>
          <a:solidFill>
            <a:srgbClr val="F4F4F4"/>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4" name="Date Placeholder 3">
            <a:extLst>
              <a:ext uri="{FF2B5EF4-FFF2-40B4-BE49-F238E27FC236}">
                <a16:creationId xmlns:a16="http://schemas.microsoft.com/office/drawing/2014/main" id="{27E98EDD-3F24-D77B-BC6C-46FD13E712F8}"/>
              </a:ext>
            </a:extLst>
          </p:cNvPr>
          <p:cNvSpPr>
            <a:spLocks noGrp="1"/>
          </p:cNvSpPr>
          <p:nvPr>
            <p:ph type="dt" sz="half" idx="10"/>
          </p:nvPr>
        </p:nvSpPr>
        <p:spPr/>
        <p:txBody>
          <a:bodyPr/>
          <a:lstStyle/>
          <a:p>
            <a:r>
              <a:rPr lang="en-US" dirty="0"/>
              <a:t>2024</a:t>
            </a:r>
          </a:p>
        </p:txBody>
      </p:sp>
      <p:sp>
        <p:nvSpPr>
          <p:cNvPr id="6" name="Slide Number Placeholder 5">
            <a:extLst>
              <a:ext uri="{FF2B5EF4-FFF2-40B4-BE49-F238E27FC236}">
                <a16:creationId xmlns:a16="http://schemas.microsoft.com/office/drawing/2014/main" id="{546B9668-0007-CC00-B67C-5C83B29CC582}"/>
              </a:ext>
            </a:extLst>
          </p:cNvPr>
          <p:cNvSpPr>
            <a:spLocks noGrp="1"/>
          </p:cNvSpPr>
          <p:nvPr>
            <p:ph type="sldNum" sz="quarter" idx="12"/>
          </p:nvPr>
        </p:nvSpPr>
        <p:spPr/>
        <p:txBody>
          <a:bodyPr/>
          <a:lstStyle/>
          <a:p>
            <a:fld id="{5874D6C6-B3A5-4F2C-A6BF-E3D57C3A1219}" type="slidenum">
              <a:rPr lang="en-US" smtClean="0"/>
              <a:t>18</a:t>
            </a:fld>
            <a:endParaRPr lang="en-US"/>
          </a:p>
        </p:txBody>
      </p:sp>
      <p:sp>
        <p:nvSpPr>
          <p:cNvPr id="27" name="Content Placeholder 26">
            <a:extLst>
              <a:ext uri="{FF2B5EF4-FFF2-40B4-BE49-F238E27FC236}">
                <a16:creationId xmlns:a16="http://schemas.microsoft.com/office/drawing/2014/main" id="{6D2DF632-391C-2FB7-D24A-AB8045DF549F}"/>
              </a:ext>
            </a:extLst>
          </p:cNvPr>
          <p:cNvSpPr>
            <a:spLocks noGrp="1"/>
          </p:cNvSpPr>
          <p:nvPr>
            <p:ph sz="quarter" idx="13"/>
          </p:nvPr>
        </p:nvSpPr>
        <p:spPr/>
        <p:txBody>
          <a:bodyPr/>
          <a:lstStyle/>
          <a:p>
            <a:r>
              <a:rPr lang="en-US" dirty="0">
                <a:effectLst>
                  <a:outerShdw blurRad="38100" dist="38100" dir="2700000" algn="tl">
                    <a:srgbClr val="000000">
                      <a:alpha val="43137"/>
                    </a:srgbClr>
                  </a:outerShdw>
                </a:effectLst>
              </a:rPr>
              <a:t>Entering </a:t>
            </a:r>
            <a:r>
              <a:rPr lang="en-US" b="1" dirty="0">
                <a:effectLst>
                  <a:outerShdw blurRad="38100" dist="38100" dir="2700000" algn="tl">
                    <a:srgbClr val="000000">
                      <a:alpha val="43137"/>
                    </a:srgbClr>
                  </a:outerShdw>
                </a:effectLst>
              </a:rPr>
              <a:t>ALLEGATIONS</a:t>
            </a:r>
          </a:p>
          <a:p>
            <a:endParaRPr lang="en-US" dirty="0"/>
          </a:p>
        </p:txBody>
      </p:sp>
      <mc:AlternateContent xmlns:mc="http://schemas.openxmlformats.org/markup-compatibility/2006" xmlns:p14="http://schemas.microsoft.com/office/powerpoint/2010/main">
        <mc:Choice Requires="p14">
          <p:contentPart p14:bwMode="auto" r:id="rId4">
            <p14:nvContentPartPr>
              <p14:cNvPr id="29" name="Ink 28">
                <a:extLst>
                  <a:ext uri="{FF2B5EF4-FFF2-40B4-BE49-F238E27FC236}">
                    <a16:creationId xmlns:a16="http://schemas.microsoft.com/office/drawing/2014/main" id="{E299E9D5-3E23-5D87-C98D-83E28E058BD9}"/>
                  </a:ext>
                </a:extLst>
              </p14:cNvPr>
              <p14:cNvContentPartPr/>
              <p14:nvPr/>
            </p14:nvContentPartPr>
            <p14:xfrm>
              <a:off x="3164211" y="3488798"/>
              <a:ext cx="360" cy="360"/>
            </p14:xfrm>
          </p:contentPart>
        </mc:Choice>
        <mc:Fallback xmlns="">
          <p:pic>
            <p:nvPicPr>
              <p:cNvPr id="29" name="Ink 28">
                <a:extLst>
                  <a:ext uri="{FF2B5EF4-FFF2-40B4-BE49-F238E27FC236}">
                    <a16:creationId xmlns:a16="http://schemas.microsoft.com/office/drawing/2014/main" id="{E299E9D5-3E23-5D87-C98D-83E28E058BD9}"/>
                  </a:ext>
                </a:extLst>
              </p:cNvPr>
              <p:cNvPicPr/>
              <p:nvPr/>
            </p:nvPicPr>
            <p:blipFill>
              <a:blip r:embed="rId5"/>
              <a:stretch>
                <a:fillRect/>
              </a:stretch>
            </p:blipFill>
            <p:spPr>
              <a:xfrm>
                <a:off x="3146211" y="3452798"/>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0" name="Ink 29">
                <a:extLst>
                  <a:ext uri="{FF2B5EF4-FFF2-40B4-BE49-F238E27FC236}">
                    <a16:creationId xmlns:a16="http://schemas.microsoft.com/office/drawing/2014/main" id="{7C9366ED-4F57-1AE3-8BD5-5B37B9015425}"/>
                  </a:ext>
                </a:extLst>
              </p14:cNvPr>
              <p14:cNvContentPartPr/>
              <p14:nvPr/>
            </p14:nvContentPartPr>
            <p14:xfrm>
              <a:off x="2166851" y="3693278"/>
              <a:ext cx="444240" cy="360"/>
            </p14:xfrm>
          </p:contentPart>
        </mc:Choice>
        <mc:Fallback xmlns="">
          <p:pic>
            <p:nvPicPr>
              <p:cNvPr id="30" name="Ink 29">
                <a:extLst>
                  <a:ext uri="{FF2B5EF4-FFF2-40B4-BE49-F238E27FC236}">
                    <a16:creationId xmlns:a16="http://schemas.microsoft.com/office/drawing/2014/main" id="{7C9366ED-4F57-1AE3-8BD5-5B37B9015425}"/>
                  </a:ext>
                </a:extLst>
              </p:cNvPr>
              <p:cNvPicPr/>
              <p:nvPr/>
            </p:nvPicPr>
            <p:blipFill>
              <a:blip r:embed="rId7"/>
              <a:stretch>
                <a:fillRect/>
              </a:stretch>
            </p:blipFill>
            <p:spPr>
              <a:xfrm>
                <a:off x="2148851" y="3657278"/>
                <a:ext cx="479880" cy="72000"/>
              </a:xfrm>
              <a:prstGeom prst="rect">
                <a:avLst/>
              </a:prstGeom>
            </p:spPr>
          </p:pic>
        </mc:Fallback>
      </mc:AlternateContent>
      <p:sp>
        <p:nvSpPr>
          <p:cNvPr id="11" name="Connecteur droit 10">
            <a:extLst>
              <a:ext uri="{FF2B5EF4-FFF2-40B4-BE49-F238E27FC236}">
                <a16:creationId xmlns:a16="http://schemas.microsoft.com/office/drawing/2014/main" id="{24FC548C-2CF4-4446-A39C-987C538DFD14}"/>
              </a:ext>
            </a:extLst>
          </p:cNvPr>
          <p:cNvSpPr/>
          <p:nvPr/>
        </p:nvSpPr>
        <p:spPr>
          <a:xfrm>
            <a:off x="3356640" y="3687660"/>
            <a:ext cx="365760" cy="0"/>
          </a:xfrm>
          <a:prstGeom prst="line">
            <a:avLst/>
          </a:prstGeom>
          <a:solidFill>
            <a:srgbClr val="E6E6E6">
              <a:alpha val="5000"/>
            </a:srgbClr>
          </a:solidFill>
          <a:ln w="36000">
            <a:solidFill>
              <a:srgbClr val="E6E6E6"/>
            </a:soli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en-US">
              <a:solidFill>
                <a:srgbClr val="E6E6E6"/>
              </a:solidFill>
            </a:endParaRPr>
          </a:p>
        </p:txBody>
      </p:sp>
      <p:sp>
        <p:nvSpPr>
          <p:cNvPr id="20" name="Triangle isocèle 19">
            <a:extLst>
              <a:ext uri="{FF2B5EF4-FFF2-40B4-BE49-F238E27FC236}">
                <a16:creationId xmlns:a16="http://schemas.microsoft.com/office/drawing/2014/main" id="{BC34084B-51D8-406B-9757-5BC0CFE274D7}"/>
              </a:ext>
            </a:extLst>
          </p:cNvPr>
          <p:cNvSpPr/>
          <p:nvPr/>
        </p:nvSpPr>
        <p:spPr>
          <a:xfrm>
            <a:off x="2057358" y="3671614"/>
            <a:ext cx="0" cy="0"/>
          </a:xfrm>
          <a:prstGeom prst="triangle">
            <a:avLst/>
          </a:prstGeom>
          <a:solidFill>
            <a:srgbClr val="000000">
              <a:alpha val="5000"/>
            </a:srgbClr>
          </a:solidFill>
          <a:ln w="360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lstStyle/>
          <a:p>
            <a:endParaRPr lang="en-US">
              <a:solidFill>
                <a:srgbClr val="000000"/>
              </a:solidFill>
            </a:endParaRPr>
          </a:p>
        </p:txBody>
      </p:sp>
      <p:sp>
        <p:nvSpPr>
          <p:cNvPr id="39" name="TextBox 38">
            <a:extLst>
              <a:ext uri="{FF2B5EF4-FFF2-40B4-BE49-F238E27FC236}">
                <a16:creationId xmlns:a16="http://schemas.microsoft.com/office/drawing/2014/main" id="{0C65D897-A7A0-FC52-FE29-1F7705A1D92F}"/>
              </a:ext>
            </a:extLst>
          </p:cNvPr>
          <p:cNvSpPr txBox="1"/>
          <p:nvPr/>
        </p:nvSpPr>
        <p:spPr>
          <a:xfrm>
            <a:off x="285750" y="984945"/>
            <a:ext cx="923290" cy="282665"/>
          </a:xfrm>
          <a:prstGeom prst="rect">
            <a:avLst/>
          </a:prstGeom>
          <a:noFill/>
          <a:ln w="38100">
            <a:solidFill>
              <a:schemeClr val="accent6">
                <a:lumMod val="75000"/>
              </a:schemeClr>
            </a:solidFill>
          </a:ln>
          <a:effectLst>
            <a:glow rad="63500">
              <a:schemeClr val="accent2">
                <a:satMod val="175000"/>
                <a:alpha val="40000"/>
              </a:schemeClr>
            </a:glow>
            <a:outerShdw blurRad="50800" dist="38100" dir="2700000" algn="tl" rotWithShape="0">
              <a:prstClr val="black">
                <a:alpha val="40000"/>
              </a:prstClr>
            </a:outerShdw>
          </a:effectLst>
        </p:spPr>
        <p:txBody>
          <a:bodyPr wrap="square" rtlCol="0">
            <a:spAutoFit/>
          </a:bodyPr>
          <a:lstStyle/>
          <a:p>
            <a:endParaRPr lang="en-US" dirty="0"/>
          </a:p>
        </p:txBody>
      </p:sp>
      <p:sp>
        <p:nvSpPr>
          <p:cNvPr id="40" name="TextBox 39">
            <a:extLst>
              <a:ext uri="{FF2B5EF4-FFF2-40B4-BE49-F238E27FC236}">
                <a16:creationId xmlns:a16="http://schemas.microsoft.com/office/drawing/2014/main" id="{D452B911-9789-D136-EB1D-19AECF71F36D}"/>
              </a:ext>
            </a:extLst>
          </p:cNvPr>
          <p:cNvSpPr txBox="1"/>
          <p:nvPr/>
        </p:nvSpPr>
        <p:spPr>
          <a:xfrm>
            <a:off x="6208833" y="1024893"/>
            <a:ext cx="5303290" cy="5078313"/>
          </a:xfrm>
          <a:prstGeom prst="rect">
            <a:avLst/>
          </a:prstGeom>
          <a:noFill/>
        </p:spPr>
        <p:txBody>
          <a:bodyPr wrap="square" rtlCol="0">
            <a:spAutoFit/>
          </a:bodyPr>
          <a:lstStyle/>
          <a:p>
            <a:endParaRPr lang="en-US" b="1" dirty="0">
              <a:solidFill>
                <a:schemeClr val="accent6">
                  <a:lumMod val="75000"/>
                </a:schemeClr>
              </a:solidFill>
            </a:endParaRPr>
          </a:p>
          <a:p>
            <a:r>
              <a:rPr lang="en-US" b="1" u="sng" dirty="0">
                <a:solidFill>
                  <a:schemeClr val="accent6">
                    <a:lumMod val="75000"/>
                  </a:schemeClr>
                </a:solidFill>
                <a:effectLst>
                  <a:outerShdw blurRad="38100" dist="38100" dir="2700000" algn="tl">
                    <a:srgbClr val="000000">
                      <a:alpha val="43137"/>
                    </a:srgbClr>
                  </a:outerShdw>
                </a:effectLst>
              </a:rPr>
              <a:t>Select Individual </a:t>
            </a:r>
            <a:r>
              <a:rPr lang="en-US" b="1" dirty="0"/>
              <a:t>tab</a:t>
            </a:r>
            <a:r>
              <a:rPr lang="en-US" b="1" dirty="0">
                <a:solidFill>
                  <a:schemeClr val="accent6">
                    <a:lumMod val="75000"/>
                  </a:schemeClr>
                </a:solidFill>
              </a:rPr>
              <a:t>:</a:t>
            </a:r>
          </a:p>
          <a:p>
            <a:r>
              <a:rPr lang="en-US" b="1" u="sng" dirty="0">
                <a:solidFill>
                  <a:schemeClr val="accent6">
                    <a:lumMod val="75000"/>
                  </a:schemeClr>
                </a:solidFill>
              </a:rPr>
              <a:t> </a:t>
            </a:r>
          </a:p>
          <a:p>
            <a:pPr marL="285750" indent="-285750">
              <a:buFont typeface="Wingdings" panose="05000000000000000000" pitchFamily="2" charset="2"/>
              <a:buChar char="Ø"/>
            </a:pPr>
            <a:r>
              <a:rPr lang="en-US" dirty="0">
                <a:latin typeface="Calibri" panose="020F0502020204030204" pitchFamily="34" charset="0"/>
                <a:ea typeface="Calibri" panose="020F0502020204030204" pitchFamily="34" charset="0"/>
                <a:cs typeface="Times New Roman" panose="02020603050405020304" pitchFamily="18" charset="0"/>
              </a:rPr>
              <a:t>Verify correct individual</a:t>
            </a:r>
          </a:p>
          <a:p>
            <a:pPr marL="285750" indent="-285750">
              <a:buFont typeface="Wingdings" panose="05000000000000000000" pitchFamily="2" charset="2"/>
              <a:buChar char="Ø"/>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Ø"/>
            </a:pPr>
            <a:r>
              <a:rPr lang="en-US" dirty="0">
                <a:latin typeface="Calibri" panose="020F0502020204030204" pitchFamily="34" charset="0"/>
                <a:ea typeface="Calibri" panose="020F0502020204030204" pitchFamily="34" charset="0"/>
                <a:cs typeface="Times New Roman" panose="02020603050405020304" pitchFamily="18" charset="0"/>
              </a:rPr>
              <a:t>Provider address will auto populate from location selected previously</a:t>
            </a:r>
          </a:p>
          <a:p>
            <a:pPr marL="285750" indent="-285750">
              <a:buFont typeface="Wingdings" panose="05000000000000000000" pitchFamily="2" charset="2"/>
              <a:buChar char="Ø"/>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Ø"/>
            </a:pPr>
            <a:r>
              <a:rPr lang="en-US" dirty="0">
                <a:effectLst/>
                <a:latin typeface="Calibri" panose="020F0502020204030204" pitchFamily="34" charset="0"/>
                <a:ea typeface="Calibri" panose="020F0502020204030204" pitchFamily="34" charset="0"/>
                <a:cs typeface="Times New Roman" panose="02020603050405020304" pitchFamily="18" charset="0"/>
              </a:rPr>
              <a:t>In the “</a:t>
            </a:r>
            <a:r>
              <a:rPr lang="en-US" b="1" dirty="0">
                <a:effectLst/>
                <a:latin typeface="Calibri" panose="020F0502020204030204" pitchFamily="34" charset="0"/>
                <a:ea typeface="Calibri" panose="020F0502020204030204" pitchFamily="34" charset="0"/>
                <a:cs typeface="Times New Roman" panose="02020603050405020304" pitchFamily="18" charset="0"/>
              </a:rPr>
              <a:t>Demographics</a:t>
            </a:r>
            <a:r>
              <a:rPr lang="en-US" dirty="0">
                <a:effectLst/>
                <a:latin typeface="Calibri" panose="020F0502020204030204" pitchFamily="34" charset="0"/>
                <a:ea typeface="Calibri" panose="020F0502020204030204" pitchFamily="34" charset="0"/>
                <a:cs typeface="Times New Roman" panose="02020603050405020304" pitchFamily="18" charset="0"/>
              </a:rPr>
              <a:t>” section of this tab, the </a:t>
            </a:r>
            <a:r>
              <a:rPr lang="en-US" b="1"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Substitute Decision Maker</a:t>
            </a:r>
            <a:r>
              <a:rPr lang="en-US" dirty="0">
                <a:effectLst/>
                <a:latin typeface="Calibri" panose="020F0502020204030204" pitchFamily="34" charset="0"/>
                <a:ea typeface="Calibri" panose="020F0502020204030204" pitchFamily="34" charset="0"/>
                <a:cs typeface="Times New Roman" panose="02020603050405020304" pitchFamily="18" charset="0"/>
              </a:rPr>
              <a:t> field is now required. When “</a:t>
            </a:r>
            <a:r>
              <a:rPr lang="en-US" i="1" dirty="0">
                <a:effectLst/>
                <a:latin typeface="Calibri" panose="020F0502020204030204" pitchFamily="34" charset="0"/>
                <a:ea typeface="Calibri" panose="020F0502020204030204" pitchFamily="34" charset="0"/>
                <a:cs typeface="Times New Roman" panose="02020603050405020304" pitchFamily="18" charset="0"/>
              </a:rPr>
              <a:t>Yes</a:t>
            </a:r>
            <a:r>
              <a:rPr lang="en-US" dirty="0">
                <a:effectLst/>
                <a:latin typeface="Calibri" panose="020F0502020204030204" pitchFamily="34" charset="0"/>
                <a:ea typeface="Calibri" panose="020F0502020204030204" pitchFamily="34" charset="0"/>
                <a:cs typeface="Times New Roman" panose="02020603050405020304" pitchFamily="18" charset="0"/>
              </a:rPr>
              <a:t>” is selected, the “</a:t>
            </a:r>
            <a:r>
              <a:rPr lang="en-US" i="1" dirty="0">
                <a:effectLst/>
                <a:latin typeface="Calibri" panose="020F0502020204030204" pitchFamily="34" charset="0"/>
                <a:ea typeface="Calibri" panose="020F0502020204030204" pitchFamily="34" charset="0"/>
                <a:cs typeface="Times New Roman" panose="02020603050405020304" pitchFamily="18" charset="0"/>
              </a:rPr>
              <a:t>Name</a:t>
            </a:r>
            <a:r>
              <a:rPr lang="en-US" dirty="0">
                <a:effectLst/>
                <a:latin typeface="Calibri" panose="020F0502020204030204" pitchFamily="34" charset="0"/>
                <a:ea typeface="Calibri" panose="020F0502020204030204" pitchFamily="34" charset="0"/>
                <a:cs typeface="Times New Roman" panose="02020603050405020304" pitchFamily="18" charset="0"/>
              </a:rPr>
              <a:t>” and “</a:t>
            </a:r>
            <a:r>
              <a:rPr lang="en-US" i="1" dirty="0">
                <a:effectLst/>
                <a:latin typeface="Calibri" panose="020F0502020204030204" pitchFamily="34" charset="0"/>
                <a:ea typeface="Calibri" panose="020F0502020204030204" pitchFamily="34" charset="0"/>
                <a:cs typeface="Times New Roman" panose="02020603050405020304" pitchFamily="18" charset="0"/>
              </a:rPr>
              <a:t>Relationship to Individual</a:t>
            </a:r>
            <a:r>
              <a:rPr lang="en-US" dirty="0">
                <a:effectLst/>
                <a:latin typeface="Calibri" panose="020F0502020204030204" pitchFamily="34" charset="0"/>
                <a:ea typeface="Calibri" panose="020F0502020204030204" pitchFamily="34" charset="0"/>
                <a:cs typeface="Times New Roman" panose="02020603050405020304" pitchFamily="18" charset="0"/>
              </a:rPr>
              <a:t>” fields must be completed.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Ø"/>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Ø"/>
            </a:pPr>
            <a:r>
              <a:rPr lang="en-US" b="1" dirty="0">
                <a:solidFill>
                  <a:schemeClr val="accent6">
                    <a:lumMod val="75000"/>
                  </a:schemeClr>
                </a:solidFill>
                <a:effectLst>
                  <a:outerShdw blurRad="38100" dist="38100" dir="2700000" algn="tl">
                    <a:srgbClr val="000000">
                      <a:alpha val="43137"/>
                    </a:srgbClr>
                  </a:outerShdw>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Save</a:t>
            </a:r>
            <a:r>
              <a:rPr lang="en-US" b="1" dirty="0">
                <a:solidFill>
                  <a:schemeClr val="accent6">
                    <a:lumMod val="75000"/>
                  </a:schemeClr>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b="1" dirty="0">
                <a:solidFill>
                  <a:schemeClr val="bg2">
                    <a:lumMod val="10000"/>
                  </a:schemeClr>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record</a:t>
            </a:r>
            <a:r>
              <a:rPr lang="en-US" b="1"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 - </a:t>
            </a:r>
            <a:r>
              <a:rPr lang="en-US" b="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This completes the Select Individual Tab</a:t>
            </a:r>
          </a:p>
          <a:p>
            <a:pPr marL="285750" indent="-285750">
              <a:buFont typeface="Arial" panose="020B0604020202020204" pitchFamily="34" charset="0"/>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dirty="0"/>
          </a:p>
        </p:txBody>
      </p:sp>
      <p:sp>
        <p:nvSpPr>
          <p:cNvPr id="41" name="TextBox 40">
            <a:extLst>
              <a:ext uri="{FF2B5EF4-FFF2-40B4-BE49-F238E27FC236}">
                <a16:creationId xmlns:a16="http://schemas.microsoft.com/office/drawing/2014/main" id="{20C38465-A756-5CC2-7778-928177BC15B5}"/>
              </a:ext>
            </a:extLst>
          </p:cNvPr>
          <p:cNvSpPr txBox="1"/>
          <p:nvPr/>
        </p:nvSpPr>
        <p:spPr>
          <a:xfrm>
            <a:off x="285750" y="5550657"/>
            <a:ext cx="484271" cy="369332"/>
          </a:xfrm>
          <a:prstGeom prst="rect">
            <a:avLst/>
          </a:prstGeom>
          <a:noFill/>
          <a:ln w="38100">
            <a:solidFill>
              <a:schemeClr val="accent6">
                <a:lumMod val="75000"/>
              </a:schemeClr>
            </a:solidFill>
          </a:ln>
          <a:effectLst>
            <a:glow rad="63500">
              <a:schemeClr val="accent2">
                <a:satMod val="175000"/>
                <a:alpha val="40000"/>
              </a:schemeClr>
            </a:glow>
          </a:effectLst>
        </p:spPr>
        <p:txBody>
          <a:bodyPr wrap="square" rtlCol="0">
            <a:spAutoFit/>
          </a:bodyPr>
          <a:lstStyle/>
          <a:p>
            <a:endParaRPr lang="en-US" dirty="0"/>
          </a:p>
        </p:txBody>
      </p:sp>
      <p:sp>
        <p:nvSpPr>
          <p:cNvPr id="2" name="Rectangle 1">
            <a:extLst>
              <a:ext uri="{FF2B5EF4-FFF2-40B4-BE49-F238E27FC236}">
                <a16:creationId xmlns:a16="http://schemas.microsoft.com/office/drawing/2014/main" id="{23A6F17E-029E-1EAA-38EC-F104FBA4F059}"/>
              </a:ext>
            </a:extLst>
          </p:cNvPr>
          <p:cNvSpPr/>
          <p:nvPr/>
        </p:nvSpPr>
        <p:spPr>
          <a:xfrm>
            <a:off x="2170462" y="3514722"/>
            <a:ext cx="1591266" cy="88982"/>
          </a:xfrm>
          <a:prstGeom prst="rect">
            <a:avLst/>
          </a:prstGeom>
          <a:solidFill>
            <a:srgbClr val="F4F4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0825FE5-B326-D1E3-179E-A81A6CC4B6EE}"/>
              </a:ext>
            </a:extLst>
          </p:cNvPr>
          <p:cNvSpPr/>
          <p:nvPr/>
        </p:nvSpPr>
        <p:spPr>
          <a:xfrm>
            <a:off x="2150798" y="3708435"/>
            <a:ext cx="861594" cy="90782"/>
          </a:xfrm>
          <a:prstGeom prst="rect">
            <a:avLst/>
          </a:prstGeom>
          <a:solidFill>
            <a:srgbClr val="F4F4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5068C0F-00BA-00CD-FA50-C9A0EB0EB61F}"/>
              </a:ext>
            </a:extLst>
          </p:cNvPr>
          <p:cNvSpPr/>
          <p:nvPr/>
        </p:nvSpPr>
        <p:spPr>
          <a:xfrm>
            <a:off x="3549352" y="3706016"/>
            <a:ext cx="590029" cy="90782"/>
          </a:xfrm>
          <a:prstGeom prst="rect">
            <a:avLst/>
          </a:prstGeom>
          <a:solidFill>
            <a:srgbClr val="F4F4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3377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29B5EED-C670-C0DD-5A76-02EDD201D1E6}"/>
              </a:ext>
            </a:extLst>
          </p:cNvPr>
          <p:cNvSpPr>
            <a:spLocks noGrp="1"/>
          </p:cNvSpPr>
          <p:nvPr>
            <p:ph type="dt" sz="half" idx="10"/>
          </p:nvPr>
        </p:nvSpPr>
        <p:spPr/>
        <p:txBody>
          <a:bodyPr/>
          <a:lstStyle/>
          <a:p>
            <a:r>
              <a:rPr lang="en-US" dirty="0"/>
              <a:t>2024</a:t>
            </a:r>
          </a:p>
        </p:txBody>
      </p:sp>
      <p:sp>
        <p:nvSpPr>
          <p:cNvPr id="6" name="Slide Number Placeholder 5">
            <a:extLst>
              <a:ext uri="{FF2B5EF4-FFF2-40B4-BE49-F238E27FC236}">
                <a16:creationId xmlns:a16="http://schemas.microsoft.com/office/drawing/2014/main" id="{4E1B5A6D-DE6C-6420-16E7-13351FB1F25A}"/>
              </a:ext>
            </a:extLst>
          </p:cNvPr>
          <p:cNvSpPr>
            <a:spLocks noGrp="1"/>
          </p:cNvSpPr>
          <p:nvPr>
            <p:ph type="sldNum" sz="quarter" idx="12"/>
          </p:nvPr>
        </p:nvSpPr>
        <p:spPr/>
        <p:txBody>
          <a:bodyPr/>
          <a:lstStyle/>
          <a:p>
            <a:fld id="{5874D6C6-B3A5-4F2C-A6BF-E3D57C3A1219}" type="slidenum">
              <a:rPr lang="en-US" smtClean="0"/>
              <a:t>19</a:t>
            </a:fld>
            <a:endParaRPr lang="en-US"/>
          </a:p>
        </p:txBody>
      </p:sp>
      <p:pic>
        <p:nvPicPr>
          <p:cNvPr id="15" name="Picture 14" descr="A screenshot of a computer&#10;&#10;Description automatically generated">
            <a:extLst>
              <a:ext uri="{FF2B5EF4-FFF2-40B4-BE49-F238E27FC236}">
                <a16:creationId xmlns:a16="http://schemas.microsoft.com/office/drawing/2014/main" id="{72C8277D-C867-0482-DDA3-16131ACE02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2788" y="1152832"/>
            <a:ext cx="6624099" cy="79888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3" name="TextBox 22">
            <a:extLst>
              <a:ext uri="{FF2B5EF4-FFF2-40B4-BE49-F238E27FC236}">
                <a16:creationId xmlns:a16="http://schemas.microsoft.com/office/drawing/2014/main" id="{2C1A1288-5C23-E965-3F11-B2D8C620820B}"/>
              </a:ext>
            </a:extLst>
          </p:cNvPr>
          <p:cNvSpPr txBox="1"/>
          <p:nvPr/>
        </p:nvSpPr>
        <p:spPr>
          <a:xfrm>
            <a:off x="6316582" y="1134885"/>
            <a:ext cx="1491915" cy="369332"/>
          </a:xfrm>
          <a:prstGeom prst="rect">
            <a:avLst/>
          </a:prstGeom>
          <a:noFill/>
          <a:ln w="38100">
            <a:solidFill>
              <a:schemeClr val="accent6">
                <a:lumMod val="75000"/>
              </a:schemeClr>
            </a:solidFill>
          </a:ln>
          <a:effectLst>
            <a:glow rad="63500">
              <a:schemeClr val="accent2">
                <a:satMod val="175000"/>
                <a:alpha val="40000"/>
              </a:schemeClr>
            </a:glow>
            <a:outerShdw blurRad="50800" dist="38100" dir="2700000" algn="tl" rotWithShape="0">
              <a:prstClr val="black">
                <a:alpha val="40000"/>
              </a:prstClr>
            </a:outerShdw>
          </a:effectLst>
        </p:spPr>
        <p:txBody>
          <a:bodyPr wrap="square" rtlCol="0">
            <a:spAutoFit/>
          </a:bodyPr>
          <a:lstStyle/>
          <a:p>
            <a:endParaRPr lang="en-US" dirty="0"/>
          </a:p>
        </p:txBody>
      </p:sp>
      <p:pic>
        <p:nvPicPr>
          <p:cNvPr id="11" name="Content Placeholder 10" descr="A screenshot of a computer&#10;&#10;Description automatically generated">
            <a:extLst>
              <a:ext uri="{FF2B5EF4-FFF2-40B4-BE49-F238E27FC236}">
                <a16:creationId xmlns:a16="http://schemas.microsoft.com/office/drawing/2014/main" id="{68209E2A-5F5E-7E67-B5D1-63275FA754B9}"/>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r="15360"/>
          <a:stretch/>
        </p:blipFill>
        <p:spPr>
          <a:xfrm>
            <a:off x="551399" y="1660952"/>
            <a:ext cx="6680984" cy="2396845"/>
          </a:xfr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4" name="TextBox 23">
            <a:extLst>
              <a:ext uri="{FF2B5EF4-FFF2-40B4-BE49-F238E27FC236}">
                <a16:creationId xmlns:a16="http://schemas.microsoft.com/office/drawing/2014/main" id="{266FF8F2-0EDB-65A6-2FD9-ACBBC957B3DE}"/>
              </a:ext>
            </a:extLst>
          </p:cNvPr>
          <p:cNvSpPr txBox="1"/>
          <p:nvPr/>
        </p:nvSpPr>
        <p:spPr>
          <a:xfrm>
            <a:off x="1171116" y="1595445"/>
            <a:ext cx="749968" cy="369332"/>
          </a:xfrm>
          <a:prstGeom prst="rect">
            <a:avLst/>
          </a:prstGeom>
          <a:noFill/>
          <a:ln w="38100">
            <a:solidFill>
              <a:schemeClr val="accent6">
                <a:lumMod val="75000"/>
              </a:schemeClr>
            </a:solidFill>
          </a:ln>
          <a:effectLst>
            <a:glow rad="63500">
              <a:schemeClr val="accent2">
                <a:satMod val="175000"/>
                <a:alpha val="40000"/>
              </a:schemeClr>
            </a:glow>
            <a:outerShdw blurRad="50800" dist="38100" dir="2700000" algn="tl" rotWithShape="0">
              <a:prstClr val="black">
                <a:alpha val="40000"/>
              </a:prstClr>
            </a:outerShdw>
          </a:effectLst>
        </p:spPr>
        <p:txBody>
          <a:bodyPr wrap="square" rtlCol="0">
            <a:spAutoFit/>
          </a:bodyPr>
          <a:lstStyle/>
          <a:p>
            <a:endParaRPr lang="en-US" dirty="0"/>
          </a:p>
        </p:txBody>
      </p:sp>
      <p:sp>
        <p:nvSpPr>
          <p:cNvPr id="26" name="TextBox 25">
            <a:extLst>
              <a:ext uri="{FF2B5EF4-FFF2-40B4-BE49-F238E27FC236}">
                <a16:creationId xmlns:a16="http://schemas.microsoft.com/office/drawing/2014/main" id="{BB49ADD0-AF93-D1F0-478A-AC0593304CAC}"/>
              </a:ext>
            </a:extLst>
          </p:cNvPr>
          <p:cNvSpPr txBox="1"/>
          <p:nvPr/>
        </p:nvSpPr>
        <p:spPr>
          <a:xfrm>
            <a:off x="346064" y="1068421"/>
            <a:ext cx="4714752" cy="384721"/>
          </a:xfrm>
          <a:prstGeom prst="rect">
            <a:avLst/>
          </a:prstGeom>
          <a:noFill/>
        </p:spPr>
        <p:txBody>
          <a:bodyPr wrap="none" rtlCol="0">
            <a:spAutoFit/>
          </a:bodyPr>
          <a:lstStyle/>
          <a:p>
            <a:r>
              <a:rPr lang="en-US" dirty="0"/>
              <a:t>Next: Click the “</a:t>
            </a:r>
            <a:r>
              <a:rPr lang="en-US" sz="1900" b="1" u="sng" dirty="0">
                <a:solidFill>
                  <a:schemeClr val="accent6">
                    <a:lumMod val="75000"/>
                  </a:schemeClr>
                </a:solidFill>
                <a:effectLst>
                  <a:outerShdw blurRad="38100" dist="38100" dir="2700000" algn="tl">
                    <a:srgbClr val="000000">
                      <a:alpha val="43137"/>
                    </a:srgbClr>
                  </a:outerShdw>
                </a:effectLst>
              </a:rPr>
              <a:t>Abuse Information</a:t>
            </a:r>
            <a:r>
              <a:rPr lang="en-US" dirty="0"/>
              <a:t>” Tab:  </a:t>
            </a:r>
          </a:p>
        </p:txBody>
      </p:sp>
      <p:sp>
        <p:nvSpPr>
          <p:cNvPr id="28" name="TextBox 27">
            <a:extLst>
              <a:ext uri="{FF2B5EF4-FFF2-40B4-BE49-F238E27FC236}">
                <a16:creationId xmlns:a16="http://schemas.microsoft.com/office/drawing/2014/main" id="{352E5AD5-10F5-C4A6-561B-57B27FE9AE2D}"/>
              </a:ext>
            </a:extLst>
          </p:cNvPr>
          <p:cNvSpPr txBox="1"/>
          <p:nvPr/>
        </p:nvSpPr>
        <p:spPr>
          <a:xfrm>
            <a:off x="524430" y="4154560"/>
            <a:ext cx="11526056" cy="1754326"/>
          </a:xfrm>
          <a:prstGeom prst="rect">
            <a:avLst/>
          </a:prstGeom>
          <a:noFill/>
        </p:spPr>
        <p:txBody>
          <a:bodyPr wrap="square" rtlCol="0">
            <a:spAutoFit/>
          </a:bodyPr>
          <a:lstStyle/>
          <a:p>
            <a:r>
              <a:rPr lang="en-US" dirty="0"/>
              <a:t>On the “</a:t>
            </a:r>
            <a:r>
              <a:rPr lang="en-US" b="1" u="sng" dirty="0"/>
              <a:t>Allegation</a:t>
            </a:r>
            <a:r>
              <a:rPr lang="en-US" dirty="0"/>
              <a:t>” tab, any existing cases for the individual will be shown </a:t>
            </a:r>
          </a:p>
          <a:p>
            <a:pPr marL="285750" indent="-285750">
              <a:buFont typeface="Wingdings" panose="05000000000000000000" pitchFamily="2" charset="2"/>
              <a:buChar char="Ø"/>
            </a:pPr>
            <a:r>
              <a:rPr lang="en-US" dirty="0"/>
              <a:t>Add updates by clicking the hyperlink to the case in CHRIS (i.e. </a:t>
            </a:r>
            <a:r>
              <a:rPr lang="en-US" u="sng" dirty="0"/>
              <a:t>129903</a:t>
            </a:r>
            <a:r>
              <a:rPr lang="en-US" dirty="0"/>
              <a:t> in this example)</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New incidents can also be added at this time by clicking the hyperlink stating “here” to add new incidents</a:t>
            </a:r>
          </a:p>
          <a:p>
            <a:pPr marL="285750" indent="-285750">
              <a:buFont typeface="Wingdings" panose="05000000000000000000" pitchFamily="2" charset="2"/>
              <a:buChar char="Ø"/>
            </a:pPr>
            <a:endParaRPr lang="en-US" dirty="0"/>
          </a:p>
        </p:txBody>
      </p:sp>
      <p:sp>
        <p:nvSpPr>
          <p:cNvPr id="29" name="Arrow: Bent-Up 28">
            <a:extLst>
              <a:ext uri="{FF2B5EF4-FFF2-40B4-BE49-F238E27FC236}">
                <a16:creationId xmlns:a16="http://schemas.microsoft.com/office/drawing/2014/main" id="{4BF4828F-9AB8-3867-92F8-522E5611D818}"/>
              </a:ext>
            </a:extLst>
          </p:cNvPr>
          <p:cNvSpPr/>
          <p:nvPr/>
        </p:nvSpPr>
        <p:spPr>
          <a:xfrm rot="16200000" flipH="1">
            <a:off x="4392069" y="-868664"/>
            <a:ext cx="369333" cy="5110861"/>
          </a:xfrm>
          <a:prstGeom prst="bentUpArrow">
            <a:avLst/>
          </a:prstGeom>
          <a:ln>
            <a:noFill/>
          </a:ln>
          <a:effectLst>
            <a:glow rad="635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C3FE2EB-DD85-8BA9-7E42-8C8BDC4EA42D}"/>
              </a:ext>
            </a:extLst>
          </p:cNvPr>
          <p:cNvSpPr txBox="1"/>
          <p:nvPr/>
        </p:nvSpPr>
        <p:spPr>
          <a:xfrm>
            <a:off x="7331288" y="1580056"/>
            <a:ext cx="3764172" cy="384721"/>
          </a:xfrm>
          <a:prstGeom prst="rect">
            <a:avLst/>
          </a:prstGeom>
          <a:noFill/>
        </p:spPr>
        <p:txBody>
          <a:bodyPr wrap="none" rtlCol="0">
            <a:spAutoFit/>
          </a:bodyPr>
          <a:lstStyle/>
          <a:p>
            <a:r>
              <a:rPr lang="en-US" dirty="0"/>
              <a:t>Next: Click the “</a:t>
            </a:r>
            <a:r>
              <a:rPr lang="en-US" sz="1900" b="1" u="sng" dirty="0">
                <a:solidFill>
                  <a:schemeClr val="accent6">
                    <a:lumMod val="75000"/>
                  </a:schemeClr>
                </a:solidFill>
                <a:effectLst>
                  <a:outerShdw blurRad="38100" dist="38100" dir="2700000" algn="tl">
                    <a:srgbClr val="000000">
                      <a:alpha val="43137"/>
                    </a:srgbClr>
                  </a:outerShdw>
                </a:effectLst>
              </a:rPr>
              <a:t>Allegation</a:t>
            </a:r>
            <a:r>
              <a:rPr lang="en-US" dirty="0"/>
              <a:t>” Tab:  </a:t>
            </a:r>
          </a:p>
        </p:txBody>
      </p:sp>
      <p:sp>
        <p:nvSpPr>
          <p:cNvPr id="35" name="TextBox 34">
            <a:extLst>
              <a:ext uri="{FF2B5EF4-FFF2-40B4-BE49-F238E27FC236}">
                <a16:creationId xmlns:a16="http://schemas.microsoft.com/office/drawing/2014/main" id="{D2C75FF7-BDA6-781B-3425-7124115F96FB}"/>
              </a:ext>
            </a:extLst>
          </p:cNvPr>
          <p:cNvSpPr txBox="1"/>
          <p:nvPr/>
        </p:nvSpPr>
        <p:spPr>
          <a:xfrm>
            <a:off x="5426242" y="494665"/>
            <a:ext cx="5345029" cy="477054"/>
          </a:xfrm>
          <a:prstGeom prst="rect">
            <a:avLst/>
          </a:prstGeom>
          <a:noFill/>
        </p:spPr>
        <p:txBody>
          <a:bodyPr wrap="square" rtlCol="0">
            <a:spAutoFit/>
          </a:bodyPr>
          <a:lstStyle/>
          <a:p>
            <a:pPr algn="r"/>
            <a:r>
              <a:rPr lang="en-US" sz="2500" b="1" dirty="0">
                <a:solidFill>
                  <a:schemeClr val="bg1"/>
                </a:solidFill>
                <a:effectLst>
                  <a:outerShdw blurRad="38100" dist="38100" dir="2700000" algn="tl">
                    <a:srgbClr val="000000">
                      <a:alpha val="43137"/>
                    </a:srgbClr>
                  </a:outerShdw>
                </a:effectLst>
              </a:rPr>
              <a:t>Allegation</a:t>
            </a:r>
            <a:r>
              <a:rPr lang="en-US" b="1" dirty="0">
                <a:solidFill>
                  <a:schemeClr val="bg1"/>
                </a:solidFill>
                <a:effectLst>
                  <a:outerShdw blurRad="38100" dist="38100" dir="2700000" algn="tl">
                    <a:srgbClr val="000000">
                      <a:alpha val="43137"/>
                    </a:srgbClr>
                  </a:outerShdw>
                </a:effectLst>
              </a:rPr>
              <a:t> Tab</a:t>
            </a:r>
            <a:endParaRPr lang="en-US" sz="1500" b="1" dirty="0">
              <a:solidFill>
                <a:schemeClr val="bg1"/>
              </a:solidFill>
              <a:effectLst>
                <a:outerShdw blurRad="38100" dist="38100" dir="2700000" algn="tl">
                  <a:srgbClr val="000000">
                    <a:alpha val="43137"/>
                  </a:srgbClr>
                </a:outerShdw>
              </a:effectLst>
            </a:endParaRPr>
          </a:p>
        </p:txBody>
      </p:sp>
      <p:sp>
        <p:nvSpPr>
          <p:cNvPr id="2" name="Half Frame 1">
            <a:extLst>
              <a:ext uri="{FF2B5EF4-FFF2-40B4-BE49-F238E27FC236}">
                <a16:creationId xmlns:a16="http://schemas.microsoft.com/office/drawing/2014/main" id="{BBADEBB5-C1E6-A80C-D2E1-3EC11FD16202}"/>
              </a:ext>
            </a:extLst>
          </p:cNvPr>
          <p:cNvSpPr/>
          <p:nvPr/>
        </p:nvSpPr>
        <p:spPr>
          <a:xfrm rot="18575411" flipV="1">
            <a:off x="677524" y="1533985"/>
            <a:ext cx="410312" cy="107529"/>
          </a:xfrm>
          <a:prstGeom prst="halfFrame">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a:extLst>
              <a:ext uri="{FF2B5EF4-FFF2-40B4-BE49-F238E27FC236}">
                <a16:creationId xmlns:a16="http://schemas.microsoft.com/office/drawing/2014/main" id="{309D3ED2-3857-95DE-0404-2E0A074DDE39}"/>
              </a:ext>
            </a:extLst>
          </p:cNvPr>
          <p:cNvSpPr/>
          <p:nvPr/>
        </p:nvSpPr>
        <p:spPr>
          <a:xfrm>
            <a:off x="551399" y="2474259"/>
            <a:ext cx="1000151" cy="161365"/>
          </a:xfrm>
          <a:prstGeom prst="rect">
            <a:avLst/>
          </a:prstGeom>
          <a:solidFill>
            <a:srgbClr val="FAFA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12A70FD-69AB-2C37-20EC-2859ECAAF95A}"/>
              </a:ext>
            </a:extLst>
          </p:cNvPr>
          <p:cNvSpPr txBox="1"/>
          <p:nvPr/>
        </p:nvSpPr>
        <p:spPr>
          <a:xfrm>
            <a:off x="551399" y="2408413"/>
            <a:ext cx="1790650" cy="307777"/>
          </a:xfrm>
          <a:prstGeom prst="rect">
            <a:avLst/>
          </a:prstGeom>
          <a:noFill/>
        </p:spPr>
        <p:txBody>
          <a:bodyPr wrap="square" rtlCol="0">
            <a:spAutoFit/>
          </a:bodyPr>
          <a:lstStyle/>
          <a:p>
            <a:r>
              <a:rPr lang="en-US" sz="1400" b="1" dirty="0">
                <a:effectLst>
                  <a:outerShdw blurRad="38100" dist="38100" dir="2700000" algn="tl">
                    <a:srgbClr val="000000">
                      <a:alpha val="43137"/>
                    </a:srgbClr>
                  </a:outerShdw>
                </a:effectLst>
              </a:rPr>
              <a:t>Thor Odinson </a:t>
            </a:r>
          </a:p>
        </p:txBody>
      </p:sp>
    </p:spTree>
    <p:extLst>
      <p:ext uri="{BB962C8B-B14F-4D97-AF65-F5344CB8AC3E}">
        <p14:creationId xmlns:p14="http://schemas.microsoft.com/office/powerpoint/2010/main" val="2501368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4AD2D2A-11DB-D474-A6FE-8BA562B61DB9}"/>
              </a:ext>
            </a:extLst>
          </p:cNvPr>
          <p:cNvSpPr>
            <a:spLocks noGrp="1"/>
          </p:cNvSpPr>
          <p:nvPr>
            <p:ph type="sldNum" sz="quarter" idx="12"/>
          </p:nvPr>
        </p:nvSpPr>
        <p:spPr/>
        <p:txBody>
          <a:bodyPr/>
          <a:lstStyle/>
          <a:p>
            <a:fld id="{5874D6C6-B3A5-4F2C-A6BF-E3D57C3A1219}" type="slidenum">
              <a:rPr lang="en-US" smtClean="0"/>
              <a:t>2</a:t>
            </a:fld>
            <a:endParaRPr lang="en-US"/>
          </a:p>
        </p:txBody>
      </p:sp>
      <p:sp>
        <p:nvSpPr>
          <p:cNvPr id="9" name="Content Placeholder 8">
            <a:extLst>
              <a:ext uri="{FF2B5EF4-FFF2-40B4-BE49-F238E27FC236}">
                <a16:creationId xmlns:a16="http://schemas.microsoft.com/office/drawing/2014/main" id="{3F214188-744D-1C43-9498-1A15CDE632F3}"/>
              </a:ext>
            </a:extLst>
          </p:cNvPr>
          <p:cNvSpPr>
            <a:spLocks noGrp="1"/>
          </p:cNvSpPr>
          <p:nvPr>
            <p:ph sz="quarter" idx="13"/>
          </p:nvPr>
        </p:nvSpPr>
        <p:spPr/>
        <p:txBody>
          <a:bodyPr/>
          <a:lstStyle/>
          <a:p>
            <a:r>
              <a:rPr lang="en-US" dirty="0"/>
              <a:t>Learning Goals and Objectives:</a:t>
            </a:r>
          </a:p>
        </p:txBody>
      </p:sp>
      <p:sp>
        <p:nvSpPr>
          <p:cNvPr id="10" name="Footer Placeholder 4">
            <a:extLst>
              <a:ext uri="{FF2B5EF4-FFF2-40B4-BE49-F238E27FC236}">
                <a16:creationId xmlns:a16="http://schemas.microsoft.com/office/drawing/2014/main" id="{D07657D7-F016-2548-5F91-BEC0B8B746F3}"/>
              </a:ext>
            </a:extLst>
          </p:cNvPr>
          <p:cNvSpPr txBox="1">
            <a:spLocks/>
          </p:cNvSpPr>
          <p:nvPr/>
        </p:nvSpPr>
        <p:spPr>
          <a:xfrm>
            <a:off x="3810000" y="6192944"/>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4" name="TextBox 13">
            <a:extLst>
              <a:ext uri="{FF2B5EF4-FFF2-40B4-BE49-F238E27FC236}">
                <a16:creationId xmlns:a16="http://schemas.microsoft.com/office/drawing/2014/main" id="{B8E83784-8923-5029-1F19-C0BEC04A6619}"/>
              </a:ext>
            </a:extLst>
          </p:cNvPr>
          <p:cNvSpPr txBox="1"/>
          <p:nvPr/>
        </p:nvSpPr>
        <p:spPr>
          <a:xfrm>
            <a:off x="683812" y="1081377"/>
            <a:ext cx="10424160" cy="523220"/>
          </a:xfrm>
          <a:prstGeom prst="rect">
            <a:avLst/>
          </a:prstGeom>
          <a:noFill/>
        </p:spPr>
        <p:txBody>
          <a:bodyPr wrap="square" lIns="91440" tIns="45720" rIns="91440" bIns="45720" anchor="t">
            <a:spAutoFit/>
          </a:bodyPr>
          <a:lstStyle/>
          <a:p>
            <a:pPr marL="0" indent="0" algn="l">
              <a:buNone/>
            </a:pPr>
            <a:endParaRPr lang="en-US" sz="1000" dirty="0">
              <a:latin typeface="+mj-lt"/>
            </a:endParaRPr>
          </a:p>
          <a:p>
            <a:pPr marL="457200" indent="-457200" algn="l">
              <a:buFont typeface="Arial" panose="020B0604020202020204" pitchFamily="34" charset="0"/>
              <a:buChar char="•"/>
            </a:pPr>
            <a:endParaRPr lang="en-US" sz="1800" dirty="0"/>
          </a:p>
        </p:txBody>
      </p:sp>
      <p:sp>
        <p:nvSpPr>
          <p:cNvPr id="3" name="Date Placeholder 3">
            <a:extLst>
              <a:ext uri="{FF2B5EF4-FFF2-40B4-BE49-F238E27FC236}">
                <a16:creationId xmlns:a16="http://schemas.microsoft.com/office/drawing/2014/main" id="{503E6D0A-E2B7-F7A0-5A64-00B3FB2C7289}"/>
              </a:ext>
            </a:extLst>
          </p:cNvPr>
          <p:cNvSpPr>
            <a:spLocks noGrp="1"/>
          </p:cNvSpPr>
          <p:nvPr>
            <p:ph type="dt" sz="half" idx="10"/>
          </p:nvPr>
        </p:nvSpPr>
        <p:spPr>
          <a:xfrm>
            <a:off x="285750" y="6173787"/>
            <a:ext cx="1847850" cy="365125"/>
          </a:xfrm>
        </p:spPr>
        <p:txBody>
          <a:bodyPr/>
          <a:lstStyle/>
          <a:p>
            <a:r>
              <a:rPr lang="en-US" dirty="0"/>
              <a:t>2024</a:t>
            </a:r>
          </a:p>
        </p:txBody>
      </p:sp>
      <p:graphicFrame>
        <p:nvGraphicFramePr>
          <p:cNvPr id="2" name="Content Placeholder 2">
            <a:extLst>
              <a:ext uri="{FF2B5EF4-FFF2-40B4-BE49-F238E27FC236}">
                <a16:creationId xmlns:a16="http://schemas.microsoft.com/office/drawing/2014/main" id="{EE0E68CA-DF78-C8EF-B149-59474AB03C6C}"/>
              </a:ext>
            </a:extLst>
          </p:cNvPr>
          <p:cNvGraphicFramePr>
            <a:graphicFrameLocks/>
          </p:cNvGraphicFramePr>
          <p:nvPr/>
        </p:nvGraphicFramePr>
        <p:xfrm>
          <a:off x="304800" y="914400"/>
          <a:ext cx="11203388" cy="51013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1012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9592232-C307-DC33-BE64-517CF4E6F3CC}"/>
              </a:ext>
            </a:extLst>
          </p:cNvPr>
          <p:cNvSpPr>
            <a:spLocks noGrp="1"/>
          </p:cNvSpPr>
          <p:nvPr>
            <p:ph type="dt" sz="half" idx="10"/>
          </p:nvPr>
        </p:nvSpPr>
        <p:spPr/>
        <p:txBody>
          <a:bodyPr/>
          <a:lstStyle/>
          <a:p>
            <a:r>
              <a:rPr lang="en-US" dirty="0"/>
              <a:t>2024</a:t>
            </a:r>
          </a:p>
        </p:txBody>
      </p:sp>
      <p:sp>
        <p:nvSpPr>
          <p:cNvPr id="6" name="Slide Number Placeholder 5">
            <a:extLst>
              <a:ext uri="{FF2B5EF4-FFF2-40B4-BE49-F238E27FC236}">
                <a16:creationId xmlns:a16="http://schemas.microsoft.com/office/drawing/2014/main" id="{70744EF4-4824-7BCF-D735-7931D22928D0}"/>
              </a:ext>
            </a:extLst>
          </p:cNvPr>
          <p:cNvSpPr>
            <a:spLocks noGrp="1"/>
          </p:cNvSpPr>
          <p:nvPr>
            <p:ph type="sldNum" sz="quarter" idx="12"/>
          </p:nvPr>
        </p:nvSpPr>
        <p:spPr/>
        <p:txBody>
          <a:bodyPr/>
          <a:lstStyle/>
          <a:p>
            <a:fld id="{5874D6C6-B3A5-4F2C-A6BF-E3D57C3A1219}" type="slidenum">
              <a:rPr lang="en-US" smtClean="0"/>
              <a:t>20</a:t>
            </a:fld>
            <a:endParaRPr lang="en-US"/>
          </a:p>
        </p:txBody>
      </p:sp>
      <p:pic>
        <p:nvPicPr>
          <p:cNvPr id="11" name="Content Placeholder 10" descr="A screenshot of a computer&#10;&#10;Description automatically generated">
            <a:extLst>
              <a:ext uri="{FF2B5EF4-FFF2-40B4-BE49-F238E27FC236}">
                <a16:creationId xmlns:a16="http://schemas.microsoft.com/office/drawing/2014/main" id="{D8B5B187-65A4-6F3A-3FDA-B5D87A54B2E3}"/>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285750" y="1034716"/>
            <a:ext cx="5345029" cy="5054370"/>
          </a:xfr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9" name="Flowchart: Connector 18">
            <a:extLst>
              <a:ext uri="{FF2B5EF4-FFF2-40B4-BE49-F238E27FC236}">
                <a16:creationId xmlns:a16="http://schemas.microsoft.com/office/drawing/2014/main" id="{5F5D2992-CAFA-5B19-3ABF-394773C993FA}"/>
              </a:ext>
            </a:extLst>
          </p:cNvPr>
          <p:cNvSpPr/>
          <p:nvPr/>
        </p:nvSpPr>
        <p:spPr>
          <a:xfrm>
            <a:off x="3984454" y="1711538"/>
            <a:ext cx="613611" cy="589547"/>
          </a:xfrm>
          <a:prstGeom prst="flowChartConnector">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Connector 19">
            <a:extLst>
              <a:ext uri="{FF2B5EF4-FFF2-40B4-BE49-F238E27FC236}">
                <a16:creationId xmlns:a16="http://schemas.microsoft.com/office/drawing/2014/main" id="{96EF28A1-2719-FFC4-82C0-80F3B1491E96}"/>
              </a:ext>
            </a:extLst>
          </p:cNvPr>
          <p:cNvSpPr/>
          <p:nvPr/>
        </p:nvSpPr>
        <p:spPr>
          <a:xfrm>
            <a:off x="3984454" y="2732727"/>
            <a:ext cx="613611" cy="589547"/>
          </a:xfrm>
          <a:prstGeom prst="flowChartConnector">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a:extLst>
              <a:ext uri="{FF2B5EF4-FFF2-40B4-BE49-F238E27FC236}">
                <a16:creationId xmlns:a16="http://schemas.microsoft.com/office/drawing/2014/main" id="{9F217DF2-8E03-F33D-4D88-62175285CE90}"/>
              </a:ext>
            </a:extLst>
          </p:cNvPr>
          <p:cNvSpPr/>
          <p:nvPr/>
        </p:nvSpPr>
        <p:spPr>
          <a:xfrm>
            <a:off x="3984455" y="3761792"/>
            <a:ext cx="613611" cy="589547"/>
          </a:xfrm>
          <a:prstGeom prst="flowChartConnector">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Connector 21">
            <a:extLst>
              <a:ext uri="{FF2B5EF4-FFF2-40B4-BE49-F238E27FC236}">
                <a16:creationId xmlns:a16="http://schemas.microsoft.com/office/drawing/2014/main" id="{51634BD1-BE84-DD7F-139D-6B5BE6717BB8}"/>
              </a:ext>
            </a:extLst>
          </p:cNvPr>
          <p:cNvSpPr/>
          <p:nvPr/>
        </p:nvSpPr>
        <p:spPr>
          <a:xfrm>
            <a:off x="3984454" y="4925439"/>
            <a:ext cx="613611" cy="589547"/>
          </a:xfrm>
          <a:prstGeom prst="flowChartConnector">
            <a:avLst/>
          </a:prstGeom>
          <a:solidFill>
            <a:schemeClr val="tx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85F781A-227B-6373-2529-54482B936E14}"/>
              </a:ext>
            </a:extLst>
          </p:cNvPr>
          <p:cNvSpPr txBox="1"/>
          <p:nvPr/>
        </p:nvSpPr>
        <p:spPr>
          <a:xfrm>
            <a:off x="4098756" y="1789250"/>
            <a:ext cx="385010" cy="369332"/>
          </a:xfrm>
          <a:prstGeom prst="rect">
            <a:avLst/>
          </a:prstGeom>
          <a:noFill/>
          <a:ln>
            <a:noFill/>
          </a:ln>
        </p:spPr>
        <p:txBody>
          <a:bodyPr wrap="square" rtlCol="0">
            <a:spAutoFit/>
          </a:bodyPr>
          <a:lstStyle/>
          <a:p>
            <a:pPr algn="ctr"/>
            <a:r>
              <a:rPr lang="en-US" b="1" dirty="0">
                <a:solidFill>
                  <a:schemeClr val="bg1"/>
                </a:solidFill>
              </a:rPr>
              <a:t>1</a:t>
            </a:r>
          </a:p>
        </p:txBody>
      </p:sp>
      <p:sp>
        <p:nvSpPr>
          <p:cNvPr id="25" name="TextBox 24">
            <a:extLst>
              <a:ext uri="{FF2B5EF4-FFF2-40B4-BE49-F238E27FC236}">
                <a16:creationId xmlns:a16="http://schemas.microsoft.com/office/drawing/2014/main" id="{7B876649-866D-F664-B3B1-56848DFDC87C}"/>
              </a:ext>
            </a:extLst>
          </p:cNvPr>
          <p:cNvSpPr txBox="1"/>
          <p:nvPr/>
        </p:nvSpPr>
        <p:spPr>
          <a:xfrm>
            <a:off x="4098756" y="2827674"/>
            <a:ext cx="385010" cy="369332"/>
          </a:xfrm>
          <a:prstGeom prst="rect">
            <a:avLst/>
          </a:prstGeom>
          <a:noFill/>
        </p:spPr>
        <p:txBody>
          <a:bodyPr wrap="square" rtlCol="0">
            <a:spAutoFit/>
          </a:bodyPr>
          <a:lstStyle/>
          <a:p>
            <a:pPr algn="ctr"/>
            <a:r>
              <a:rPr lang="en-US" b="1" dirty="0">
                <a:solidFill>
                  <a:schemeClr val="bg1"/>
                </a:solidFill>
                <a:effectLst>
                  <a:outerShdw blurRad="38100" dist="38100" dir="2700000" algn="tl">
                    <a:srgbClr val="000000">
                      <a:alpha val="43137"/>
                    </a:srgbClr>
                  </a:outerShdw>
                </a:effectLst>
              </a:rPr>
              <a:t>2</a:t>
            </a:r>
          </a:p>
        </p:txBody>
      </p:sp>
      <p:sp>
        <p:nvSpPr>
          <p:cNvPr id="26" name="TextBox 25">
            <a:extLst>
              <a:ext uri="{FF2B5EF4-FFF2-40B4-BE49-F238E27FC236}">
                <a16:creationId xmlns:a16="http://schemas.microsoft.com/office/drawing/2014/main" id="{74654E1C-2727-3571-C4E6-03B2EF424058}"/>
              </a:ext>
            </a:extLst>
          </p:cNvPr>
          <p:cNvSpPr txBox="1"/>
          <p:nvPr/>
        </p:nvSpPr>
        <p:spPr>
          <a:xfrm>
            <a:off x="4086715" y="3839691"/>
            <a:ext cx="385010" cy="369332"/>
          </a:xfrm>
          <a:prstGeom prst="rect">
            <a:avLst/>
          </a:prstGeom>
          <a:noFill/>
        </p:spPr>
        <p:txBody>
          <a:bodyPr wrap="square" rtlCol="0">
            <a:spAutoFit/>
          </a:bodyPr>
          <a:lstStyle/>
          <a:p>
            <a:pPr algn="ctr"/>
            <a:r>
              <a:rPr lang="en-US" b="1" dirty="0">
                <a:solidFill>
                  <a:schemeClr val="bg1"/>
                </a:solidFill>
                <a:effectLst>
                  <a:outerShdw blurRad="38100" dist="38100" dir="2700000" algn="tl">
                    <a:srgbClr val="000000">
                      <a:alpha val="43137"/>
                    </a:srgbClr>
                  </a:outerShdw>
                </a:effectLst>
              </a:rPr>
              <a:t>3</a:t>
            </a:r>
          </a:p>
        </p:txBody>
      </p:sp>
      <p:sp>
        <p:nvSpPr>
          <p:cNvPr id="27" name="TextBox 26">
            <a:extLst>
              <a:ext uri="{FF2B5EF4-FFF2-40B4-BE49-F238E27FC236}">
                <a16:creationId xmlns:a16="http://schemas.microsoft.com/office/drawing/2014/main" id="{6ABC9DAB-E9EF-1061-9BFE-7CA2E57C549A}"/>
              </a:ext>
            </a:extLst>
          </p:cNvPr>
          <p:cNvSpPr txBox="1"/>
          <p:nvPr/>
        </p:nvSpPr>
        <p:spPr>
          <a:xfrm>
            <a:off x="4094742" y="4988678"/>
            <a:ext cx="385010" cy="369332"/>
          </a:xfrm>
          <a:prstGeom prst="rect">
            <a:avLst/>
          </a:prstGeom>
          <a:noFill/>
        </p:spPr>
        <p:txBody>
          <a:bodyPr wrap="square" rtlCol="0">
            <a:spAutoFit/>
          </a:bodyPr>
          <a:lstStyle/>
          <a:p>
            <a:pPr algn="ctr"/>
            <a:r>
              <a:rPr lang="en-US" b="1" dirty="0">
                <a:solidFill>
                  <a:schemeClr val="bg1"/>
                </a:solidFill>
                <a:effectLst>
                  <a:outerShdw blurRad="38100" dist="38100" dir="2700000" algn="tl">
                    <a:srgbClr val="000000">
                      <a:alpha val="43137"/>
                    </a:srgbClr>
                  </a:outerShdw>
                </a:effectLst>
              </a:rPr>
              <a:t>4</a:t>
            </a:r>
          </a:p>
        </p:txBody>
      </p:sp>
      <p:sp>
        <p:nvSpPr>
          <p:cNvPr id="29" name="TextBox 28">
            <a:extLst>
              <a:ext uri="{FF2B5EF4-FFF2-40B4-BE49-F238E27FC236}">
                <a16:creationId xmlns:a16="http://schemas.microsoft.com/office/drawing/2014/main" id="{A4A95763-7A73-EC9B-6EE7-710751266884}"/>
              </a:ext>
            </a:extLst>
          </p:cNvPr>
          <p:cNvSpPr txBox="1"/>
          <p:nvPr/>
        </p:nvSpPr>
        <p:spPr>
          <a:xfrm>
            <a:off x="5871411" y="2827674"/>
            <a:ext cx="5345029" cy="36933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b="1" u="sng" dirty="0">
                <a:effectLst>
                  <a:outerShdw blurRad="38100" dist="38100" dir="2700000" algn="tl">
                    <a:srgbClr val="000000">
                      <a:alpha val="43137"/>
                    </a:srgbClr>
                  </a:outerShdw>
                </a:effectLst>
              </a:rPr>
              <a:t>Details</a:t>
            </a:r>
            <a:r>
              <a:rPr lang="en-US" b="1" dirty="0">
                <a:effectLst>
                  <a:outerShdw blurRad="38100" dist="38100" dir="2700000" algn="tl">
                    <a:srgbClr val="000000">
                      <a:alpha val="43137"/>
                    </a:srgbClr>
                  </a:outerShdw>
                </a:effectLst>
              </a:rPr>
              <a:t>: </a:t>
            </a:r>
            <a:r>
              <a:rPr lang="en-US" sz="1500" b="1" dirty="0">
                <a:effectLst>
                  <a:outerShdw blurRad="38100" dist="38100" dir="2700000" algn="tl">
                    <a:srgbClr val="000000">
                      <a:alpha val="43137"/>
                    </a:srgbClr>
                  </a:outerShdw>
                </a:effectLst>
              </a:rPr>
              <a:t> </a:t>
            </a:r>
            <a:r>
              <a:rPr lang="en-US" sz="1600" b="1" dirty="0">
                <a:effectLst>
                  <a:outerShdw blurRad="38100" dist="38100" dir="2700000" algn="tl">
                    <a:srgbClr val="000000">
                      <a:alpha val="43137"/>
                    </a:srgbClr>
                  </a:outerShdw>
                </a:effectLst>
              </a:rPr>
              <a:t>Who, What, Where, When, How – Snapshot  </a:t>
            </a:r>
          </a:p>
        </p:txBody>
      </p:sp>
      <p:sp>
        <p:nvSpPr>
          <p:cNvPr id="30" name="TextBox 29">
            <a:extLst>
              <a:ext uri="{FF2B5EF4-FFF2-40B4-BE49-F238E27FC236}">
                <a16:creationId xmlns:a16="http://schemas.microsoft.com/office/drawing/2014/main" id="{764281D9-5F95-6EF3-266C-B5F80BBF7C49}"/>
              </a:ext>
            </a:extLst>
          </p:cNvPr>
          <p:cNvSpPr txBox="1"/>
          <p:nvPr/>
        </p:nvSpPr>
        <p:spPr>
          <a:xfrm>
            <a:off x="5715000" y="1603253"/>
            <a:ext cx="5345029" cy="806116"/>
          </a:xfrm>
          <a:prstGeom prst="rect">
            <a:avLst/>
          </a:prstGeom>
          <a:noFill/>
        </p:spPr>
        <p:txBody>
          <a:bodyPr wrap="square" rtlCol="0">
            <a:spAutoFit/>
          </a:bodyPr>
          <a:lstStyle/>
          <a:p>
            <a:endParaRPr lang="en-US" dirty="0"/>
          </a:p>
        </p:txBody>
      </p:sp>
      <p:sp>
        <p:nvSpPr>
          <p:cNvPr id="31" name="TextBox 30">
            <a:extLst>
              <a:ext uri="{FF2B5EF4-FFF2-40B4-BE49-F238E27FC236}">
                <a16:creationId xmlns:a16="http://schemas.microsoft.com/office/drawing/2014/main" id="{5AE7A51A-18D2-1D1B-0EF9-543694782573}"/>
              </a:ext>
            </a:extLst>
          </p:cNvPr>
          <p:cNvSpPr txBox="1"/>
          <p:nvPr/>
        </p:nvSpPr>
        <p:spPr>
          <a:xfrm>
            <a:off x="5871411" y="3837559"/>
            <a:ext cx="5345029" cy="36933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b="1" u="sng" dirty="0">
                <a:solidFill>
                  <a:schemeClr val="accent2"/>
                </a:solidFill>
                <a:effectLst>
                  <a:outerShdw blurRad="38100" dist="38100" dir="2700000" algn="tl">
                    <a:srgbClr val="000000">
                      <a:alpha val="43137"/>
                    </a:srgbClr>
                  </a:outerShdw>
                </a:effectLst>
              </a:rPr>
              <a:t>Injuries</a:t>
            </a:r>
            <a:r>
              <a:rPr lang="en-US" b="1" dirty="0">
                <a:solidFill>
                  <a:schemeClr val="accent2"/>
                </a:solidFill>
                <a:effectLst>
                  <a:outerShdw blurRad="38100" dist="38100" dir="2700000" algn="tl">
                    <a:srgbClr val="000000">
                      <a:alpha val="43137"/>
                    </a:srgbClr>
                  </a:outerShdw>
                </a:effectLst>
              </a:rPr>
              <a:t>: </a:t>
            </a:r>
            <a:r>
              <a:rPr lang="en-US" sz="1500" b="1" dirty="0">
                <a:solidFill>
                  <a:schemeClr val="accent2"/>
                </a:solidFill>
                <a:effectLst>
                  <a:outerShdw blurRad="38100" dist="38100" dir="2700000" algn="tl">
                    <a:srgbClr val="000000">
                      <a:alpha val="43137"/>
                    </a:srgbClr>
                  </a:outerShdw>
                </a:effectLst>
              </a:rPr>
              <a:t>Specific Injury/injuries</a:t>
            </a:r>
            <a:r>
              <a:rPr lang="en-US" b="1" dirty="0">
                <a:solidFill>
                  <a:schemeClr val="accent2"/>
                </a:solidFill>
                <a:effectLst>
                  <a:outerShdw blurRad="38100" dist="38100" dir="2700000" algn="tl">
                    <a:srgbClr val="000000">
                      <a:alpha val="43137"/>
                    </a:srgbClr>
                  </a:outerShdw>
                </a:effectLst>
              </a:rPr>
              <a:t> </a:t>
            </a:r>
            <a:r>
              <a:rPr lang="en-US" sz="1500" b="1" dirty="0">
                <a:solidFill>
                  <a:schemeClr val="accent2"/>
                </a:solidFill>
                <a:effectLst>
                  <a:outerShdw blurRad="38100" dist="38100" dir="2700000" algn="tl">
                    <a:srgbClr val="000000">
                      <a:alpha val="43137"/>
                    </a:srgbClr>
                  </a:outerShdw>
                </a:effectLst>
              </a:rPr>
              <a:t>reported or observed</a:t>
            </a:r>
          </a:p>
        </p:txBody>
      </p:sp>
      <p:sp>
        <p:nvSpPr>
          <p:cNvPr id="32" name="TextBox 31">
            <a:extLst>
              <a:ext uri="{FF2B5EF4-FFF2-40B4-BE49-F238E27FC236}">
                <a16:creationId xmlns:a16="http://schemas.microsoft.com/office/drawing/2014/main" id="{9AD8AC54-917A-9E60-CB2C-8FAEA6788929}"/>
              </a:ext>
            </a:extLst>
          </p:cNvPr>
          <p:cNvSpPr txBox="1"/>
          <p:nvPr/>
        </p:nvSpPr>
        <p:spPr>
          <a:xfrm>
            <a:off x="5871411" y="4992358"/>
            <a:ext cx="5345029" cy="36933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b="1" u="sng" dirty="0">
                <a:solidFill>
                  <a:schemeClr val="bg2">
                    <a:lumMod val="25000"/>
                  </a:schemeClr>
                </a:solidFill>
                <a:effectLst>
                  <a:outerShdw blurRad="38100" dist="38100" dir="2700000" algn="tl">
                    <a:srgbClr val="000000">
                      <a:alpha val="43137"/>
                    </a:srgbClr>
                  </a:outerShdw>
                </a:effectLst>
              </a:rPr>
              <a:t>Reporting</a:t>
            </a:r>
            <a:r>
              <a:rPr lang="en-US" b="1" dirty="0">
                <a:solidFill>
                  <a:schemeClr val="bg2">
                    <a:lumMod val="25000"/>
                  </a:schemeClr>
                </a:solidFill>
                <a:effectLst>
                  <a:outerShdw blurRad="38100" dist="38100" dir="2700000" algn="tl">
                    <a:srgbClr val="000000">
                      <a:alpha val="43137"/>
                    </a:srgbClr>
                  </a:outerShdw>
                </a:effectLst>
              </a:rPr>
              <a:t>: </a:t>
            </a:r>
            <a:r>
              <a:rPr lang="en-US" sz="1600" b="1" dirty="0">
                <a:solidFill>
                  <a:schemeClr val="bg2">
                    <a:lumMod val="25000"/>
                  </a:schemeClr>
                </a:solidFill>
                <a:effectLst>
                  <a:outerShdw blurRad="38100" dist="38100" dir="2700000" algn="tl">
                    <a:srgbClr val="000000">
                      <a:alpha val="43137"/>
                    </a:srgbClr>
                  </a:outerShdw>
                </a:effectLst>
              </a:rPr>
              <a:t>Persons reporting /Report “Trail”</a:t>
            </a:r>
          </a:p>
        </p:txBody>
      </p:sp>
      <p:sp>
        <p:nvSpPr>
          <p:cNvPr id="33" name="TextBox 32">
            <a:extLst>
              <a:ext uri="{FF2B5EF4-FFF2-40B4-BE49-F238E27FC236}">
                <a16:creationId xmlns:a16="http://schemas.microsoft.com/office/drawing/2014/main" id="{E505B9BA-EEC7-1C25-103E-830E35787DF8}"/>
              </a:ext>
            </a:extLst>
          </p:cNvPr>
          <p:cNvSpPr txBox="1"/>
          <p:nvPr/>
        </p:nvSpPr>
        <p:spPr>
          <a:xfrm>
            <a:off x="5871411" y="1789250"/>
            <a:ext cx="5345029" cy="36933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b="1" u="sng" dirty="0">
                <a:solidFill>
                  <a:schemeClr val="accent6">
                    <a:lumMod val="75000"/>
                  </a:schemeClr>
                </a:solidFill>
                <a:effectLst>
                  <a:outerShdw blurRad="38100" dist="38100" dir="2700000" algn="tl">
                    <a:srgbClr val="000000">
                      <a:alpha val="43137"/>
                    </a:srgbClr>
                  </a:outerShdw>
                </a:effectLst>
              </a:rPr>
              <a:t>Overview</a:t>
            </a:r>
            <a:r>
              <a:rPr lang="en-US" b="1" dirty="0">
                <a:solidFill>
                  <a:schemeClr val="accent6">
                    <a:lumMod val="75000"/>
                  </a:schemeClr>
                </a:solidFill>
                <a:effectLst>
                  <a:outerShdw blurRad="38100" dist="38100" dir="2700000" algn="tl">
                    <a:srgbClr val="000000">
                      <a:alpha val="43137"/>
                    </a:srgbClr>
                  </a:outerShdw>
                </a:effectLst>
              </a:rPr>
              <a:t>:</a:t>
            </a:r>
            <a:r>
              <a:rPr lang="en-US" sz="1500" b="1" dirty="0">
                <a:solidFill>
                  <a:schemeClr val="accent6">
                    <a:lumMod val="75000"/>
                  </a:schemeClr>
                </a:solidFill>
                <a:effectLst>
                  <a:outerShdw blurRad="38100" dist="38100" dir="2700000" algn="tl">
                    <a:srgbClr val="000000">
                      <a:alpha val="43137"/>
                    </a:srgbClr>
                  </a:outerShdw>
                </a:effectLst>
              </a:rPr>
              <a:t> </a:t>
            </a:r>
            <a:r>
              <a:rPr lang="en-US" sz="1600" b="1" dirty="0">
                <a:solidFill>
                  <a:schemeClr val="accent6">
                    <a:lumMod val="75000"/>
                  </a:schemeClr>
                </a:solidFill>
                <a:effectLst>
                  <a:outerShdw blurRad="38100" dist="38100" dir="2700000" algn="tl">
                    <a:srgbClr val="000000">
                      <a:alpha val="43137"/>
                    </a:srgbClr>
                  </a:outerShdw>
                </a:effectLst>
              </a:rPr>
              <a:t>Time/Date, Service type/location, etc.   </a:t>
            </a:r>
            <a:endParaRPr lang="en-US" sz="1600" b="1" dirty="0">
              <a:effectLst>
                <a:outerShdw blurRad="38100" dist="38100" dir="2700000" algn="tl">
                  <a:srgbClr val="000000">
                    <a:alpha val="43137"/>
                  </a:srgbClr>
                </a:outerShdw>
              </a:effectLst>
            </a:endParaRPr>
          </a:p>
        </p:txBody>
      </p:sp>
      <p:sp>
        <p:nvSpPr>
          <p:cNvPr id="34" name="TextBox 33">
            <a:extLst>
              <a:ext uri="{FF2B5EF4-FFF2-40B4-BE49-F238E27FC236}">
                <a16:creationId xmlns:a16="http://schemas.microsoft.com/office/drawing/2014/main" id="{4597405A-68AF-E776-7857-860462C6B49F}"/>
              </a:ext>
            </a:extLst>
          </p:cNvPr>
          <p:cNvSpPr txBox="1"/>
          <p:nvPr/>
        </p:nvSpPr>
        <p:spPr>
          <a:xfrm>
            <a:off x="5426242" y="494665"/>
            <a:ext cx="5345029" cy="477054"/>
          </a:xfrm>
          <a:prstGeom prst="rect">
            <a:avLst/>
          </a:prstGeom>
          <a:noFill/>
        </p:spPr>
        <p:txBody>
          <a:bodyPr wrap="square" rtlCol="0">
            <a:spAutoFit/>
          </a:bodyPr>
          <a:lstStyle/>
          <a:p>
            <a:pPr algn="r"/>
            <a:r>
              <a:rPr lang="en-US" sz="2500" b="1" dirty="0">
                <a:solidFill>
                  <a:schemeClr val="bg1"/>
                </a:solidFill>
                <a:effectLst>
                  <a:outerShdw blurRad="38100" dist="38100" dir="2700000" algn="tl">
                    <a:srgbClr val="000000">
                      <a:alpha val="43137"/>
                    </a:srgbClr>
                  </a:outerShdw>
                </a:effectLst>
              </a:rPr>
              <a:t>Allegation</a:t>
            </a:r>
            <a:r>
              <a:rPr lang="en-US" b="1" dirty="0">
                <a:solidFill>
                  <a:schemeClr val="bg1"/>
                </a:solidFill>
                <a:effectLst>
                  <a:outerShdw blurRad="38100" dist="38100" dir="2700000" algn="tl">
                    <a:srgbClr val="000000">
                      <a:alpha val="43137"/>
                    </a:srgbClr>
                  </a:outerShdw>
                </a:effectLst>
              </a:rPr>
              <a:t> Tab</a:t>
            </a:r>
            <a:endParaRPr lang="en-US" sz="1500" b="1" dirty="0">
              <a:solidFill>
                <a:schemeClr val="bg1"/>
              </a:solidFill>
              <a:effectLst>
                <a:outerShdw blurRad="38100" dist="38100" dir="2700000" algn="tl">
                  <a:srgbClr val="000000">
                    <a:alpha val="43137"/>
                  </a:srgbClr>
                </a:outerShdw>
              </a:effectLst>
            </a:endParaRPr>
          </a:p>
        </p:txBody>
      </p:sp>
      <p:pic>
        <p:nvPicPr>
          <p:cNvPr id="2" name="Content Placeholder 8" descr="A screenshot of a computer&#10;&#10;Description automatically generated">
            <a:extLst>
              <a:ext uri="{FF2B5EF4-FFF2-40B4-BE49-F238E27FC236}">
                <a16:creationId xmlns:a16="http://schemas.microsoft.com/office/drawing/2014/main" id="{83B03D61-6EA1-FDE9-6CAD-70A31AE56BCA}"/>
              </a:ext>
            </a:extLst>
          </p:cNvPr>
          <p:cNvPicPr>
            <a:picLocks noChangeAspect="1"/>
          </p:cNvPicPr>
          <p:nvPr/>
        </p:nvPicPr>
        <p:blipFill rotWithShape="1">
          <a:blip r:embed="rId4">
            <a:extLst>
              <a:ext uri="{28A0092B-C50C-407E-A947-70E740481C1C}">
                <a14:useLocalDpi xmlns:a14="http://schemas.microsoft.com/office/drawing/2010/main" val="0"/>
              </a:ext>
            </a:extLst>
          </a:blip>
          <a:srcRect t="1" r="10338" b="72433"/>
          <a:stretch/>
        </p:blipFill>
        <p:spPr>
          <a:xfrm>
            <a:off x="3234418" y="1059261"/>
            <a:ext cx="8218441" cy="509774"/>
          </a:xfrm>
          <a:prstGeom prst="rect">
            <a:avLst/>
          </a:prstGeom>
          <a:ln>
            <a:solidFill>
              <a:schemeClr val="bg2">
                <a:lumMod val="1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3" name="TextBox 2">
            <a:extLst>
              <a:ext uri="{FF2B5EF4-FFF2-40B4-BE49-F238E27FC236}">
                <a16:creationId xmlns:a16="http://schemas.microsoft.com/office/drawing/2014/main" id="{3DC6BCE7-EDA9-5CBC-069F-674D6C76D6D5}"/>
              </a:ext>
            </a:extLst>
          </p:cNvPr>
          <p:cNvSpPr txBox="1"/>
          <p:nvPr/>
        </p:nvSpPr>
        <p:spPr>
          <a:xfrm>
            <a:off x="3984454" y="1031059"/>
            <a:ext cx="861866" cy="392468"/>
          </a:xfrm>
          <a:prstGeom prst="rect">
            <a:avLst/>
          </a:prstGeom>
          <a:noFill/>
          <a:ln w="38100">
            <a:solidFill>
              <a:schemeClr val="accent1"/>
            </a:solidFill>
          </a:ln>
          <a:effectLst>
            <a:glow rad="63500">
              <a:schemeClr val="accent2">
                <a:satMod val="175000"/>
                <a:alpha val="40000"/>
              </a:schemeClr>
            </a:glow>
            <a:outerShdw blurRad="50800" dist="38100" dir="2700000" algn="tl" rotWithShape="0">
              <a:prstClr val="black">
                <a:alpha val="40000"/>
              </a:prstClr>
            </a:outerShdw>
          </a:effectLst>
        </p:spPr>
        <p:txBody>
          <a:bodyPr wrap="square" rtlCol="0">
            <a:spAutoFit/>
          </a:bodyPr>
          <a:lstStyle/>
          <a:p>
            <a:endParaRPr lang="en-US" dirty="0"/>
          </a:p>
        </p:txBody>
      </p:sp>
      <p:sp>
        <p:nvSpPr>
          <p:cNvPr id="8" name="Half Frame 7">
            <a:extLst>
              <a:ext uri="{FF2B5EF4-FFF2-40B4-BE49-F238E27FC236}">
                <a16:creationId xmlns:a16="http://schemas.microsoft.com/office/drawing/2014/main" id="{133FABC6-45D7-BF1F-764D-1A90447745DA}"/>
              </a:ext>
            </a:extLst>
          </p:cNvPr>
          <p:cNvSpPr/>
          <p:nvPr/>
        </p:nvSpPr>
        <p:spPr>
          <a:xfrm rot="18575411" flipV="1">
            <a:off x="3412369" y="1011150"/>
            <a:ext cx="394134" cy="139244"/>
          </a:xfrm>
          <a:prstGeom prst="halfFrame">
            <a:avLst/>
          </a:prstGeom>
          <a:solidFill>
            <a:srgbClr val="C00000"/>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a:extLst>
              <a:ext uri="{FF2B5EF4-FFF2-40B4-BE49-F238E27FC236}">
                <a16:creationId xmlns:a16="http://schemas.microsoft.com/office/drawing/2014/main" id="{F9EC3F25-2DA6-EC48-0207-52617A914D8F}"/>
              </a:ext>
            </a:extLst>
          </p:cNvPr>
          <p:cNvSpPr/>
          <p:nvPr/>
        </p:nvSpPr>
        <p:spPr>
          <a:xfrm>
            <a:off x="739141" y="1486524"/>
            <a:ext cx="367553" cy="82511"/>
          </a:xfrm>
          <a:prstGeom prst="rect">
            <a:avLst/>
          </a:prstGeom>
          <a:solidFill>
            <a:srgbClr val="FAFA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2482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A5804B5-B2B7-2D79-016F-A5484A66B789}"/>
              </a:ext>
            </a:extLst>
          </p:cNvPr>
          <p:cNvSpPr>
            <a:spLocks noGrp="1"/>
          </p:cNvSpPr>
          <p:nvPr>
            <p:ph type="dt" sz="half" idx="10"/>
          </p:nvPr>
        </p:nvSpPr>
        <p:spPr/>
        <p:txBody>
          <a:bodyPr/>
          <a:lstStyle/>
          <a:p>
            <a:r>
              <a:rPr lang="en-US" dirty="0"/>
              <a:t>2024</a:t>
            </a:r>
          </a:p>
        </p:txBody>
      </p:sp>
      <p:sp>
        <p:nvSpPr>
          <p:cNvPr id="6" name="Slide Number Placeholder 5">
            <a:extLst>
              <a:ext uri="{FF2B5EF4-FFF2-40B4-BE49-F238E27FC236}">
                <a16:creationId xmlns:a16="http://schemas.microsoft.com/office/drawing/2014/main" id="{81A29B3B-3210-734A-F13D-E54E855D9756}"/>
              </a:ext>
            </a:extLst>
          </p:cNvPr>
          <p:cNvSpPr>
            <a:spLocks noGrp="1"/>
          </p:cNvSpPr>
          <p:nvPr>
            <p:ph type="sldNum" sz="quarter" idx="12"/>
          </p:nvPr>
        </p:nvSpPr>
        <p:spPr/>
        <p:txBody>
          <a:bodyPr/>
          <a:lstStyle/>
          <a:p>
            <a:fld id="{5874D6C6-B3A5-4F2C-A6BF-E3D57C3A1219}" type="slidenum">
              <a:rPr lang="en-US" smtClean="0"/>
              <a:t>21</a:t>
            </a:fld>
            <a:endParaRPr lang="en-US"/>
          </a:p>
        </p:txBody>
      </p:sp>
      <p:sp>
        <p:nvSpPr>
          <p:cNvPr id="10" name="TextBox 9">
            <a:extLst>
              <a:ext uri="{FF2B5EF4-FFF2-40B4-BE49-F238E27FC236}">
                <a16:creationId xmlns:a16="http://schemas.microsoft.com/office/drawing/2014/main" id="{55B80A22-23D6-6362-1783-7580EA0BFA7D}"/>
              </a:ext>
            </a:extLst>
          </p:cNvPr>
          <p:cNvSpPr txBox="1"/>
          <p:nvPr/>
        </p:nvSpPr>
        <p:spPr>
          <a:xfrm>
            <a:off x="5414210" y="426234"/>
            <a:ext cx="5345029" cy="477054"/>
          </a:xfrm>
          <a:prstGeom prst="rect">
            <a:avLst/>
          </a:prstGeom>
          <a:noFill/>
        </p:spPr>
        <p:txBody>
          <a:bodyPr wrap="square" rtlCol="0">
            <a:spAutoFit/>
          </a:bodyPr>
          <a:lstStyle/>
          <a:p>
            <a:pPr algn="r"/>
            <a:r>
              <a:rPr lang="en-US" sz="2500" b="1" dirty="0">
                <a:solidFill>
                  <a:schemeClr val="bg1"/>
                </a:solidFill>
                <a:effectLst>
                  <a:outerShdw blurRad="38100" dist="38100" dir="2700000" algn="tl">
                    <a:srgbClr val="000000">
                      <a:alpha val="43137"/>
                    </a:srgbClr>
                  </a:outerShdw>
                </a:effectLst>
              </a:rPr>
              <a:t>Allegation</a:t>
            </a:r>
            <a:r>
              <a:rPr lang="en-US" b="1" dirty="0">
                <a:solidFill>
                  <a:schemeClr val="bg1"/>
                </a:solidFill>
                <a:effectLst>
                  <a:outerShdw blurRad="38100" dist="38100" dir="2700000" algn="tl">
                    <a:srgbClr val="000000">
                      <a:alpha val="43137"/>
                    </a:srgbClr>
                  </a:outerShdw>
                </a:effectLst>
              </a:rPr>
              <a:t> Tab: Overview section</a:t>
            </a:r>
            <a:endParaRPr lang="en-US" sz="1500" b="1" dirty="0">
              <a:solidFill>
                <a:schemeClr val="bg1"/>
              </a:solidFill>
              <a:effectLst>
                <a:outerShdw blurRad="38100" dist="38100" dir="2700000" algn="tl">
                  <a:srgbClr val="000000">
                    <a:alpha val="43137"/>
                  </a:srgbClr>
                </a:outerShdw>
              </a:effectLst>
            </a:endParaRPr>
          </a:p>
        </p:txBody>
      </p:sp>
      <p:sp>
        <p:nvSpPr>
          <p:cNvPr id="11" name="Flowchart: Connector 10">
            <a:extLst>
              <a:ext uri="{FF2B5EF4-FFF2-40B4-BE49-F238E27FC236}">
                <a16:creationId xmlns:a16="http://schemas.microsoft.com/office/drawing/2014/main" id="{3A121DC3-9243-2CE0-E515-70BA482B185E}"/>
              </a:ext>
            </a:extLst>
          </p:cNvPr>
          <p:cNvSpPr/>
          <p:nvPr/>
        </p:nvSpPr>
        <p:spPr>
          <a:xfrm>
            <a:off x="285750" y="1127138"/>
            <a:ext cx="613611" cy="589547"/>
          </a:xfrm>
          <a:prstGeom prst="flowChartConnector">
            <a:avLst/>
          </a:prstGeom>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7A9C1C5-502A-1C98-B3C4-3109869EBBDC}"/>
              </a:ext>
            </a:extLst>
          </p:cNvPr>
          <p:cNvSpPr txBox="1"/>
          <p:nvPr/>
        </p:nvSpPr>
        <p:spPr>
          <a:xfrm>
            <a:off x="400050" y="1189135"/>
            <a:ext cx="385010" cy="369332"/>
          </a:xfrm>
          <a:prstGeom prst="rect">
            <a:avLst/>
          </a:prstGeom>
          <a:noFill/>
          <a:ln>
            <a:noFill/>
          </a:ln>
        </p:spPr>
        <p:txBody>
          <a:bodyPr wrap="square" rtlCol="0">
            <a:spAutoFit/>
          </a:bodyPr>
          <a:lstStyle/>
          <a:p>
            <a:pPr algn="ctr"/>
            <a:r>
              <a:rPr lang="en-US" b="1" dirty="0">
                <a:solidFill>
                  <a:schemeClr val="bg1"/>
                </a:solidFill>
              </a:rPr>
              <a:t>1</a:t>
            </a:r>
          </a:p>
        </p:txBody>
      </p:sp>
      <p:sp>
        <p:nvSpPr>
          <p:cNvPr id="14" name="TextBox 13">
            <a:extLst>
              <a:ext uri="{FF2B5EF4-FFF2-40B4-BE49-F238E27FC236}">
                <a16:creationId xmlns:a16="http://schemas.microsoft.com/office/drawing/2014/main" id="{2A46BFE5-0E8D-FBDB-2736-DE12806D8C36}"/>
              </a:ext>
            </a:extLst>
          </p:cNvPr>
          <p:cNvSpPr txBox="1"/>
          <p:nvPr/>
        </p:nvSpPr>
        <p:spPr>
          <a:xfrm>
            <a:off x="1013661" y="1237245"/>
            <a:ext cx="3321989" cy="369332"/>
          </a:xfrm>
          <a:prstGeom prst="rect">
            <a:avLst/>
          </a:prstGeom>
          <a:noFill/>
        </p:spPr>
        <p:txBody>
          <a:bodyPr wrap="square" rtlCol="0">
            <a:spAutoFit/>
          </a:bodyPr>
          <a:lstStyle/>
          <a:p>
            <a:r>
              <a:rPr lang="en-US" b="1" dirty="0">
                <a:solidFill>
                  <a:schemeClr val="accent6">
                    <a:lumMod val="75000"/>
                  </a:schemeClr>
                </a:solidFill>
                <a:effectLst>
                  <a:outerShdw blurRad="38100" dist="38100" dir="2700000" algn="tl">
                    <a:srgbClr val="000000">
                      <a:alpha val="43137"/>
                    </a:srgbClr>
                  </a:outerShdw>
                </a:effectLst>
              </a:rPr>
              <a:t>Overview</a:t>
            </a:r>
            <a:r>
              <a:rPr lang="en-US" dirty="0"/>
              <a:t> </a:t>
            </a:r>
          </a:p>
        </p:txBody>
      </p:sp>
      <p:sp>
        <p:nvSpPr>
          <p:cNvPr id="2" name="TextBox 1">
            <a:extLst>
              <a:ext uri="{FF2B5EF4-FFF2-40B4-BE49-F238E27FC236}">
                <a16:creationId xmlns:a16="http://schemas.microsoft.com/office/drawing/2014/main" id="{B3EFDB20-1A9A-3229-E599-A08AB3FB47BE}"/>
              </a:ext>
            </a:extLst>
          </p:cNvPr>
          <p:cNvSpPr txBox="1"/>
          <p:nvPr/>
        </p:nvSpPr>
        <p:spPr>
          <a:xfrm>
            <a:off x="484645" y="1736169"/>
            <a:ext cx="3515689" cy="4247317"/>
          </a:xfrm>
          <a:prstGeom prst="rect">
            <a:avLst/>
          </a:prstGeom>
          <a:noFill/>
        </p:spPr>
        <p:txBody>
          <a:bodyPr wrap="square" rtlCol="0">
            <a:spAutoFit/>
          </a:bodyPr>
          <a:lstStyle/>
          <a:p>
            <a:r>
              <a:rPr lang="en-US" sz="1500" dirty="0"/>
              <a:t>”</a:t>
            </a:r>
            <a:r>
              <a:rPr lang="en-US" sz="1500" dirty="0">
                <a:solidFill>
                  <a:schemeClr val="tx2">
                    <a:lumMod val="50000"/>
                  </a:schemeClr>
                </a:solidFill>
              </a:rPr>
              <a:t>Abuse Counter</a:t>
            </a:r>
            <a:r>
              <a:rPr lang="en-US" sz="1500" dirty="0"/>
              <a:t>” = </a:t>
            </a:r>
            <a:r>
              <a:rPr lang="en-US" sz="1500" b="1" dirty="0"/>
              <a:t>Case Number </a:t>
            </a:r>
          </a:p>
          <a:p>
            <a:pPr lvl="1"/>
            <a:r>
              <a:rPr lang="en-US" sz="1500" dirty="0"/>
              <a:t>i.e. </a:t>
            </a:r>
            <a:r>
              <a:rPr lang="en-US" sz="1500" b="1" dirty="0">
                <a:solidFill>
                  <a:schemeClr val="tx2">
                    <a:lumMod val="50000"/>
                  </a:schemeClr>
                </a:solidFill>
              </a:rPr>
              <a:t>202400001</a:t>
            </a:r>
            <a:r>
              <a:rPr lang="en-US" sz="1500" dirty="0"/>
              <a:t> seen here</a:t>
            </a:r>
          </a:p>
          <a:p>
            <a:pPr lvl="1"/>
            <a:endParaRPr lang="en-US" sz="1500" dirty="0"/>
          </a:p>
          <a:p>
            <a:r>
              <a:rPr lang="en-US" sz="1500" b="1" u="sng" dirty="0"/>
              <a:t>Enter the following information: </a:t>
            </a:r>
          </a:p>
          <a:p>
            <a:pPr marL="285750" indent="-285750">
              <a:buFont typeface="Wingdings" panose="05000000000000000000" pitchFamily="2" charset="2"/>
              <a:buChar char="ü"/>
            </a:pPr>
            <a:r>
              <a:rPr lang="en-US" sz="1500" dirty="0"/>
              <a:t>Abuse Date/Time Reported </a:t>
            </a:r>
          </a:p>
          <a:p>
            <a:pPr marL="285750" indent="-285750">
              <a:buFont typeface="Wingdings" panose="05000000000000000000" pitchFamily="2" charset="2"/>
              <a:buChar char="ü"/>
            </a:pPr>
            <a:r>
              <a:rPr lang="en-US" sz="1500" dirty="0"/>
              <a:t>Provider will be auto-populated </a:t>
            </a:r>
          </a:p>
          <a:p>
            <a:pPr marL="285750" indent="-285750">
              <a:buFont typeface="Wingdings" panose="05000000000000000000" pitchFamily="2" charset="2"/>
              <a:buChar char="ü"/>
            </a:pPr>
            <a:r>
              <a:rPr lang="en-US" sz="1500" dirty="0"/>
              <a:t>Select Service Type/Location</a:t>
            </a:r>
          </a:p>
          <a:p>
            <a:pPr marL="285750" indent="-285750">
              <a:buFont typeface="Wingdings" panose="05000000000000000000" pitchFamily="2" charset="2"/>
              <a:buChar char="ü"/>
            </a:pPr>
            <a:r>
              <a:rPr lang="en-US" sz="1500" dirty="0"/>
              <a:t>Specific area where alleged abuse occurred during the service</a:t>
            </a:r>
          </a:p>
          <a:p>
            <a:endParaRPr lang="en-US" sz="1500" dirty="0"/>
          </a:p>
          <a:p>
            <a:r>
              <a:rPr lang="en-US" sz="1500" dirty="0"/>
              <a:t>Indicate “</a:t>
            </a:r>
            <a:r>
              <a:rPr lang="en-US" sz="1500" i="1" dirty="0"/>
              <a:t>Yes</a:t>
            </a:r>
            <a:r>
              <a:rPr lang="en-US" sz="1500" dirty="0"/>
              <a:t>” or “</a:t>
            </a:r>
            <a:r>
              <a:rPr lang="en-US" sz="1500" i="1" dirty="0"/>
              <a:t>No</a:t>
            </a:r>
            <a:r>
              <a:rPr lang="en-US" sz="1500" dirty="0"/>
              <a:t>” to Individual receiving a wavier service.</a:t>
            </a:r>
          </a:p>
          <a:p>
            <a:endParaRPr lang="en-US" sz="1500" dirty="0"/>
          </a:p>
          <a:p>
            <a:r>
              <a:rPr lang="en-US" sz="1500" dirty="0"/>
              <a:t>“</a:t>
            </a:r>
            <a:r>
              <a:rPr lang="en-US" sz="1500" i="1" dirty="0"/>
              <a:t>Yes</a:t>
            </a:r>
            <a:r>
              <a:rPr lang="en-US" sz="1500" dirty="0"/>
              <a:t>” will require additional information such as:</a:t>
            </a:r>
          </a:p>
          <a:p>
            <a:pPr marL="285750" indent="-285750">
              <a:buFont typeface="Wingdings" panose="05000000000000000000" pitchFamily="2" charset="2"/>
              <a:buChar char="Ø"/>
            </a:pPr>
            <a:r>
              <a:rPr lang="en-US" sz="1500" dirty="0"/>
              <a:t>Type of Wavier </a:t>
            </a:r>
          </a:p>
          <a:p>
            <a:pPr marL="285750" indent="-285750">
              <a:buFont typeface="Wingdings" panose="05000000000000000000" pitchFamily="2" charset="2"/>
              <a:buChar char="Ø"/>
            </a:pPr>
            <a:r>
              <a:rPr lang="en-US" sz="1500" dirty="0"/>
              <a:t>Medicaid Number</a:t>
            </a:r>
          </a:p>
          <a:p>
            <a:pPr marL="285750" indent="-285750">
              <a:buFont typeface="Wingdings" panose="05000000000000000000" pitchFamily="2" charset="2"/>
              <a:buChar char="Ø"/>
            </a:pPr>
            <a:r>
              <a:rPr lang="en-US" sz="1500" dirty="0"/>
              <a:t>Support Coordination CSB</a:t>
            </a:r>
          </a:p>
        </p:txBody>
      </p:sp>
      <p:sp>
        <p:nvSpPr>
          <p:cNvPr id="17" name="Straight Connector 16">
            <a:extLst>
              <a:ext uri="{FF2B5EF4-FFF2-40B4-BE49-F238E27FC236}">
                <a16:creationId xmlns:a16="http://schemas.microsoft.com/office/drawing/2014/main" id="{033F1A29-90C8-498E-92C0-3E993B0DA373}"/>
              </a:ext>
            </a:extLst>
          </p:cNvPr>
          <p:cNvSpPr/>
          <p:nvPr/>
        </p:nvSpPr>
        <p:spPr>
          <a:xfrm rot="10800000">
            <a:off x="4624920" y="4016160"/>
            <a:ext cx="1645920" cy="0"/>
          </a:xfrm>
          <a:prstGeom prst="line">
            <a:avLst/>
          </a:prstGeom>
          <a:solidFill>
            <a:srgbClr val="000000">
              <a:alpha val="5000"/>
            </a:srgbClr>
          </a:solidFill>
          <a:ln w="72000">
            <a:solidFill>
              <a:srgbClr val="000000"/>
            </a:soli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en-US">
              <a:solidFill>
                <a:srgbClr val="000000"/>
              </a:solidFill>
            </a:endParaRPr>
          </a:p>
        </p:txBody>
      </p:sp>
      <mc:AlternateContent xmlns:mc="http://schemas.openxmlformats.org/markup-compatibility/2006" xmlns:p14="http://schemas.microsoft.com/office/powerpoint/2010/main">
        <mc:Choice Requires="p14">
          <p:contentPart p14:bwMode="auto" r:id="rId2">
            <p14:nvContentPartPr>
              <p14:cNvPr id="12" name="Ink 11">
                <a:extLst>
                  <a:ext uri="{FF2B5EF4-FFF2-40B4-BE49-F238E27FC236}">
                    <a16:creationId xmlns:a16="http://schemas.microsoft.com/office/drawing/2014/main" id="{D888128E-C34F-0280-0F44-643589854E58}"/>
                  </a:ext>
                </a:extLst>
              </p14:cNvPr>
              <p14:cNvContentPartPr/>
              <p14:nvPr/>
            </p14:nvContentPartPr>
            <p14:xfrm>
              <a:off x="4652351" y="5136508"/>
              <a:ext cx="413280" cy="360"/>
            </p14:xfrm>
          </p:contentPart>
        </mc:Choice>
        <mc:Fallback xmlns="">
          <p:pic>
            <p:nvPicPr>
              <p:cNvPr id="12" name="Ink 11">
                <a:extLst>
                  <a:ext uri="{FF2B5EF4-FFF2-40B4-BE49-F238E27FC236}">
                    <a16:creationId xmlns:a16="http://schemas.microsoft.com/office/drawing/2014/main" id="{D888128E-C34F-0280-0F44-643589854E58}"/>
                  </a:ext>
                </a:extLst>
              </p:cNvPr>
              <p:cNvPicPr/>
              <p:nvPr/>
            </p:nvPicPr>
            <p:blipFill>
              <a:blip r:embed="rId4"/>
              <a:stretch>
                <a:fillRect/>
              </a:stretch>
            </p:blipFill>
            <p:spPr>
              <a:xfrm>
                <a:off x="4616711" y="5100868"/>
                <a:ext cx="4849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 name="Ink 14">
                <a:extLst>
                  <a:ext uri="{FF2B5EF4-FFF2-40B4-BE49-F238E27FC236}">
                    <a16:creationId xmlns:a16="http://schemas.microsoft.com/office/drawing/2014/main" id="{69BFC7B9-23C5-366D-746B-103571785586}"/>
                  </a:ext>
                </a:extLst>
              </p14:cNvPr>
              <p14:cNvContentPartPr/>
              <p14:nvPr/>
            </p14:nvContentPartPr>
            <p14:xfrm>
              <a:off x="6257231" y="5109508"/>
              <a:ext cx="287640" cy="360"/>
            </p14:xfrm>
          </p:contentPart>
        </mc:Choice>
        <mc:Fallback xmlns="">
          <p:pic>
            <p:nvPicPr>
              <p:cNvPr id="15" name="Ink 14">
                <a:extLst>
                  <a:ext uri="{FF2B5EF4-FFF2-40B4-BE49-F238E27FC236}">
                    <a16:creationId xmlns:a16="http://schemas.microsoft.com/office/drawing/2014/main" id="{69BFC7B9-23C5-366D-746B-103571785586}"/>
                  </a:ext>
                </a:extLst>
              </p:cNvPr>
              <p:cNvPicPr/>
              <p:nvPr/>
            </p:nvPicPr>
            <p:blipFill>
              <a:blip r:embed="rId6"/>
              <a:stretch>
                <a:fillRect/>
              </a:stretch>
            </p:blipFill>
            <p:spPr>
              <a:xfrm>
                <a:off x="6221231" y="5073868"/>
                <a:ext cx="359280" cy="72000"/>
              </a:xfrm>
              <a:prstGeom prst="rect">
                <a:avLst/>
              </a:prstGeom>
            </p:spPr>
          </p:pic>
        </mc:Fallback>
      </mc:AlternateContent>
      <p:sp>
        <p:nvSpPr>
          <p:cNvPr id="20" name="Straight Connector 19">
            <a:extLst>
              <a:ext uri="{FF2B5EF4-FFF2-40B4-BE49-F238E27FC236}">
                <a16:creationId xmlns:a16="http://schemas.microsoft.com/office/drawing/2014/main" id="{C7BB696B-5AE2-49D8-B622-165888D1657B}"/>
              </a:ext>
            </a:extLst>
          </p:cNvPr>
          <p:cNvSpPr/>
          <p:nvPr/>
        </p:nvSpPr>
        <p:spPr>
          <a:xfrm>
            <a:off x="4634640" y="4971960"/>
            <a:ext cx="1280160" cy="0"/>
          </a:xfrm>
          <a:prstGeom prst="line">
            <a:avLst/>
          </a:prstGeom>
          <a:solidFill>
            <a:srgbClr val="000000">
              <a:alpha val="5000"/>
            </a:srgbClr>
          </a:solidFill>
          <a:ln w="72000">
            <a:solidFill>
              <a:srgbClr val="000000"/>
            </a:soli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en-US">
              <a:solidFill>
                <a:srgbClr val="000000"/>
              </a:solidFill>
            </a:endParaRPr>
          </a:p>
        </p:txBody>
      </p:sp>
      <p:sp>
        <p:nvSpPr>
          <p:cNvPr id="22" name="直線コネクタ 21">
            <a:extLst>
              <a:ext uri="{FF2B5EF4-FFF2-40B4-BE49-F238E27FC236}">
                <a16:creationId xmlns:a16="http://schemas.microsoft.com/office/drawing/2014/main" id="{4276C876-9755-4C56-B32E-DA90C6CB867F}"/>
              </a:ext>
            </a:extLst>
          </p:cNvPr>
          <p:cNvSpPr/>
          <p:nvPr/>
        </p:nvSpPr>
        <p:spPr>
          <a:xfrm>
            <a:off x="5387760" y="5298120"/>
            <a:ext cx="731520" cy="0"/>
          </a:xfrm>
          <a:prstGeom prst="line">
            <a:avLst/>
          </a:prstGeom>
          <a:solidFill>
            <a:srgbClr val="000000">
              <a:alpha val="5000"/>
            </a:srgbClr>
          </a:solidFill>
          <a:ln w="72000">
            <a:solidFill>
              <a:srgbClr val="000000"/>
            </a:soli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en-US">
              <a:solidFill>
                <a:srgbClr val="000000"/>
              </a:solidFill>
            </a:endParaRPr>
          </a:p>
        </p:txBody>
      </p:sp>
      <p:sp>
        <p:nvSpPr>
          <p:cNvPr id="21" name="直線コネクタ 20">
            <a:extLst>
              <a:ext uri="{FF2B5EF4-FFF2-40B4-BE49-F238E27FC236}">
                <a16:creationId xmlns:a16="http://schemas.microsoft.com/office/drawing/2014/main" id="{99E4CEB0-1568-4616-B92E-0050E1C48AAE}"/>
              </a:ext>
            </a:extLst>
          </p:cNvPr>
          <p:cNvSpPr/>
          <p:nvPr/>
        </p:nvSpPr>
        <p:spPr>
          <a:xfrm rot="10800000">
            <a:off x="4645440" y="5279940"/>
            <a:ext cx="182880" cy="0"/>
          </a:xfrm>
          <a:prstGeom prst="line">
            <a:avLst/>
          </a:prstGeom>
          <a:solidFill>
            <a:srgbClr val="000000">
              <a:alpha val="5000"/>
            </a:srgbClr>
          </a:solidFill>
          <a:ln w="72000">
            <a:solidFill>
              <a:srgbClr val="000000"/>
            </a:soli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en-US">
              <a:solidFill>
                <a:srgbClr val="000000"/>
              </a:solidFill>
            </a:endParaRPr>
          </a:p>
        </p:txBody>
      </p:sp>
      <p:sp>
        <p:nvSpPr>
          <p:cNvPr id="19" name="Conector recto 18">
            <a:extLst>
              <a:ext uri="{FF2B5EF4-FFF2-40B4-BE49-F238E27FC236}">
                <a16:creationId xmlns:a16="http://schemas.microsoft.com/office/drawing/2014/main" id="{8639ECDD-2BF8-4CBC-B15A-0630A6B506CA}"/>
              </a:ext>
            </a:extLst>
          </p:cNvPr>
          <p:cNvSpPr/>
          <p:nvPr/>
        </p:nvSpPr>
        <p:spPr>
          <a:xfrm rot="10800000">
            <a:off x="4605840" y="5288040"/>
            <a:ext cx="365760" cy="0"/>
          </a:xfrm>
          <a:prstGeom prst="line">
            <a:avLst/>
          </a:prstGeom>
          <a:solidFill>
            <a:srgbClr val="000000">
              <a:alpha val="5000"/>
            </a:srgbClr>
          </a:solidFill>
          <a:ln w="72000">
            <a:solidFill>
              <a:srgbClr val="000000"/>
            </a:soli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en-US">
              <a:solidFill>
                <a:srgbClr val="000000"/>
              </a:solidFill>
            </a:endParaRPr>
          </a:p>
        </p:txBody>
      </p:sp>
      <p:sp>
        <p:nvSpPr>
          <p:cNvPr id="23" name="Conector recto 22">
            <a:extLst>
              <a:ext uri="{FF2B5EF4-FFF2-40B4-BE49-F238E27FC236}">
                <a16:creationId xmlns:a16="http://schemas.microsoft.com/office/drawing/2014/main" id="{2518FE28-88A1-493D-8CCC-008C5DA3D6C3}"/>
              </a:ext>
            </a:extLst>
          </p:cNvPr>
          <p:cNvSpPr/>
          <p:nvPr/>
        </p:nvSpPr>
        <p:spPr>
          <a:xfrm rot="10800000">
            <a:off x="5314320" y="5297580"/>
            <a:ext cx="914400" cy="0"/>
          </a:xfrm>
          <a:prstGeom prst="line">
            <a:avLst/>
          </a:prstGeom>
          <a:solidFill>
            <a:srgbClr val="000000">
              <a:alpha val="5000"/>
            </a:srgbClr>
          </a:solidFill>
          <a:ln w="72000">
            <a:solidFill>
              <a:srgbClr val="000000"/>
            </a:soli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en-US">
              <a:solidFill>
                <a:srgbClr val="000000"/>
              </a:solidFill>
            </a:endParaRPr>
          </a:p>
        </p:txBody>
      </p:sp>
      <p:sp>
        <p:nvSpPr>
          <p:cNvPr id="31" name="Rectangle 30">
            <a:extLst>
              <a:ext uri="{FF2B5EF4-FFF2-40B4-BE49-F238E27FC236}">
                <a16:creationId xmlns:a16="http://schemas.microsoft.com/office/drawing/2014/main" id="{4A20F38D-640E-8649-315E-8630B7550ACC}"/>
              </a:ext>
            </a:extLst>
          </p:cNvPr>
          <p:cNvSpPr/>
          <p:nvPr/>
        </p:nvSpPr>
        <p:spPr>
          <a:xfrm>
            <a:off x="4605839" y="4929571"/>
            <a:ext cx="1471081" cy="7005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B1868BC6-FD7F-7C24-FCDD-864D086134B1}"/>
              </a:ext>
            </a:extLst>
          </p:cNvPr>
          <p:cNvSpPr/>
          <p:nvPr/>
        </p:nvSpPr>
        <p:spPr>
          <a:xfrm>
            <a:off x="4597883" y="5102224"/>
            <a:ext cx="629549" cy="7005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B85E7A4-1169-FE47-4751-878410D34CB8}"/>
              </a:ext>
            </a:extLst>
          </p:cNvPr>
          <p:cNvSpPr/>
          <p:nvPr/>
        </p:nvSpPr>
        <p:spPr>
          <a:xfrm>
            <a:off x="6182753" y="5065459"/>
            <a:ext cx="629549" cy="8809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89FB6AE-F2B5-E3CC-B8C0-A85AE9519782}"/>
              </a:ext>
            </a:extLst>
          </p:cNvPr>
          <p:cNvSpPr/>
          <p:nvPr/>
        </p:nvSpPr>
        <p:spPr>
          <a:xfrm>
            <a:off x="4607415" y="5222970"/>
            <a:ext cx="381671" cy="10725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6486EB41-B583-6F26-A4C5-FC28614F6C0E}"/>
              </a:ext>
            </a:extLst>
          </p:cNvPr>
          <p:cNvSpPr/>
          <p:nvPr/>
        </p:nvSpPr>
        <p:spPr>
          <a:xfrm>
            <a:off x="5314319" y="5250648"/>
            <a:ext cx="942912" cy="7005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8F7E54E6-2F28-FB0F-2366-2BC11BD133A9}"/>
              </a:ext>
            </a:extLst>
          </p:cNvPr>
          <p:cNvSpPr/>
          <p:nvPr/>
        </p:nvSpPr>
        <p:spPr>
          <a:xfrm>
            <a:off x="4605839" y="4219176"/>
            <a:ext cx="1830820" cy="592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61625BB-6DE7-D002-A15E-7B0199B06C8A}"/>
              </a:ext>
            </a:extLst>
          </p:cNvPr>
          <p:cNvSpPr/>
          <p:nvPr/>
        </p:nvSpPr>
        <p:spPr>
          <a:xfrm>
            <a:off x="4577986" y="4434140"/>
            <a:ext cx="3301468" cy="144440"/>
          </a:xfrm>
          <a:prstGeom prst="rect">
            <a:avLst/>
          </a:prstGeom>
          <a:solidFill>
            <a:schemeClr val="bg1"/>
          </a:solidFill>
          <a:ln>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998BF11-695F-8DD6-4269-7B5879055065}"/>
              </a:ext>
            </a:extLst>
          </p:cNvPr>
          <p:cNvSpPr/>
          <p:nvPr/>
        </p:nvSpPr>
        <p:spPr>
          <a:xfrm>
            <a:off x="4577986" y="4900107"/>
            <a:ext cx="2549324" cy="1216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6288E1C-2354-37ED-B151-078301E07971}"/>
              </a:ext>
            </a:extLst>
          </p:cNvPr>
          <p:cNvSpPr/>
          <p:nvPr/>
        </p:nvSpPr>
        <p:spPr>
          <a:xfrm>
            <a:off x="4568267" y="5087058"/>
            <a:ext cx="1131076" cy="937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9EC8B08-A5F0-8779-2BE5-CC6495BE1BF6}"/>
              </a:ext>
            </a:extLst>
          </p:cNvPr>
          <p:cNvSpPr/>
          <p:nvPr/>
        </p:nvSpPr>
        <p:spPr>
          <a:xfrm>
            <a:off x="4577986" y="3972830"/>
            <a:ext cx="3301468" cy="12517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Content Placeholder 8" descr="A screenshot of a computer&#10;&#10;Description automatically generated">
            <a:extLst>
              <a:ext uri="{FF2B5EF4-FFF2-40B4-BE49-F238E27FC236}">
                <a16:creationId xmlns:a16="http://schemas.microsoft.com/office/drawing/2014/main" id="{49DDC105-01A3-0FD7-E937-6302C7F90A6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28845" y="1081003"/>
            <a:ext cx="7487109" cy="4915067"/>
          </a:xfrm>
          <a:prstGeom prst="rect">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6" name="TextBox 25">
            <a:extLst>
              <a:ext uri="{FF2B5EF4-FFF2-40B4-BE49-F238E27FC236}">
                <a16:creationId xmlns:a16="http://schemas.microsoft.com/office/drawing/2014/main" id="{4552D730-4B15-E1A0-ADBE-63CC8AEA455E}"/>
              </a:ext>
            </a:extLst>
          </p:cNvPr>
          <p:cNvSpPr txBox="1"/>
          <p:nvPr/>
        </p:nvSpPr>
        <p:spPr>
          <a:xfrm>
            <a:off x="4589929" y="1030917"/>
            <a:ext cx="645459" cy="369332"/>
          </a:xfrm>
          <a:prstGeom prst="rect">
            <a:avLst/>
          </a:prstGeom>
          <a:noFill/>
          <a:ln w="38100">
            <a:solidFill>
              <a:schemeClr val="accent1"/>
            </a:solidFill>
          </a:ln>
          <a:effectLst>
            <a:glow rad="63500">
              <a:schemeClr val="accent2">
                <a:satMod val="175000"/>
                <a:alpha val="40000"/>
              </a:schemeClr>
            </a:glow>
          </a:effectLst>
        </p:spPr>
        <p:txBody>
          <a:bodyPr wrap="square" rtlCol="0">
            <a:spAutoFit/>
          </a:bodyPr>
          <a:lstStyle/>
          <a:p>
            <a:endParaRPr lang="en-US" dirty="0"/>
          </a:p>
        </p:txBody>
      </p:sp>
      <p:sp>
        <p:nvSpPr>
          <p:cNvPr id="27" name="TextBox 26">
            <a:extLst>
              <a:ext uri="{FF2B5EF4-FFF2-40B4-BE49-F238E27FC236}">
                <a16:creationId xmlns:a16="http://schemas.microsoft.com/office/drawing/2014/main" id="{4ACAF358-A237-DB6D-C5F9-EA00C0182639}"/>
              </a:ext>
            </a:extLst>
          </p:cNvPr>
          <p:cNvSpPr txBox="1"/>
          <p:nvPr/>
        </p:nvSpPr>
        <p:spPr>
          <a:xfrm>
            <a:off x="4043363" y="1839122"/>
            <a:ext cx="4397217" cy="275933"/>
          </a:xfrm>
          <a:prstGeom prst="rect">
            <a:avLst/>
          </a:prstGeom>
          <a:solidFill>
            <a:srgbClr val="FAFAFA"/>
          </a:solidFill>
        </p:spPr>
        <p:txBody>
          <a:bodyPr wrap="square">
            <a:spAutoFit/>
          </a:bodyPr>
          <a:lstStyle/>
          <a:p>
            <a:r>
              <a:rPr lang="en-US" sz="1200" b="1" dirty="0">
                <a:effectLst>
                  <a:outerShdw blurRad="38100" dist="38100" dir="2700000" algn="tl">
                    <a:srgbClr val="000000">
                      <a:alpha val="43137"/>
                    </a:srgbClr>
                  </a:outerShdw>
                </a:effectLst>
              </a:rPr>
              <a:t>Thor Odinson </a:t>
            </a:r>
          </a:p>
        </p:txBody>
      </p:sp>
      <p:sp>
        <p:nvSpPr>
          <p:cNvPr id="3" name="Rectangle 2">
            <a:extLst>
              <a:ext uri="{FF2B5EF4-FFF2-40B4-BE49-F238E27FC236}">
                <a16:creationId xmlns:a16="http://schemas.microsoft.com/office/drawing/2014/main" id="{9766B14B-01FB-0315-DD8C-1A578B095DD3}"/>
              </a:ext>
            </a:extLst>
          </p:cNvPr>
          <p:cNvSpPr/>
          <p:nvPr/>
        </p:nvSpPr>
        <p:spPr>
          <a:xfrm>
            <a:off x="4588051" y="4940606"/>
            <a:ext cx="1591266" cy="88982"/>
          </a:xfrm>
          <a:prstGeom prst="rect">
            <a:avLst/>
          </a:prstGeom>
          <a:solidFill>
            <a:srgbClr val="F4F4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1B7B3E0-28EC-F033-6D85-9BF74EDC8FE1}"/>
              </a:ext>
            </a:extLst>
          </p:cNvPr>
          <p:cNvSpPr/>
          <p:nvPr/>
        </p:nvSpPr>
        <p:spPr>
          <a:xfrm>
            <a:off x="4588051" y="5095378"/>
            <a:ext cx="861594" cy="90782"/>
          </a:xfrm>
          <a:prstGeom prst="rect">
            <a:avLst/>
          </a:prstGeom>
          <a:solidFill>
            <a:srgbClr val="F4F4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C796916-5748-4C5B-D540-B088EFA96A87}"/>
              </a:ext>
            </a:extLst>
          </p:cNvPr>
          <p:cNvSpPr/>
          <p:nvPr/>
        </p:nvSpPr>
        <p:spPr>
          <a:xfrm>
            <a:off x="4568267" y="5233680"/>
            <a:ext cx="474415" cy="116313"/>
          </a:xfrm>
          <a:prstGeom prst="rect">
            <a:avLst/>
          </a:prstGeom>
          <a:solidFill>
            <a:srgbClr val="F4F4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AE25763-DB52-5362-D00E-557C6C181154}"/>
              </a:ext>
            </a:extLst>
          </p:cNvPr>
          <p:cNvSpPr/>
          <p:nvPr/>
        </p:nvSpPr>
        <p:spPr>
          <a:xfrm>
            <a:off x="5329072" y="5222601"/>
            <a:ext cx="731520" cy="148849"/>
          </a:xfrm>
          <a:prstGeom prst="rect">
            <a:avLst/>
          </a:prstGeom>
          <a:solidFill>
            <a:srgbClr val="F4F4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0A668B7-73A1-BA50-A180-9AE74497521E}"/>
              </a:ext>
            </a:extLst>
          </p:cNvPr>
          <p:cNvSpPr/>
          <p:nvPr/>
        </p:nvSpPr>
        <p:spPr>
          <a:xfrm>
            <a:off x="6208813" y="5062155"/>
            <a:ext cx="474415" cy="116313"/>
          </a:xfrm>
          <a:prstGeom prst="rect">
            <a:avLst/>
          </a:prstGeom>
          <a:solidFill>
            <a:srgbClr val="F4F4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4264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ABA46A6-71FF-30E6-4E1A-FA2F5AD19C23}"/>
              </a:ext>
            </a:extLst>
          </p:cNvPr>
          <p:cNvSpPr>
            <a:spLocks noGrp="1"/>
          </p:cNvSpPr>
          <p:nvPr>
            <p:ph type="dt" sz="half" idx="10"/>
          </p:nvPr>
        </p:nvSpPr>
        <p:spPr/>
        <p:txBody>
          <a:bodyPr/>
          <a:lstStyle/>
          <a:p>
            <a:r>
              <a:rPr lang="en-US" dirty="0"/>
              <a:t>2024</a:t>
            </a:r>
          </a:p>
        </p:txBody>
      </p:sp>
      <p:sp>
        <p:nvSpPr>
          <p:cNvPr id="6" name="Slide Number Placeholder 5">
            <a:extLst>
              <a:ext uri="{FF2B5EF4-FFF2-40B4-BE49-F238E27FC236}">
                <a16:creationId xmlns:a16="http://schemas.microsoft.com/office/drawing/2014/main" id="{56E3E718-E9B7-B19E-8362-C3AC53AE01A8}"/>
              </a:ext>
            </a:extLst>
          </p:cNvPr>
          <p:cNvSpPr>
            <a:spLocks noGrp="1"/>
          </p:cNvSpPr>
          <p:nvPr>
            <p:ph type="sldNum" sz="quarter" idx="12"/>
          </p:nvPr>
        </p:nvSpPr>
        <p:spPr/>
        <p:txBody>
          <a:bodyPr/>
          <a:lstStyle/>
          <a:p>
            <a:fld id="{5874D6C6-B3A5-4F2C-A6BF-E3D57C3A1219}" type="slidenum">
              <a:rPr lang="en-US" smtClean="0"/>
              <a:t>22</a:t>
            </a:fld>
            <a:endParaRPr lang="en-US"/>
          </a:p>
        </p:txBody>
      </p:sp>
      <p:pic>
        <p:nvPicPr>
          <p:cNvPr id="10" name="Picture 9">
            <a:extLst>
              <a:ext uri="{FF2B5EF4-FFF2-40B4-BE49-F238E27FC236}">
                <a16:creationId xmlns:a16="http://schemas.microsoft.com/office/drawing/2014/main" id="{7427B158-D0B3-6119-2AA2-69E7298D4F2D}"/>
              </a:ext>
            </a:extLst>
          </p:cNvPr>
          <p:cNvPicPr>
            <a:picLocks noChangeAspect="1"/>
          </p:cNvPicPr>
          <p:nvPr/>
        </p:nvPicPr>
        <p:blipFill>
          <a:blip r:embed="rId2"/>
          <a:stretch>
            <a:fillRect/>
          </a:stretch>
        </p:blipFill>
        <p:spPr>
          <a:xfrm>
            <a:off x="285750" y="1098582"/>
            <a:ext cx="673474" cy="682221"/>
          </a:xfrm>
          <a:prstGeom prst="rect">
            <a:avLst/>
          </a:prstGeom>
        </p:spPr>
      </p:pic>
      <p:sp>
        <p:nvSpPr>
          <p:cNvPr id="11" name="Content Placeholder 10">
            <a:extLst>
              <a:ext uri="{FF2B5EF4-FFF2-40B4-BE49-F238E27FC236}">
                <a16:creationId xmlns:a16="http://schemas.microsoft.com/office/drawing/2014/main" id="{9FC9BD16-DE28-AF14-2EC5-A07DAFB48AD6}"/>
              </a:ext>
            </a:extLst>
          </p:cNvPr>
          <p:cNvSpPr txBox="1">
            <a:spLocks noGrp="1"/>
          </p:cNvSpPr>
          <p:nvPr>
            <p:ph sz="quarter" idx="13"/>
          </p:nvPr>
        </p:nvSpPr>
        <p:spPr>
          <a:xfrm>
            <a:off x="3498663" y="504066"/>
            <a:ext cx="7246938" cy="438582"/>
          </a:xfrm>
          <a:prstGeom prst="rect">
            <a:avLst/>
          </a:prstGeom>
          <a:noFill/>
        </p:spPr>
        <p:txBody>
          <a:bodyPr wrap="square" rtlCol="0">
            <a:spAutoFit/>
          </a:bodyPr>
          <a:lstStyle/>
          <a:p>
            <a:pPr algn="r"/>
            <a:r>
              <a:rPr lang="en-US" sz="2500" b="1" dirty="0">
                <a:solidFill>
                  <a:schemeClr val="bg1"/>
                </a:solidFill>
                <a:effectLst>
                  <a:outerShdw blurRad="38100" dist="38100" dir="2700000" algn="tl">
                    <a:srgbClr val="000000">
                      <a:alpha val="43137"/>
                    </a:srgbClr>
                  </a:outerShdw>
                </a:effectLst>
              </a:rPr>
              <a:t>Allegation</a:t>
            </a:r>
            <a:r>
              <a:rPr lang="en-US" b="1" dirty="0">
                <a:solidFill>
                  <a:schemeClr val="bg1"/>
                </a:solidFill>
                <a:effectLst>
                  <a:outerShdw blurRad="38100" dist="38100" dir="2700000" algn="tl">
                    <a:srgbClr val="000000">
                      <a:alpha val="43137"/>
                    </a:srgbClr>
                  </a:outerShdw>
                </a:effectLst>
              </a:rPr>
              <a:t> Tab: Details section</a:t>
            </a:r>
            <a:endParaRPr lang="en-US" sz="1500" b="1" dirty="0">
              <a:solidFill>
                <a:schemeClr val="bg1"/>
              </a:solidFill>
              <a:effectLst>
                <a:outerShdw blurRad="38100" dist="38100" dir="2700000" algn="tl">
                  <a:srgbClr val="000000">
                    <a:alpha val="43137"/>
                  </a:srgbClr>
                </a:outerShdw>
              </a:effectLst>
            </a:endParaRPr>
          </a:p>
        </p:txBody>
      </p:sp>
      <p:sp>
        <p:nvSpPr>
          <p:cNvPr id="12" name="TextBox 11">
            <a:extLst>
              <a:ext uri="{FF2B5EF4-FFF2-40B4-BE49-F238E27FC236}">
                <a16:creationId xmlns:a16="http://schemas.microsoft.com/office/drawing/2014/main" id="{0F4DC2A4-03FB-9FA2-67B9-A3DF753B5718}"/>
              </a:ext>
            </a:extLst>
          </p:cNvPr>
          <p:cNvSpPr txBox="1"/>
          <p:nvPr/>
        </p:nvSpPr>
        <p:spPr>
          <a:xfrm>
            <a:off x="913840" y="1255026"/>
            <a:ext cx="1978235" cy="369332"/>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rPr>
              <a:t>Details</a:t>
            </a:r>
            <a:r>
              <a:rPr lang="en-US" b="1" dirty="0"/>
              <a:t> </a:t>
            </a:r>
          </a:p>
        </p:txBody>
      </p:sp>
      <p:sp>
        <p:nvSpPr>
          <p:cNvPr id="13" name="TextBox 12">
            <a:extLst>
              <a:ext uri="{FF2B5EF4-FFF2-40B4-BE49-F238E27FC236}">
                <a16:creationId xmlns:a16="http://schemas.microsoft.com/office/drawing/2014/main" id="{DEF77423-A3FA-07A3-80B2-5937F0431401}"/>
              </a:ext>
            </a:extLst>
          </p:cNvPr>
          <p:cNvSpPr txBox="1"/>
          <p:nvPr/>
        </p:nvSpPr>
        <p:spPr>
          <a:xfrm>
            <a:off x="510988" y="1780802"/>
            <a:ext cx="2762437" cy="5293757"/>
          </a:xfrm>
          <a:prstGeom prst="rect">
            <a:avLst/>
          </a:prstGeom>
          <a:noFill/>
        </p:spPr>
        <p:txBody>
          <a:bodyPr wrap="square" rtlCol="0">
            <a:spAutoFit/>
          </a:bodyPr>
          <a:lstStyle/>
          <a:p>
            <a:pPr marL="285750" indent="-285750">
              <a:buFont typeface="Wingdings" panose="05000000000000000000" pitchFamily="2" charset="2"/>
              <a:buChar char="Ø"/>
            </a:pPr>
            <a:r>
              <a:rPr lang="en-US" sz="1500" dirty="0"/>
              <a:t>Select type(s) of abuse alleged. More than one selection can be chosen. </a:t>
            </a:r>
          </a:p>
          <a:p>
            <a:endParaRPr lang="en-US" dirty="0"/>
          </a:p>
          <a:p>
            <a:r>
              <a:rPr lang="en-US" sz="1300" b="1" u="sng" dirty="0">
                <a:effectLst>
                  <a:outerShdw blurRad="38100" dist="38100" dir="2700000" algn="tl">
                    <a:srgbClr val="000000">
                      <a:alpha val="43137"/>
                    </a:srgbClr>
                  </a:outerShdw>
                </a:effectLst>
              </a:rPr>
              <a:t>Describe</a:t>
            </a:r>
            <a:r>
              <a:rPr lang="en-US" sz="1300" b="1" dirty="0">
                <a:effectLst>
                  <a:outerShdw blurRad="38100" dist="38100" dir="2700000" algn="tl">
                    <a:srgbClr val="000000">
                      <a:alpha val="43137"/>
                    </a:srgbClr>
                  </a:outerShdw>
                </a:effectLst>
              </a:rPr>
              <a:t>: </a:t>
            </a:r>
          </a:p>
          <a:p>
            <a:pPr marL="285750" indent="-285750">
              <a:buFont typeface="Wingdings" panose="05000000000000000000" pitchFamily="2" charset="2"/>
              <a:buChar char="ü"/>
            </a:pPr>
            <a:r>
              <a:rPr lang="en-US" sz="1300" dirty="0"/>
              <a:t>“Who” is the alleged assaulter /victim </a:t>
            </a:r>
          </a:p>
          <a:p>
            <a:pPr marL="285750" indent="-285750">
              <a:buFont typeface="Wingdings" panose="05000000000000000000" pitchFamily="2" charset="2"/>
              <a:buChar char="ü"/>
            </a:pPr>
            <a:endParaRPr lang="en-US" sz="1300" dirty="0"/>
          </a:p>
          <a:p>
            <a:pPr marL="285750" indent="-285750">
              <a:buFont typeface="Wingdings" panose="05000000000000000000" pitchFamily="2" charset="2"/>
              <a:buChar char="ü"/>
            </a:pPr>
            <a:r>
              <a:rPr lang="en-US" sz="1300" dirty="0"/>
              <a:t>“What” type of alleged abuse is reported/denied, and by whom </a:t>
            </a:r>
          </a:p>
          <a:p>
            <a:pPr marL="285750" indent="-285750">
              <a:buFont typeface="Wingdings" panose="05000000000000000000" pitchFamily="2" charset="2"/>
              <a:buChar char="ü"/>
            </a:pPr>
            <a:endParaRPr lang="en-US" sz="1300" dirty="0"/>
          </a:p>
          <a:p>
            <a:pPr marL="285750" indent="-285750">
              <a:buFont typeface="Wingdings" panose="05000000000000000000" pitchFamily="2" charset="2"/>
              <a:buChar char="ü"/>
            </a:pPr>
            <a:r>
              <a:rPr lang="en-US" sz="1300" dirty="0"/>
              <a:t>“When” did the alleged abuse occur</a:t>
            </a:r>
          </a:p>
          <a:p>
            <a:pPr marL="285750" indent="-285750">
              <a:buFont typeface="Wingdings" panose="05000000000000000000" pitchFamily="2" charset="2"/>
              <a:buChar char="ü"/>
            </a:pPr>
            <a:endParaRPr lang="en-US" sz="1300" dirty="0"/>
          </a:p>
          <a:p>
            <a:pPr marL="285750" indent="-285750">
              <a:buFont typeface="Wingdings" panose="05000000000000000000" pitchFamily="2" charset="2"/>
              <a:buChar char="ü"/>
            </a:pPr>
            <a:r>
              <a:rPr lang="en-US" sz="1300" dirty="0"/>
              <a:t>“Where” specifically in the service area did the alleged abuse occur</a:t>
            </a:r>
          </a:p>
          <a:p>
            <a:pPr marL="285750" indent="-285750">
              <a:buFont typeface="Wingdings" panose="05000000000000000000" pitchFamily="2" charset="2"/>
              <a:buChar char="ü"/>
            </a:pPr>
            <a:endParaRPr lang="en-US" sz="1300" dirty="0"/>
          </a:p>
          <a:p>
            <a:pPr marL="285750" indent="-285750">
              <a:buFont typeface="Wingdings" panose="05000000000000000000" pitchFamily="2" charset="2"/>
              <a:buChar char="ü"/>
            </a:pPr>
            <a:r>
              <a:rPr lang="en-US" sz="1300" dirty="0"/>
              <a:t>“How” was the alleged abuse perpetrated or happened. </a:t>
            </a:r>
          </a:p>
          <a:p>
            <a:pPr marL="285750" indent="-285750">
              <a:buFont typeface="Arial" panose="020B0604020202020204" pitchFamily="34" charset="0"/>
              <a:buChar char="•"/>
            </a:pPr>
            <a:endParaRPr lang="en-US" dirty="0"/>
          </a:p>
          <a:p>
            <a:endParaRPr lang="en-US" dirty="0"/>
          </a:p>
          <a:p>
            <a:endParaRPr lang="en-US" dirty="0"/>
          </a:p>
        </p:txBody>
      </p:sp>
      <p:sp>
        <p:nvSpPr>
          <p:cNvPr id="2" name="Rectangle: Rounded Corners 1">
            <a:extLst>
              <a:ext uri="{FF2B5EF4-FFF2-40B4-BE49-F238E27FC236}">
                <a16:creationId xmlns:a16="http://schemas.microsoft.com/office/drawing/2014/main" id="{E9DE8ECC-2E3C-09BF-AEA5-4C9D105FDA32}"/>
              </a:ext>
            </a:extLst>
          </p:cNvPr>
          <p:cNvSpPr/>
          <p:nvPr/>
        </p:nvSpPr>
        <p:spPr>
          <a:xfrm>
            <a:off x="4428563" y="1887071"/>
            <a:ext cx="134471" cy="183776"/>
          </a:xfrm>
          <a:prstGeom prst="roundRect">
            <a:avLst/>
          </a:prstGeom>
          <a:solidFill>
            <a:srgbClr val="FAFAF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8E8DC44-2008-EC21-07CC-CBDEB4528861}"/>
              </a:ext>
            </a:extLst>
          </p:cNvPr>
          <p:cNvPicPr>
            <a:picLocks noChangeAspect="1"/>
          </p:cNvPicPr>
          <p:nvPr/>
        </p:nvPicPr>
        <p:blipFill>
          <a:blip r:embed="rId3"/>
          <a:stretch>
            <a:fillRect/>
          </a:stretch>
        </p:blipFill>
        <p:spPr>
          <a:xfrm>
            <a:off x="3498663" y="1359032"/>
            <a:ext cx="8220465" cy="4139935"/>
          </a:xfrm>
          <a:prstGeom prst="rect">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22056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7A342A-6C34-57EF-AA1C-B4827515B62C}"/>
              </a:ext>
            </a:extLst>
          </p:cNvPr>
          <p:cNvSpPr>
            <a:spLocks noGrp="1"/>
          </p:cNvSpPr>
          <p:nvPr>
            <p:ph type="dt" sz="half" idx="10"/>
          </p:nvPr>
        </p:nvSpPr>
        <p:spPr/>
        <p:txBody>
          <a:bodyPr/>
          <a:lstStyle/>
          <a:p>
            <a:r>
              <a:rPr lang="en-US" dirty="0"/>
              <a:t>2024</a:t>
            </a:r>
          </a:p>
        </p:txBody>
      </p:sp>
      <p:sp>
        <p:nvSpPr>
          <p:cNvPr id="6" name="Slide Number Placeholder 5">
            <a:extLst>
              <a:ext uri="{FF2B5EF4-FFF2-40B4-BE49-F238E27FC236}">
                <a16:creationId xmlns:a16="http://schemas.microsoft.com/office/drawing/2014/main" id="{7396B101-4D24-9797-E301-C3140060E8E0}"/>
              </a:ext>
            </a:extLst>
          </p:cNvPr>
          <p:cNvSpPr>
            <a:spLocks noGrp="1"/>
          </p:cNvSpPr>
          <p:nvPr>
            <p:ph type="sldNum" sz="quarter" idx="12"/>
          </p:nvPr>
        </p:nvSpPr>
        <p:spPr/>
        <p:txBody>
          <a:bodyPr/>
          <a:lstStyle/>
          <a:p>
            <a:fld id="{5874D6C6-B3A5-4F2C-A6BF-E3D57C3A1219}" type="slidenum">
              <a:rPr lang="en-US" smtClean="0"/>
              <a:t>23</a:t>
            </a:fld>
            <a:endParaRPr lang="en-US"/>
          </a:p>
        </p:txBody>
      </p:sp>
      <p:sp>
        <p:nvSpPr>
          <p:cNvPr id="7" name="Content Placeholder 6">
            <a:extLst>
              <a:ext uri="{FF2B5EF4-FFF2-40B4-BE49-F238E27FC236}">
                <a16:creationId xmlns:a16="http://schemas.microsoft.com/office/drawing/2014/main" id="{2D6BAE56-4B2B-92BC-24F8-CAF6EC5B02C4}"/>
              </a:ext>
            </a:extLst>
          </p:cNvPr>
          <p:cNvSpPr>
            <a:spLocks noGrp="1"/>
          </p:cNvSpPr>
          <p:nvPr>
            <p:ph sz="quarter" idx="13"/>
          </p:nvPr>
        </p:nvSpPr>
        <p:spPr/>
        <p:txBody>
          <a:bodyPr/>
          <a:lstStyle/>
          <a:p>
            <a:r>
              <a:rPr lang="en-US" sz="2500" b="1" dirty="0">
                <a:solidFill>
                  <a:schemeClr val="bg1"/>
                </a:solidFill>
                <a:effectLst>
                  <a:outerShdw blurRad="38100" dist="38100" dir="2700000" algn="tl">
                    <a:srgbClr val="000000">
                      <a:alpha val="43137"/>
                    </a:srgbClr>
                  </a:outerShdw>
                </a:effectLst>
              </a:rPr>
              <a:t>Allegation</a:t>
            </a:r>
            <a:r>
              <a:rPr lang="en-US" b="1" dirty="0">
                <a:solidFill>
                  <a:schemeClr val="bg1"/>
                </a:solidFill>
                <a:effectLst>
                  <a:outerShdw blurRad="38100" dist="38100" dir="2700000" algn="tl">
                    <a:srgbClr val="000000">
                      <a:alpha val="43137"/>
                    </a:srgbClr>
                  </a:outerShdw>
                </a:effectLst>
              </a:rPr>
              <a:t> Tab: Injuries section</a:t>
            </a:r>
            <a:endParaRPr lang="en-US" sz="1500" b="1" dirty="0">
              <a:solidFill>
                <a:schemeClr val="bg1"/>
              </a:solidFill>
              <a:effectLst>
                <a:outerShdw blurRad="38100" dist="38100" dir="2700000" algn="tl">
                  <a:srgbClr val="000000">
                    <a:alpha val="43137"/>
                  </a:srgbClr>
                </a:outerShdw>
              </a:effectLst>
            </a:endParaRPr>
          </a:p>
          <a:p>
            <a:endParaRPr lang="en-US" dirty="0"/>
          </a:p>
        </p:txBody>
      </p:sp>
      <p:pic>
        <p:nvPicPr>
          <p:cNvPr id="13" name="Content Placeholder 12" descr="A screenshot of a computer&#10;&#10;Description automatically generated">
            <a:extLst>
              <a:ext uri="{FF2B5EF4-FFF2-40B4-BE49-F238E27FC236}">
                <a16:creationId xmlns:a16="http://schemas.microsoft.com/office/drawing/2014/main" id="{6F1E8375-5333-572F-6071-8281A84B831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27287"/>
          <a:stretch/>
        </p:blipFill>
        <p:spPr>
          <a:xfrm>
            <a:off x="5482753" y="1074034"/>
            <a:ext cx="5886704" cy="4971287"/>
          </a:xfrm>
          <a:ln>
            <a:solidFill>
              <a:srgbClr val="FAFAFA"/>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8" name="Flowchart: Connector 7">
            <a:extLst>
              <a:ext uri="{FF2B5EF4-FFF2-40B4-BE49-F238E27FC236}">
                <a16:creationId xmlns:a16="http://schemas.microsoft.com/office/drawing/2014/main" id="{EA1278BF-5280-E211-6654-5D0EECBEEF6A}"/>
              </a:ext>
            </a:extLst>
          </p:cNvPr>
          <p:cNvSpPr/>
          <p:nvPr/>
        </p:nvSpPr>
        <p:spPr>
          <a:xfrm flipH="1" flipV="1">
            <a:off x="7091081" y="1601402"/>
            <a:ext cx="132753" cy="146235"/>
          </a:xfrm>
          <a:prstGeom prst="flowChartConnector">
            <a:avLst/>
          </a:prstGeom>
          <a:solidFill>
            <a:srgbClr val="FAFAF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F7EC533-703F-F253-6069-691E6828E2C2}"/>
              </a:ext>
            </a:extLst>
          </p:cNvPr>
          <p:cNvSpPr/>
          <p:nvPr/>
        </p:nvSpPr>
        <p:spPr>
          <a:xfrm>
            <a:off x="6996770" y="4101804"/>
            <a:ext cx="4079799" cy="921080"/>
          </a:xfrm>
          <a:prstGeom prst="rect">
            <a:avLst/>
          </a:prstGeom>
          <a:solidFill>
            <a:srgbClr val="FAFA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7502CC4E-20AE-7961-CD02-3E8D9DFC1257}"/>
              </a:ext>
            </a:extLst>
          </p:cNvPr>
          <p:cNvPicPr>
            <a:picLocks noChangeAspect="1"/>
          </p:cNvPicPr>
          <p:nvPr/>
        </p:nvPicPr>
        <p:blipFill>
          <a:blip r:embed="rId3"/>
          <a:stretch>
            <a:fillRect/>
          </a:stretch>
        </p:blipFill>
        <p:spPr>
          <a:xfrm>
            <a:off x="285750" y="1202499"/>
            <a:ext cx="649527" cy="545139"/>
          </a:xfrm>
          <a:prstGeom prst="rect">
            <a:avLst/>
          </a:prstGeom>
        </p:spPr>
      </p:pic>
      <p:sp>
        <p:nvSpPr>
          <p:cNvPr id="19" name="TextBox 18">
            <a:extLst>
              <a:ext uri="{FF2B5EF4-FFF2-40B4-BE49-F238E27FC236}">
                <a16:creationId xmlns:a16="http://schemas.microsoft.com/office/drawing/2014/main" id="{66FCB478-169F-3791-B391-7B6D046BE5C2}"/>
              </a:ext>
            </a:extLst>
          </p:cNvPr>
          <p:cNvSpPr txBox="1"/>
          <p:nvPr/>
        </p:nvSpPr>
        <p:spPr>
          <a:xfrm>
            <a:off x="935277" y="1151903"/>
            <a:ext cx="4434742" cy="646331"/>
          </a:xfrm>
          <a:prstGeom prst="rect">
            <a:avLst/>
          </a:prstGeom>
          <a:noFill/>
        </p:spPr>
        <p:txBody>
          <a:bodyPr wrap="square">
            <a:spAutoFit/>
          </a:bodyPr>
          <a:lstStyle/>
          <a:p>
            <a:r>
              <a:rPr lang="en-US" b="1" u="sng" dirty="0">
                <a:solidFill>
                  <a:schemeClr val="accent2"/>
                </a:solidFill>
                <a:effectLst>
                  <a:outerShdw blurRad="38100" dist="38100" dir="2700000" algn="tl">
                    <a:srgbClr val="000000">
                      <a:alpha val="43137"/>
                    </a:srgbClr>
                  </a:outerShdw>
                </a:effectLst>
              </a:rPr>
              <a:t>Injuries</a:t>
            </a:r>
            <a:r>
              <a:rPr lang="en-US" b="1" dirty="0">
                <a:solidFill>
                  <a:schemeClr val="accent2"/>
                </a:solidFill>
                <a:effectLst>
                  <a:outerShdw blurRad="38100" dist="38100" dir="2700000" algn="tl">
                    <a:srgbClr val="000000">
                      <a:alpha val="43137"/>
                    </a:srgbClr>
                  </a:outerShdw>
                </a:effectLst>
              </a:rPr>
              <a:t>: </a:t>
            </a:r>
            <a:r>
              <a:rPr lang="en-US" sz="1800" b="1" dirty="0">
                <a:solidFill>
                  <a:schemeClr val="accent2"/>
                </a:solidFill>
                <a:effectLst>
                  <a:outerShdw blurRad="38100" dist="38100" dir="2700000" algn="tl">
                    <a:srgbClr val="000000">
                      <a:alpha val="43137"/>
                    </a:srgbClr>
                  </a:outerShdw>
                </a:effectLst>
              </a:rPr>
              <a:t>Specific Injury/injuries</a:t>
            </a:r>
            <a:r>
              <a:rPr lang="en-US" b="1" dirty="0">
                <a:solidFill>
                  <a:schemeClr val="accent2"/>
                </a:solidFill>
                <a:effectLst>
                  <a:outerShdw blurRad="38100" dist="38100" dir="2700000" algn="tl">
                    <a:srgbClr val="000000">
                      <a:alpha val="43137"/>
                    </a:srgbClr>
                  </a:outerShdw>
                </a:effectLst>
              </a:rPr>
              <a:t> </a:t>
            </a:r>
            <a:r>
              <a:rPr lang="en-US" sz="1800" b="1" dirty="0">
                <a:solidFill>
                  <a:schemeClr val="accent2"/>
                </a:solidFill>
                <a:effectLst>
                  <a:outerShdw blurRad="38100" dist="38100" dir="2700000" algn="tl">
                    <a:srgbClr val="000000">
                      <a:alpha val="43137"/>
                    </a:srgbClr>
                  </a:outerShdw>
                </a:effectLst>
              </a:rPr>
              <a:t>reported or observed</a:t>
            </a:r>
          </a:p>
        </p:txBody>
      </p:sp>
      <p:sp>
        <p:nvSpPr>
          <p:cNvPr id="20" name="Flowchart: Connector 19">
            <a:extLst>
              <a:ext uri="{FF2B5EF4-FFF2-40B4-BE49-F238E27FC236}">
                <a16:creationId xmlns:a16="http://schemas.microsoft.com/office/drawing/2014/main" id="{A97E884A-D57D-3D15-B568-46C8BE833053}"/>
              </a:ext>
            </a:extLst>
          </p:cNvPr>
          <p:cNvSpPr/>
          <p:nvPr/>
        </p:nvSpPr>
        <p:spPr>
          <a:xfrm flipH="1" flipV="1">
            <a:off x="7091081" y="3216064"/>
            <a:ext cx="132754" cy="146236"/>
          </a:xfrm>
          <a:prstGeom prst="flowChartConnector">
            <a:avLst/>
          </a:prstGeom>
          <a:solidFill>
            <a:srgbClr val="FAFAF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a:extLst>
              <a:ext uri="{FF2B5EF4-FFF2-40B4-BE49-F238E27FC236}">
                <a16:creationId xmlns:a16="http://schemas.microsoft.com/office/drawing/2014/main" id="{E33E6EFF-86DB-82A3-8B7F-6E8E81470657}"/>
              </a:ext>
            </a:extLst>
          </p:cNvPr>
          <p:cNvSpPr/>
          <p:nvPr/>
        </p:nvSpPr>
        <p:spPr>
          <a:xfrm flipH="1" flipV="1">
            <a:off x="7091081" y="3696427"/>
            <a:ext cx="132754" cy="146235"/>
          </a:xfrm>
          <a:prstGeom prst="flowChartConnector">
            <a:avLst/>
          </a:prstGeom>
          <a:solidFill>
            <a:srgbClr val="FAFAF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032779F-DFBB-A5D8-031B-41F22AD8DE7B}"/>
              </a:ext>
            </a:extLst>
          </p:cNvPr>
          <p:cNvSpPr txBox="1"/>
          <p:nvPr/>
        </p:nvSpPr>
        <p:spPr>
          <a:xfrm>
            <a:off x="467360" y="1717300"/>
            <a:ext cx="5015392" cy="4832092"/>
          </a:xfrm>
          <a:prstGeom prst="rect">
            <a:avLst/>
          </a:prstGeom>
          <a:noFill/>
        </p:spPr>
        <p:txBody>
          <a:bodyPr wrap="square" rtlCol="0">
            <a:spAutoFit/>
          </a:bodyPr>
          <a:lstStyle/>
          <a:p>
            <a:pPr marL="285750" indent="-285750">
              <a:buFont typeface="Wingdings" panose="05000000000000000000" pitchFamily="2" charset="2"/>
              <a:buChar char="Ø"/>
            </a:pPr>
            <a:r>
              <a:rPr lang="en-US" sz="1450" dirty="0"/>
              <a:t>Indicate injuries that are observed, that meet the definition of serious injury (section 30) - by selecting yes or no</a:t>
            </a:r>
          </a:p>
          <a:p>
            <a:pPr marL="285750" indent="-285750">
              <a:buFont typeface="Wingdings" panose="05000000000000000000" pitchFamily="2" charset="2"/>
              <a:buChar char="Ø"/>
            </a:pPr>
            <a:endParaRPr lang="en-US" sz="1450" dirty="0"/>
          </a:p>
          <a:p>
            <a:pPr marL="285750" indent="-285750">
              <a:buFont typeface="Wingdings" panose="05000000000000000000" pitchFamily="2" charset="2"/>
              <a:buChar char="Ø"/>
            </a:pPr>
            <a:r>
              <a:rPr lang="en-US" sz="1450" dirty="0"/>
              <a:t>Specify the type of injury - more than one type of injury can be selected</a:t>
            </a:r>
          </a:p>
          <a:p>
            <a:pPr marL="285750" indent="-285750">
              <a:buFont typeface="Wingdings" panose="05000000000000000000" pitchFamily="2" charset="2"/>
              <a:buChar char="Ø"/>
            </a:pPr>
            <a:endParaRPr lang="en-US" sz="1450" dirty="0"/>
          </a:p>
          <a:p>
            <a:pPr marL="285750" indent="-285750">
              <a:buFont typeface="Wingdings" panose="05000000000000000000" pitchFamily="2" charset="2"/>
              <a:buChar char="Ø"/>
            </a:pPr>
            <a:r>
              <a:rPr lang="en-US" sz="1450" dirty="0"/>
              <a:t>Select yes or no if the individual receive medical attention, and the </a:t>
            </a:r>
            <a:r>
              <a:rPr lang="en-US" sz="1450" i="1" dirty="0"/>
              <a:t>type</a:t>
            </a:r>
            <a:r>
              <a:rPr lang="en-US" sz="1450" dirty="0"/>
              <a:t> of care provided </a:t>
            </a:r>
          </a:p>
          <a:p>
            <a:pPr marL="742950" lvl="1" indent="-285750">
              <a:buFont typeface="Wingdings" panose="05000000000000000000" pitchFamily="2" charset="2"/>
              <a:buChar char="v"/>
            </a:pPr>
            <a:r>
              <a:rPr lang="en-US" sz="1450" dirty="0"/>
              <a:t>*Emergency (i.e., ambulance or taken out of the facility) / Non-emergency (i.e., appointment made)</a:t>
            </a:r>
          </a:p>
          <a:p>
            <a:pPr marL="285750" indent="-285750">
              <a:buFont typeface="Wingdings" panose="05000000000000000000" pitchFamily="2" charset="2"/>
              <a:buChar char="Ø"/>
            </a:pPr>
            <a:endParaRPr lang="en-US" sz="1450" dirty="0"/>
          </a:p>
          <a:p>
            <a:pPr marL="285750" indent="-285750">
              <a:buFont typeface="Wingdings" panose="05000000000000000000" pitchFamily="2" charset="2"/>
              <a:buChar char="Ø"/>
            </a:pPr>
            <a:r>
              <a:rPr lang="en-US" sz="1450" dirty="0"/>
              <a:t>Lastly describe the treatment provided and findings. *If taken out of the facility use hospital records to report the treatment received / diagnosis or cause.  </a:t>
            </a:r>
          </a:p>
          <a:p>
            <a:pPr marL="285750" indent="-285750">
              <a:buFont typeface="Wingdings" panose="05000000000000000000" pitchFamily="2" charset="2"/>
              <a:buChar char="Ø"/>
            </a:pPr>
            <a:endParaRPr lang="en-US" sz="1450" dirty="0"/>
          </a:p>
          <a:p>
            <a:pPr marL="285750" indent="-285750">
              <a:buFont typeface="Wingdings" panose="05000000000000000000" pitchFamily="2" charset="2"/>
              <a:buChar char="Ø"/>
            </a:pPr>
            <a:r>
              <a:rPr lang="en-US" sz="1450" dirty="0"/>
              <a:t>If specifying “NO” to injury, a notation of a “medical review” and/or verbal denial of injury noted from individual. </a:t>
            </a:r>
          </a:p>
          <a:p>
            <a:endParaRPr lang="en-US" dirty="0"/>
          </a:p>
        </p:txBody>
      </p:sp>
    </p:spTree>
    <p:extLst>
      <p:ext uri="{BB962C8B-B14F-4D97-AF65-F5344CB8AC3E}">
        <p14:creationId xmlns:p14="http://schemas.microsoft.com/office/powerpoint/2010/main" val="38983090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3453F9B-11DB-D446-C9B4-ECF0E192CB23}"/>
              </a:ext>
            </a:extLst>
          </p:cNvPr>
          <p:cNvSpPr>
            <a:spLocks noGrp="1"/>
          </p:cNvSpPr>
          <p:nvPr>
            <p:ph type="dt" sz="half" idx="10"/>
          </p:nvPr>
        </p:nvSpPr>
        <p:spPr/>
        <p:txBody>
          <a:bodyPr/>
          <a:lstStyle/>
          <a:p>
            <a:r>
              <a:rPr lang="en-US" dirty="0"/>
              <a:t>2024</a:t>
            </a:r>
          </a:p>
        </p:txBody>
      </p:sp>
      <p:sp>
        <p:nvSpPr>
          <p:cNvPr id="6" name="Slide Number Placeholder 5">
            <a:extLst>
              <a:ext uri="{FF2B5EF4-FFF2-40B4-BE49-F238E27FC236}">
                <a16:creationId xmlns:a16="http://schemas.microsoft.com/office/drawing/2014/main" id="{FB1011BC-68E3-EE2C-0B13-1D00544B4B6F}"/>
              </a:ext>
            </a:extLst>
          </p:cNvPr>
          <p:cNvSpPr>
            <a:spLocks noGrp="1"/>
          </p:cNvSpPr>
          <p:nvPr>
            <p:ph type="sldNum" sz="quarter" idx="12"/>
          </p:nvPr>
        </p:nvSpPr>
        <p:spPr/>
        <p:txBody>
          <a:bodyPr/>
          <a:lstStyle/>
          <a:p>
            <a:fld id="{5874D6C6-B3A5-4F2C-A6BF-E3D57C3A1219}" type="slidenum">
              <a:rPr lang="en-US" smtClean="0"/>
              <a:t>24</a:t>
            </a:fld>
            <a:endParaRPr lang="en-US"/>
          </a:p>
        </p:txBody>
      </p:sp>
      <p:sp>
        <p:nvSpPr>
          <p:cNvPr id="7" name="Content Placeholder 6">
            <a:extLst>
              <a:ext uri="{FF2B5EF4-FFF2-40B4-BE49-F238E27FC236}">
                <a16:creationId xmlns:a16="http://schemas.microsoft.com/office/drawing/2014/main" id="{BF942FEB-5530-6FCD-1661-D8BEFA2FBE16}"/>
              </a:ext>
            </a:extLst>
          </p:cNvPr>
          <p:cNvSpPr>
            <a:spLocks noGrp="1"/>
          </p:cNvSpPr>
          <p:nvPr>
            <p:ph sz="quarter" idx="13"/>
          </p:nvPr>
        </p:nvSpPr>
        <p:spPr/>
        <p:txBody>
          <a:bodyPr/>
          <a:lstStyle/>
          <a:p>
            <a:r>
              <a:rPr lang="en-US" sz="2500" b="1" dirty="0">
                <a:solidFill>
                  <a:schemeClr val="bg1"/>
                </a:solidFill>
                <a:effectLst>
                  <a:outerShdw blurRad="38100" dist="38100" dir="2700000" algn="tl">
                    <a:srgbClr val="000000">
                      <a:alpha val="43137"/>
                    </a:srgbClr>
                  </a:outerShdw>
                </a:effectLst>
              </a:rPr>
              <a:t>Allegation</a:t>
            </a:r>
            <a:r>
              <a:rPr lang="en-US" b="1" dirty="0">
                <a:solidFill>
                  <a:schemeClr val="bg1"/>
                </a:solidFill>
                <a:effectLst>
                  <a:outerShdw blurRad="38100" dist="38100" dir="2700000" algn="tl">
                    <a:srgbClr val="000000">
                      <a:alpha val="43137"/>
                    </a:srgbClr>
                  </a:outerShdw>
                </a:effectLst>
              </a:rPr>
              <a:t> Tab: Reporting section</a:t>
            </a:r>
            <a:endParaRPr lang="en-US" sz="1500" b="1" dirty="0">
              <a:solidFill>
                <a:schemeClr val="bg1"/>
              </a:solidFill>
              <a:effectLst>
                <a:outerShdw blurRad="38100" dist="38100" dir="2700000" algn="tl">
                  <a:srgbClr val="000000">
                    <a:alpha val="43137"/>
                  </a:srgbClr>
                </a:outerShdw>
              </a:effectLst>
            </a:endParaRPr>
          </a:p>
          <a:p>
            <a:endParaRPr lang="en-US" dirty="0"/>
          </a:p>
        </p:txBody>
      </p:sp>
      <p:pic>
        <p:nvPicPr>
          <p:cNvPr id="8" name="Picture 7">
            <a:extLst>
              <a:ext uri="{FF2B5EF4-FFF2-40B4-BE49-F238E27FC236}">
                <a16:creationId xmlns:a16="http://schemas.microsoft.com/office/drawing/2014/main" id="{63CBF141-094B-7A54-3F12-4395A1B2B28F}"/>
              </a:ext>
            </a:extLst>
          </p:cNvPr>
          <p:cNvPicPr>
            <a:picLocks noChangeAspect="1"/>
          </p:cNvPicPr>
          <p:nvPr/>
        </p:nvPicPr>
        <p:blipFill>
          <a:blip r:embed="rId2"/>
          <a:stretch>
            <a:fillRect/>
          </a:stretch>
        </p:blipFill>
        <p:spPr>
          <a:xfrm>
            <a:off x="285750" y="1078251"/>
            <a:ext cx="689919" cy="640638"/>
          </a:xfrm>
          <a:prstGeom prst="rect">
            <a:avLst/>
          </a:prstGeom>
        </p:spPr>
      </p:pic>
      <p:sp>
        <p:nvSpPr>
          <p:cNvPr id="10" name="TextBox 9">
            <a:extLst>
              <a:ext uri="{FF2B5EF4-FFF2-40B4-BE49-F238E27FC236}">
                <a16:creationId xmlns:a16="http://schemas.microsoft.com/office/drawing/2014/main" id="{50566EB1-FA6F-CB4E-D45A-C2CACBF9B455}"/>
              </a:ext>
            </a:extLst>
          </p:cNvPr>
          <p:cNvSpPr txBox="1"/>
          <p:nvPr/>
        </p:nvSpPr>
        <p:spPr>
          <a:xfrm>
            <a:off x="975669" y="1215167"/>
            <a:ext cx="6093912" cy="369332"/>
          </a:xfrm>
          <a:prstGeom prst="rect">
            <a:avLst/>
          </a:prstGeom>
          <a:noFill/>
        </p:spPr>
        <p:txBody>
          <a:bodyPr wrap="square">
            <a:spAutoFit/>
          </a:bodyPr>
          <a:lstStyle/>
          <a:p>
            <a:r>
              <a:rPr lang="en-US" b="1" u="sng" dirty="0">
                <a:solidFill>
                  <a:schemeClr val="bg2">
                    <a:lumMod val="25000"/>
                  </a:schemeClr>
                </a:solidFill>
                <a:effectLst>
                  <a:outerShdw blurRad="38100" dist="38100" dir="2700000" algn="tl">
                    <a:srgbClr val="000000">
                      <a:alpha val="43137"/>
                    </a:srgbClr>
                  </a:outerShdw>
                </a:effectLst>
              </a:rPr>
              <a:t>Reporting</a:t>
            </a:r>
            <a:r>
              <a:rPr lang="en-US" b="1" dirty="0">
                <a:solidFill>
                  <a:schemeClr val="bg2">
                    <a:lumMod val="25000"/>
                  </a:schemeClr>
                </a:solidFill>
                <a:effectLst>
                  <a:outerShdw blurRad="38100" dist="38100" dir="2700000" algn="tl">
                    <a:srgbClr val="000000">
                      <a:alpha val="43137"/>
                    </a:srgbClr>
                  </a:outerShdw>
                </a:effectLst>
              </a:rPr>
              <a:t>: </a:t>
            </a:r>
            <a:r>
              <a:rPr lang="en-US" sz="1800" b="1" dirty="0">
                <a:solidFill>
                  <a:schemeClr val="bg2">
                    <a:lumMod val="25000"/>
                  </a:schemeClr>
                </a:solidFill>
                <a:effectLst>
                  <a:outerShdw blurRad="38100" dist="38100" dir="2700000" algn="tl">
                    <a:srgbClr val="000000">
                      <a:alpha val="43137"/>
                    </a:srgbClr>
                  </a:outerShdw>
                </a:effectLst>
              </a:rPr>
              <a:t>Persons reporting /Report “Trail”</a:t>
            </a:r>
          </a:p>
        </p:txBody>
      </p:sp>
      <p:sp>
        <p:nvSpPr>
          <p:cNvPr id="11" name="TextBox 10">
            <a:extLst>
              <a:ext uri="{FF2B5EF4-FFF2-40B4-BE49-F238E27FC236}">
                <a16:creationId xmlns:a16="http://schemas.microsoft.com/office/drawing/2014/main" id="{E6FD94AE-AD46-2EEF-44C6-A04992B2C8B4}"/>
              </a:ext>
            </a:extLst>
          </p:cNvPr>
          <p:cNvSpPr txBox="1"/>
          <p:nvPr/>
        </p:nvSpPr>
        <p:spPr>
          <a:xfrm>
            <a:off x="450312" y="1677788"/>
            <a:ext cx="5834790" cy="4555093"/>
          </a:xfrm>
          <a:prstGeom prst="rect">
            <a:avLst/>
          </a:prstGeom>
          <a:noFill/>
        </p:spPr>
        <p:txBody>
          <a:bodyPr wrap="square" rtlCol="0">
            <a:spAutoFit/>
          </a:bodyPr>
          <a:lstStyle/>
          <a:p>
            <a:pPr marL="285750" indent="-285750">
              <a:buFont typeface="Wingdings" panose="05000000000000000000" pitchFamily="2" charset="2"/>
              <a:buChar char="Ø"/>
            </a:pPr>
            <a:r>
              <a:rPr lang="en-US" sz="1450" dirty="0"/>
              <a:t>Begin by noting the person making the allegation, followed by their title (if applicable) and “Entity” (i.e. is the person reporting the individual, the parent or the AR, staff, etc.) </a:t>
            </a:r>
          </a:p>
          <a:p>
            <a:pPr marL="285750" indent="-285750">
              <a:buFont typeface="Wingdings" panose="05000000000000000000" pitchFamily="2" charset="2"/>
              <a:buChar char="Ø"/>
            </a:pPr>
            <a:endParaRPr lang="en-US" sz="1450" dirty="0"/>
          </a:p>
          <a:p>
            <a:pPr marL="285750" indent="-285750">
              <a:buFont typeface="Wingdings" panose="05000000000000000000" pitchFamily="2" charset="2"/>
              <a:buChar char="Ø"/>
            </a:pPr>
            <a:r>
              <a:rPr lang="en-US" sz="1450" dirty="0"/>
              <a:t>Allegations from the Office of the State Inspector General (OSIG) will have a ‘complaint number” associated with the allegation, which must be listed next. </a:t>
            </a:r>
          </a:p>
          <a:p>
            <a:pPr marL="285750" indent="-285750">
              <a:buFont typeface="Wingdings" panose="05000000000000000000" pitchFamily="2" charset="2"/>
              <a:buChar char="Ø"/>
            </a:pPr>
            <a:endParaRPr lang="en-US" sz="1450" dirty="0"/>
          </a:p>
          <a:p>
            <a:pPr marL="285750" indent="-285750">
              <a:buFont typeface="Wingdings" panose="05000000000000000000" pitchFamily="2" charset="2"/>
              <a:buChar char="Ø"/>
            </a:pPr>
            <a:r>
              <a:rPr lang="en-US" sz="1450" dirty="0"/>
              <a:t>The person to whom and when the allegation was reported is noted next, as well as their title. </a:t>
            </a:r>
          </a:p>
          <a:p>
            <a:pPr marL="285750" indent="-285750">
              <a:buFont typeface="Wingdings" panose="05000000000000000000" pitchFamily="2" charset="2"/>
              <a:buChar char="Ø"/>
            </a:pPr>
            <a:endParaRPr lang="en-US" sz="1450" dirty="0"/>
          </a:p>
          <a:p>
            <a:pPr marL="285750" indent="-285750">
              <a:buFont typeface="Wingdings" panose="05000000000000000000" pitchFamily="2" charset="2"/>
              <a:buChar char="Ø"/>
            </a:pPr>
            <a:r>
              <a:rPr lang="en-US" sz="1450" dirty="0"/>
              <a:t>Next is noting whom reported the allegation to the Facility Director (FD) and date/time when the FD was notified. </a:t>
            </a:r>
          </a:p>
          <a:p>
            <a:pPr marL="285750" indent="-285750">
              <a:buFont typeface="Wingdings" panose="05000000000000000000" pitchFamily="2" charset="2"/>
              <a:buChar char="Ø"/>
            </a:pPr>
            <a:endParaRPr lang="en-US" sz="1450" dirty="0"/>
          </a:p>
          <a:p>
            <a:pPr marL="285750" indent="-285750">
              <a:buFont typeface="Wingdings" panose="05000000000000000000" pitchFamily="2" charset="2"/>
              <a:buChar char="Ø"/>
            </a:pPr>
            <a:r>
              <a:rPr lang="en-US" sz="1450" dirty="0"/>
              <a:t>Lastly, enter the name and the telephone number for the person entering the information into CHRIS </a:t>
            </a:r>
            <a:r>
              <a:rPr lang="en-US" sz="1450" b="1" dirty="0"/>
              <a:t>*allegations of ANE must be entered in CHRIS as soon as possible, but no later than</a:t>
            </a:r>
            <a:r>
              <a:rPr lang="en-US" sz="1450" dirty="0"/>
              <a:t> </a:t>
            </a:r>
            <a:r>
              <a:rPr lang="en-US" sz="1450" b="1" dirty="0">
                <a:solidFill>
                  <a:srgbClr val="FF0000"/>
                </a:solidFill>
                <a:effectLst>
                  <a:outerShdw blurRad="38100" dist="38100" dir="2700000" algn="tl">
                    <a:srgbClr val="000000">
                      <a:alpha val="43137"/>
                    </a:srgbClr>
                  </a:outerShdw>
                </a:effectLst>
                <a:highlight>
                  <a:srgbClr val="FFFF00"/>
                </a:highlight>
              </a:rPr>
              <a:t>*24 hrs</a:t>
            </a:r>
            <a:r>
              <a:rPr lang="en-US" sz="1450" dirty="0"/>
              <a:t>. </a:t>
            </a:r>
          </a:p>
          <a:p>
            <a:endParaRPr lang="en-US" sz="1450" dirty="0"/>
          </a:p>
          <a:p>
            <a:r>
              <a:rPr lang="en-US" sz="1450" b="1" dirty="0">
                <a:solidFill>
                  <a:schemeClr val="accent1"/>
                </a:solidFill>
                <a:effectLst>
                  <a:outerShdw blurRad="38100" dist="38100" dir="2700000" algn="tl">
                    <a:srgbClr val="000000">
                      <a:alpha val="43137"/>
                    </a:srgbClr>
                  </a:outerShdw>
                </a:effectLst>
                <a:highlight>
                  <a:srgbClr val="FFFF00"/>
                </a:highlight>
              </a:rPr>
              <a:t>SAVE</a:t>
            </a:r>
            <a:r>
              <a:rPr lang="en-US" sz="1450" b="1" dirty="0">
                <a:solidFill>
                  <a:schemeClr val="accent1"/>
                </a:solidFill>
                <a:highlight>
                  <a:srgbClr val="FFFF00"/>
                </a:highlight>
              </a:rPr>
              <a:t> record </a:t>
            </a:r>
            <a:r>
              <a:rPr lang="en-US" sz="1450" b="1" dirty="0">
                <a:solidFill>
                  <a:schemeClr val="accent1"/>
                </a:solidFill>
              </a:rPr>
              <a:t>– </a:t>
            </a:r>
            <a:r>
              <a:rPr lang="en-US" sz="1450" b="1" dirty="0">
                <a:solidFill>
                  <a:schemeClr val="bg2">
                    <a:lumMod val="10000"/>
                  </a:schemeClr>
                </a:solidFill>
              </a:rPr>
              <a:t>This completes the Allegation Tab</a:t>
            </a:r>
            <a:endParaRPr lang="en-US" sz="1450" b="1" dirty="0">
              <a:solidFill>
                <a:schemeClr val="accent1"/>
              </a:solidFill>
            </a:endParaRPr>
          </a:p>
        </p:txBody>
      </p:sp>
      <p:pic>
        <p:nvPicPr>
          <p:cNvPr id="14" name="Content Placeholder 12" descr="A screenshot of a computer&#10;&#10;Description automatically generated">
            <a:extLst>
              <a:ext uri="{FF2B5EF4-FFF2-40B4-BE49-F238E27FC236}">
                <a16:creationId xmlns:a16="http://schemas.microsoft.com/office/drawing/2014/main" id="{CF43D290-935A-CFE7-AC1F-379818B1FD4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64613" y="1078250"/>
            <a:ext cx="4768697" cy="5095535"/>
          </a:xfr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5" name="Frame 14">
            <a:extLst>
              <a:ext uri="{FF2B5EF4-FFF2-40B4-BE49-F238E27FC236}">
                <a16:creationId xmlns:a16="http://schemas.microsoft.com/office/drawing/2014/main" id="{7F70CDD1-E7FC-9670-606E-10563A6D9612}"/>
              </a:ext>
            </a:extLst>
          </p:cNvPr>
          <p:cNvSpPr/>
          <p:nvPr/>
        </p:nvSpPr>
        <p:spPr>
          <a:xfrm>
            <a:off x="6288532" y="5298312"/>
            <a:ext cx="781049" cy="481438"/>
          </a:xfrm>
          <a:prstGeom prst="frame">
            <a:avLst/>
          </a:prstGeom>
          <a:ln>
            <a:noFill/>
          </a:ln>
          <a:effectLst>
            <a:glow rad="635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6" name="Picture 15">
            <a:extLst>
              <a:ext uri="{FF2B5EF4-FFF2-40B4-BE49-F238E27FC236}">
                <a16:creationId xmlns:a16="http://schemas.microsoft.com/office/drawing/2014/main" id="{C61A3B37-EA0B-04D5-754E-7792FC1437C5}"/>
              </a:ext>
            </a:extLst>
          </p:cNvPr>
          <p:cNvPicPr>
            <a:picLocks noChangeAspect="1"/>
          </p:cNvPicPr>
          <p:nvPr/>
        </p:nvPicPr>
        <p:blipFill>
          <a:blip r:embed="rId4"/>
          <a:stretch>
            <a:fillRect/>
          </a:stretch>
        </p:blipFill>
        <p:spPr>
          <a:xfrm>
            <a:off x="9246742" y="1987146"/>
            <a:ext cx="807848" cy="1131956"/>
          </a:xfrm>
          <a:prstGeom prst="rect">
            <a:avLst/>
          </a:prstGeom>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7" name="Arrow: Right 16">
            <a:extLst>
              <a:ext uri="{FF2B5EF4-FFF2-40B4-BE49-F238E27FC236}">
                <a16:creationId xmlns:a16="http://schemas.microsoft.com/office/drawing/2014/main" id="{0BD6B118-89B6-7DB6-8139-DCCB7AD02DBC}"/>
              </a:ext>
            </a:extLst>
          </p:cNvPr>
          <p:cNvSpPr/>
          <p:nvPr/>
        </p:nvSpPr>
        <p:spPr>
          <a:xfrm>
            <a:off x="8852169" y="2093641"/>
            <a:ext cx="307024" cy="116592"/>
          </a:xfrm>
          <a:prstGeom prst="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89AD23F-DAB3-7F30-E4C4-76BCC0733FFB}"/>
              </a:ext>
            </a:extLst>
          </p:cNvPr>
          <p:cNvSpPr/>
          <p:nvPr/>
        </p:nvSpPr>
        <p:spPr>
          <a:xfrm>
            <a:off x="7700708" y="5233013"/>
            <a:ext cx="1068971" cy="116592"/>
          </a:xfrm>
          <a:prstGeom prst="rect">
            <a:avLst/>
          </a:prstGeom>
          <a:solidFill>
            <a:srgbClr val="FAFA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800" dirty="0">
                <a:solidFill>
                  <a:schemeClr val="bg2">
                    <a:lumMod val="10000"/>
                  </a:schemeClr>
                </a:solidFill>
                <a:latin typeface="Aptos" panose="020B0004020202020204" pitchFamily="34" charset="0"/>
              </a:rPr>
              <a:t>(540) 857-6309</a:t>
            </a:r>
          </a:p>
        </p:txBody>
      </p:sp>
      <p:sp>
        <p:nvSpPr>
          <p:cNvPr id="19" name="TextBox 18">
            <a:extLst>
              <a:ext uri="{FF2B5EF4-FFF2-40B4-BE49-F238E27FC236}">
                <a16:creationId xmlns:a16="http://schemas.microsoft.com/office/drawing/2014/main" id="{C8325973-5ECA-7FE6-EFA2-37A28A9E2CC3}"/>
              </a:ext>
            </a:extLst>
          </p:cNvPr>
          <p:cNvSpPr txBox="1"/>
          <p:nvPr/>
        </p:nvSpPr>
        <p:spPr>
          <a:xfrm>
            <a:off x="7660952" y="1554099"/>
            <a:ext cx="2898663" cy="215444"/>
          </a:xfrm>
          <a:prstGeom prst="rect">
            <a:avLst/>
          </a:prstGeom>
          <a:solidFill>
            <a:srgbClr val="FAFAFA"/>
          </a:solidFill>
          <a:ln>
            <a:solidFill>
              <a:schemeClr val="bg2">
                <a:lumMod val="10000"/>
              </a:schemeClr>
            </a:solidFill>
          </a:ln>
        </p:spPr>
        <p:txBody>
          <a:bodyPr wrap="square">
            <a:spAutoFit/>
          </a:bodyPr>
          <a:lstStyle/>
          <a:p>
            <a:r>
              <a:rPr lang="en-US" sz="700" dirty="0">
                <a:solidFill>
                  <a:schemeClr val="bg2">
                    <a:lumMod val="10000"/>
                  </a:schemeClr>
                </a:solidFill>
              </a:rPr>
              <a:t>Thor</a:t>
            </a:r>
            <a:r>
              <a:rPr lang="en-US" sz="800" dirty="0">
                <a:solidFill>
                  <a:schemeClr val="bg2">
                    <a:lumMod val="10000"/>
                  </a:schemeClr>
                </a:solidFill>
              </a:rPr>
              <a:t>                                                   </a:t>
            </a:r>
            <a:r>
              <a:rPr lang="en-US" sz="700" dirty="0">
                <a:solidFill>
                  <a:schemeClr val="bg2">
                    <a:lumMod val="10000"/>
                  </a:schemeClr>
                </a:solidFill>
              </a:rPr>
              <a:t>Odinson</a:t>
            </a:r>
            <a:r>
              <a:rPr lang="en-US" sz="800" dirty="0">
                <a:solidFill>
                  <a:schemeClr val="bg2">
                    <a:lumMod val="10000"/>
                  </a:schemeClr>
                </a:solidFill>
              </a:rPr>
              <a:t> </a:t>
            </a:r>
          </a:p>
        </p:txBody>
      </p:sp>
      <p:cxnSp>
        <p:nvCxnSpPr>
          <p:cNvPr id="21" name="Straight Connector 20">
            <a:extLst>
              <a:ext uri="{FF2B5EF4-FFF2-40B4-BE49-F238E27FC236}">
                <a16:creationId xmlns:a16="http://schemas.microsoft.com/office/drawing/2014/main" id="{5F6EB2AF-B480-2660-350B-37B7F65052D1}"/>
              </a:ext>
            </a:extLst>
          </p:cNvPr>
          <p:cNvCxnSpPr>
            <a:stCxn id="19" idx="0"/>
          </p:cNvCxnSpPr>
          <p:nvPr/>
        </p:nvCxnSpPr>
        <p:spPr>
          <a:xfrm flipH="1">
            <a:off x="9110283" y="1554099"/>
            <a:ext cx="1" cy="21544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9012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2AE7DD5-8F61-9C28-9024-940D77D6C8E7}"/>
              </a:ext>
            </a:extLst>
          </p:cNvPr>
          <p:cNvSpPr>
            <a:spLocks noGrp="1"/>
          </p:cNvSpPr>
          <p:nvPr>
            <p:ph type="dt" sz="half" idx="10"/>
          </p:nvPr>
        </p:nvSpPr>
        <p:spPr/>
        <p:txBody>
          <a:bodyPr/>
          <a:lstStyle/>
          <a:p>
            <a:r>
              <a:rPr lang="en-US" dirty="0"/>
              <a:t>2024</a:t>
            </a:r>
          </a:p>
        </p:txBody>
      </p:sp>
      <p:sp>
        <p:nvSpPr>
          <p:cNvPr id="6" name="Slide Number Placeholder 5">
            <a:extLst>
              <a:ext uri="{FF2B5EF4-FFF2-40B4-BE49-F238E27FC236}">
                <a16:creationId xmlns:a16="http://schemas.microsoft.com/office/drawing/2014/main" id="{FFE4FEE0-82CF-7CEF-F3A7-125DB32E5421}"/>
              </a:ext>
            </a:extLst>
          </p:cNvPr>
          <p:cNvSpPr>
            <a:spLocks noGrp="1"/>
          </p:cNvSpPr>
          <p:nvPr>
            <p:ph type="sldNum" sz="quarter" idx="12"/>
          </p:nvPr>
        </p:nvSpPr>
        <p:spPr/>
        <p:txBody>
          <a:bodyPr/>
          <a:lstStyle/>
          <a:p>
            <a:fld id="{5874D6C6-B3A5-4F2C-A6BF-E3D57C3A1219}" type="slidenum">
              <a:rPr lang="en-US" smtClean="0"/>
              <a:t>25</a:t>
            </a:fld>
            <a:endParaRPr lang="en-US"/>
          </a:p>
        </p:txBody>
      </p:sp>
      <p:sp>
        <p:nvSpPr>
          <p:cNvPr id="9" name="TextBox 8">
            <a:extLst>
              <a:ext uri="{FF2B5EF4-FFF2-40B4-BE49-F238E27FC236}">
                <a16:creationId xmlns:a16="http://schemas.microsoft.com/office/drawing/2014/main" id="{C3558139-F237-34A7-619C-D2087F5ABA7D}"/>
              </a:ext>
            </a:extLst>
          </p:cNvPr>
          <p:cNvSpPr txBox="1"/>
          <p:nvPr/>
        </p:nvSpPr>
        <p:spPr>
          <a:xfrm>
            <a:off x="285749" y="1133386"/>
            <a:ext cx="11591925" cy="646331"/>
          </a:xfrm>
          <a:prstGeom prst="rect">
            <a:avLst/>
          </a:prstGeom>
          <a:noFill/>
        </p:spPr>
        <p:txBody>
          <a:bodyPr wrap="square">
            <a:spAutoFit/>
          </a:bodyPr>
          <a:lstStyle/>
          <a:p>
            <a:pPr marL="285750" indent="-285750">
              <a:buFont typeface="Wingdings" panose="05000000000000000000" pitchFamily="2" charset="2"/>
              <a:buChar char="v"/>
            </a:pPr>
            <a:r>
              <a:rPr lang="en-US" dirty="0"/>
              <a:t>After clicking “Save” for the individual on the </a:t>
            </a:r>
            <a:r>
              <a:rPr lang="en-US" sz="1800" b="1" u="sng" dirty="0">
                <a:solidFill>
                  <a:schemeClr val="accent6">
                    <a:lumMod val="75000"/>
                  </a:schemeClr>
                </a:solidFill>
                <a:effectLst>
                  <a:outerShdw blurRad="38100" dist="38100" dir="2700000" algn="tl">
                    <a:srgbClr val="000000">
                      <a:alpha val="43137"/>
                    </a:srgbClr>
                  </a:outerShdw>
                </a:effectLst>
              </a:rPr>
              <a:t>Allegation</a:t>
            </a:r>
            <a:r>
              <a:rPr lang="en-US" dirty="0"/>
              <a:t> tab, a series of </a:t>
            </a:r>
            <a:r>
              <a:rPr lang="en-US" b="1" dirty="0"/>
              <a:t>additional tabs </a:t>
            </a:r>
            <a:r>
              <a:rPr lang="en-US" dirty="0"/>
              <a:t>will become visible  (*or will already be visible if accessing a previously entered case.) </a:t>
            </a:r>
          </a:p>
        </p:txBody>
      </p:sp>
      <p:graphicFrame>
        <p:nvGraphicFramePr>
          <p:cNvPr id="10" name="Diagram 9">
            <a:extLst>
              <a:ext uri="{FF2B5EF4-FFF2-40B4-BE49-F238E27FC236}">
                <a16:creationId xmlns:a16="http://schemas.microsoft.com/office/drawing/2014/main" id="{3FDA3F64-842E-0198-7836-8FEC230A2AE4}"/>
              </a:ext>
            </a:extLst>
          </p:cNvPr>
          <p:cNvGraphicFramePr/>
          <p:nvPr/>
        </p:nvGraphicFramePr>
        <p:xfrm>
          <a:off x="1158410" y="1477800"/>
          <a:ext cx="5210725" cy="18598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Arrow: Chevron 10">
            <a:extLst>
              <a:ext uri="{FF2B5EF4-FFF2-40B4-BE49-F238E27FC236}">
                <a16:creationId xmlns:a16="http://schemas.microsoft.com/office/drawing/2014/main" id="{D120473F-A239-2496-1C26-69F43AD23AED}"/>
              </a:ext>
            </a:extLst>
          </p:cNvPr>
          <p:cNvSpPr/>
          <p:nvPr/>
        </p:nvSpPr>
        <p:spPr>
          <a:xfrm>
            <a:off x="6365356" y="2034560"/>
            <a:ext cx="1489022" cy="574762"/>
          </a:xfrm>
          <a:prstGeom prst="chevron">
            <a:avLst>
              <a:gd name="adj" fmla="val 40000"/>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grpSp>
        <p:nvGrpSpPr>
          <p:cNvPr id="12" name="Group 11">
            <a:extLst>
              <a:ext uri="{FF2B5EF4-FFF2-40B4-BE49-F238E27FC236}">
                <a16:creationId xmlns:a16="http://schemas.microsoft.com/office/drawing/2014/main" id="{1A50530A-61FC-51DB-3504-A88DC7558999}"/>
              </a:ext>
            </a:extLst>
          </p:cNvPr>
          <p:cNvGrpSpPr/>
          <p:nvPr/>
        </p:nvGrpSpPr>
        <p:grpSpPr>
          <a:xfrm>
            <a:off x="6767493" y="2203607"/>
            <a:ext cx="1257397" cy="574762"/>
            <a:chOff x="3799255" y="644405"/>
            <a:chExt cx="1257397" cy="574762"/>
          </a:xfrm>
          <a:scene3d>
            <a:camera prst="orthographicFront">
              <a:rot lat="0" lon="0" rev="0"/>
            </a:camera>
            <a:lightRig rig="contrasting" dir="t">
              <a:rot lat="0" lon="0" rev="1500000"/>
            </a:lightRig>
          </a:scene3d>
        </p:grpSpPr>
        <p:sp>
          <p:nvSpPr>
            <p:cNvPr id="13" name="Rectangle: Rounded Corners 12">
              <a:extLst>
                <a:ext uri="{FF2B5EF4-FFF2-40B4-BE49-F238E27FC236}">
                  <a16:creationId xmlns:a16="http://schemas.microsoft.com/office/drawing/2014/main" id="{6C58460A-E47F-52D2-FAB1-81649890F200}"/>
                </a:ext>
              </a:extLst>
            </p:cNvPr>
            <p:cNvSpPr/>
            <p:nvPr/>
          </p:nvSpPr>
          <p:spPr>
            <a:xfrm>
              <a:off x="3799255" y="644405"/>
              <a:ext cx="1257397" cy="574762"/>
            </a:xfrm>
            <a:prstGeom prst="roundRect">
              <a:avLst>
                <a:gd name="adj" fmla="val 10000"/>
              </a:avLst>
            </a:prstGeom>
            <a:ln>
              <a:solidFill>
                <a:schemeClr val="accent2"/>
              </a:solidFill>
            </a:ln>
            <a:effectLst>
              <a:outerShdw blurRad="149987" dist="250190" dir="8460000" algn="ctr">
                <a:srgbClr val="000000">
                  <a:alpha val="28000"/>
                </a:srgbClr>
              </a:outerShdw>
            </a:effectLst>
            <a:sp3d prstMaterial="metal">
              <a:bevelT w="88900" h="889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4" name="Rectangle: Rounded Corners 4">
              <a:extLst>
                <a:ext uri="{FF2B5EF4-FFF2-40B4-BE49-F238E27FC236}">
                  <a16:creationId xmlns:a16="http://schemas.microsoft.com/office/drawing/2014/main" id="{8C287B69-31A3-2828-20B2-D7F93C91F33D}"/>
                </a:ext>
              </a:extLst>
            </p:cNvPr>
            <p:cNvSpPr txBox="1"/>
            <p:nvPr/>
          </p:nvSpPr>
          <p:spPr>
            <a:xfrm>
              <a:off x="3816089" y="661239"/>
              <a:ext cx="1223729" cy="541094"/>
            </a:xfrm>
            <a:prstGeom prst="rect">
              <a:avLst/>
            </a:prstGeom>
            <a:ln>
              <a:solidFill>
                <a:schemeClr val="accent2"/>
              </a:solidFill>
            </a:ln>
            <a:effectLst>
              <a:outerShdw blurRad="149987" dist="250190" dir="8460000" algn="ctr">
                <a:srgbClr val="000000">
                  <a:alpha val="28000"/>
                </a:srgbClr>
              </a:outerShdw>
            </a:effectLst>
            <a:sp3d prstMaterial="metal">
              <a:bevelT w="88900" h="889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Witness</a:t>
              </a:r>
            </a:p>
          </p:txBody>
        </p:sp>
      </p:grpSp>
      <p:sp>
        <p:nvSpPr>
          <p:cNvPr id="15" name="Arrow: Chevron 14">
            <a:extLst>
              <a:ext uri="{FF2B5EF4-FFF2-40B4-BE49-F238E27FC236}">
                <a16:creationId xmlns:a16="http://schemas.microsoft.com/office/drawing/2014/main" id="{A4A82DB8-FA83-99DD-AECF-30C3DB9768EB}"/>
              </a:ext>
            </a:extLst>
          </p:cNvPr>
          <p:cNvSpPr/>
          <p:nvPr/>
        </p:nvSpPr>
        <p:spPr>
          <a:xfrm>
            <a:off x="8041724" y="2034560"/>
            <a:ext cx="1489022" cy="577326"/>
          </a:xfrm>
          <a:prstGeom prst="chevron">
            <a:avLst>
              <a:gd name="adj" fmla="val 40000"/>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grpSp>
        <p:nvGrpSpPr>
          <p:cNvPr id="16" name="Group 15">
            <a:extLst>
              <a:ext uri="{FF2B5EF4-FFF2-40B4-BE49-F238E27FC236}">
                <a16:creationId xmlns:a16="http://schemas.microsoft.com/office/drawing/2014/main" id="{5E4DA57E-DA72-4882-DBFF-0CAFD86DA3B8}"/>
              </a:ext>
            </a:extLst>
          </p:cNvPr>
          <p:cNvGrpSpPr/>
          <p:nvPr/>
        </p:nvGrpSpPr>
        <p:grpSpPr>
          <a:xfrm>
            <a:off x="8460695" y="2206171"/>
            <a:ext cx="1580266" cy="574762"/>
            <a:chOff x="3799255" y="644405"/>
            <a:chExt cx="1257397" cy="574762"/>
          </a:xfrm>
          <a:scene3d>
            <a:camera prst="orthographicFront">
              <a:rot lat="0" lon="0" rev="0"/>
            </a:camera>
            <a:lightRig rig="contrasting" dir="t">
              <a:rot lat="0" lon="0" rev="1500000"/>
            </a:lightRig>
          </a:scene3d>
        </p:grpSpPr>
        <p:sp>
          <p:nvSpPr>
            <p:cNvPr id="17" name="Rectangle: Rounded Corners 16">
              <a:extLst>
                <a:ext uri="{FF2B5EF4-FFF2-40B4-BE49-F238E27FC236}">
                  <a16:creationId xmlns:a16="http://schemas.microsoft.com/office/drawing/2014/main" id="{92DE363A-58D7-34F7-339C-0F4ADE36FB31}"/>
                </a:ext>
              </a:extLst>
            </p:cNvPr>
            <p:cNvSpPr/>
            <p:nvPr/>
          </p:nvSpPr>
          <p:spPr>
            <a:xfrm>
              <a:off x="3799255" y="644405"/>
              <a:ext cx="1257397" cy="574762"/>
            </a:xfrm>
            <a:prstGeom prst="roundRect">
              <a:avLst>
                <a:gd name="adj" fmla="val 10000"/>
              </a:avLst>
            </a:prstGeom>
            <a:ln>
              <a:solidFill>
                <a:schemeClr val="accent2"/>
              </a:solidFill>
            </a:ln>
            <a:effectLst>
              <a:outerShdw blurRad="149987" dist="250190" dir="8460000" algn="ctr">
                <a:srgbClr val="000000">
                  <a:alpha val="28000"/>
                </a:srgbClr>
              </a:outerShdw>
            </a:effectLst>
            <a:sp3d prstMaterial="metal">
              <a:bevelT w="88900" h="889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8" name="Rectangle: Rounded Corners 4">
              <a:extLst>
                <a:ext uri="{FF2B5EF4-FFF2-40B4-BE49-F238E27FC236}">
                  <a16:creationId xmlns:a16="http://schemas.microsoft.com/office/drawing/2014/main" id="{CBF14F0A-3082-2987-F23D-26CB9C2022C9}"/>
                </a:ext>
              </a:extLst>
            </p:cNvPr>
            <p:cNvSpPr txBox="1"/>
            <p:nvPr/>
          </p:nvSpPr>
          <p:spPr>
            <a:xfrm>
              <a:off x="3816089" y="661239"/>
              <a:ext cx="1223729" cy="541094"/>
            </a:xfrm>
            <a:prstGeom prst="rect">
              <a:avLst/>
            </a:prstGeom>
            <a:ln>
              <a:solidFill>
                <a:schemeClr val="accent2"/>
              </a:solidFill>
            </a:ln>
            <a:effectLst>
              <a:outerShdw blurRad="149987" dist="250190" dir="8460000" algn="ctr">
                <a:srgbClr val="000000">
                  <a:alpha val="28000"/>
                </a:srgbClr>
              </a:outerShdw>
            </a:effectLst>
            <a:sp3d prstMaterial="metal">
              <a:bevelT w="88900" h="889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Investigation</a:t>
              </a:r>
            </a:p>
          </p:txBody>
        </p:sp>
      </p:grpSp>
      <p:pic>
        <p:nvPicPr>
          <p:cNvPr id="19" name="Content Placeholder 8" descr="A screenshot of a computer&#10;&#10;Description automatically generated">
            <a:extLst>
              <a:ext uri="{FF2B5EF4-FFF2-40B4-BE49-F238E27FC236}">
                <a16:creationId xmlns:a16="http://schemas.microsoft.com/office/drawing/2014/main" id="{EFC186F4-51A8-A000-F905-1EF120473CFB}"/>
              </a:ext>
            </a:extLst>
          </p:cNvPr>
          <p:cNvPicPr>
            <a:picLocks noChangeAspect="1"/>
          </p:cNvPicPr>
          <p:nvPr/>
        </p:nvPicPr>
        <p:blipFill rotWithShape="1">
          <a:blip r:embed="rId7">
            <a:extLst>
              <a:ext uri="{28A0092B-C50C-407E-A947-70E740481C1C}">
                <a14:useLocalDpi xmlns:a14="http://schemas.microsoft.com/office/drawing/2010/main" val="0"/>
              </a:ext>
            </a:extLst>
          </a:blip>
          <a:srcRect t="1" b="59137"/>
          <a:stretch/>
        </p:blipFill>
        <p:spPr>
          <a:xfrm>
            <a:off x="433917" y="3217214"/>
            <a:ext cx="10905066" cy="980305"/>
          </a:xfrm>
          <a:prstGeom prst="rect">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0" name="Frame 19">
            <a:extLst>
              <a:ext uri="{FF2B5EF4-FFF2-40B4-BE49-F238E27FC236}">
                <a16:creationId xmlns:a16="http://schemas.microsoft.com/office/drawing/2014/main" id="{DF3D3677-EB3C-ECAD-5EEC-3621900F2025}"/>
              </a:ext>
            </a:extLst>
          </p:cNvPr>
          <p:cNvSpPr/>
          <p:nvPr/>
        </p:nvSpPr>
        <p:spPr>
          <a:xfrm>
            <a:off x="6634967" y="3035778"/>
            <a:ext cx="3995803" cy="833254"/>
          </a:xfrm>
          <a:prstGeom prst="frame">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6F98F117-A419-BE6A-0428-E7F7667E8D7F}"/>
              </a:ext>
            </a:extLst>
          </p:cNvPr>
          <p:cNvSpPr txBox="1"/>
          <p:nvPr/>
        </p:nvSpPr>
        <p:spPr>
          <a:xfrm>
            <a:off x="4700889" y="4142736"/>
            <a:ext cx="7228872" cy="1954381"/>
          </a:xfrm>
          <a:prstGeom prst="rect">
            <a:avLst/>
          </a:prstGeom>
          <a:noFill/>
        </p:spPr>
        <p:txBody>
          <a:bodyPr wrap="square" rtlCol="0">
            <a:spAutoFit/>
          </a:bodyPr>
          <a:lstStyle/>
          <a:p>
            <a:r>
              <a:rPr lang="en-US" sz="1500" b="1" dirty="0">
                <a:solidFill>
                  <a:srgbClr val="C00000"/>
                </a:solidFill>
                <a:effectLst>
                  <a:outerShdw blurRad="38100" dist="38100" dir="2700000" algn="tl">
                    <a:srgbClr val="000000">
                      <a:alpha val="43137"/>
                    </a:srgbClr>
                  </a:outerShdw>
                </a:effectLst>
              </a:rPr>
              <a:t>The remaining tabs are for the Advocate to complete. However, Providers may observe entries on these tabs. </a:t>
            </a:r>
          </a:p>
          <a:p>
            <a:pPr marL="285750" indent="-285750">
              <a:buFont typeface="Wingdings" panose="05000000000000000000" pitchFamily="2" charset="2"/>
              <a:buChar char="Ø"/>
            </a:pPr>
            <a:endParaRPr lang="en-US" sz="1300" dirty="0"/>
          </a:p>
          <a:p>
            <a:pPr marL="285750" indent="-285750">
              <a:buFont typeface="Wingdings" panose="05000000000000000000" pitchFamily="2" charset="2"/>
              <a:buChar char="Ø"/>
            </a:pPr>
            <a:r>
              <a:rPr lang="en-US" sz="1300" b="1" dirty="0">
                <a:solidFill>
                  <a:schemeClr val="tx2">
                    <a:lumMod val="50000"/>
                  </a:schemeClr>
                </a:solidFill>
              </a:rPr>
              <a:t>DBHDS Advocate Report</a:t>
            </a:r>
            <a:r>
              <a:rPr lang="en-US" sz="1300" dirty="0"/>
              <a:t>: progress of the Advocate review of information entered by the provider. </a:t>
            </a:r>
          </a:p>
          <a:p>
            <a:pPr marL="285750" indent="-285750">
              <a:buFont typeface="Wingdings" panose="05000000000000000000" pitchFamily="2" charset="2"/>
              <a:buChar char="Ø"/>
            </a:pPr>
            <a:endParaRPr lang="en-US" sz="1300" dirty="0"/>
          </a:p>
          <a:p>
            <a:pPr marL="285750" indent="-285750">
              <a:buFont typeface="Wingdings" panose="05000000000000000000" pitchFamily="2" charset="2"/>
              <a:buChar char="Ø"/>
            </a:pPr>
            <a:r>
              <a:rPr lang="en-US" sz="1300" b="1" dirty="0">
                <a:solidFill>
                  <a:schemeClr val="tx2">
                    <a:lumMod val="50000"/>
                  </a:schemeClr>
                </a:solidFill>
              </a:rPr>
              <a:t>LHRC</a:t>
            </a:r>
            <a:r>
              <a:rPr lang="en-US" sz="1300" dirty="0"/>
              <a:t>: Will be completed when appeals to the director decision are made/requested. </a:t>
            </a:r>
          </a:p>
          <a:p>
            <a:pPr marL="285750" indent="-285750">
              <a:buFont typeface="Wingdings" panose="05000000000000000000" pitchFamily="2" charset="2"/>
              <a:buChar char="Ø"/>
            </a:pPr>
            <a:endParaRPr lang="en-US" sz="1300" dirty="0"/>
          </a:p>
          <a:p>
            <a:pPr marL="285750" indent="-285750">
              <a:buFont typeface="Wingdings" panose="05000000000000000000" pitchFamily="2" charset="2"/>
              <a:buChar char="Ø"/>
            </a:pPr>
            <a:r>
              <a:rPr lang="en-US" sz="1300" b="1" dirty="0">
                <a:solidFill>
                  <a:schemeClr val="tx2">
                    <a:lumMod val="50000"/>
                  </a:schemeClr>
                </a:solidFill>
              </a:rPr>
              <a:t>SHRC</a:t>
            </a:r>
            <a:r>
              <a:rPr lang="en-US" sz="1300" dirty="0"/>
              <a:t>: Will be completed when appeals of the LHRC are made/requested. </a:t>
            </a:r>
          </a:p>
        </p:txBody>
      </p:sp>
      <p:sp>
        <p:nvSpPr>
          <p:cNvPr id="22" name="Frame 21">
            <a:extLst>
              <a:ext uri="{FF2B5EF4-FFF2-40B4-BE49-F238E27FC236}">
                <a16:creationId xmlns:a16="http://schemas.microsoft.com/office/drawing/2014/main" id="{C84CBE56-8F5C-90C5-BBD1-A270C9AB111C}"/>
              </a:ext>
            </a:extLst>
          </p:cNvPr>
          <p:cNvSpPr/>
          <p:nvPr/>
        </p:nvSpPr>
        <p:spPr>
          <a:xfrm>
            <a:off x="1364421" y="3035777"/>
            <a:ext cx="1006239" cy="812039"/>
          </a:xfrm>
          <a:prstGeom prst="frame">
            <a:avLst/>
          </a:prstGeom>
          <a:ln>
            <a:noFill/>
          </a:ln>
          <a:effectLst>
            <a:glow rad="1397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Frame 22">
            <a:extLst>
              <a:ext uri="{FF2B5EF4-FFF2-40B4-BE49-F238E27FC236}">
                <a16:creationId xmlns:a16="http://schemas.microsoft.com/office/drawing/2014/main" id="{9DC9D3B9-5364-4D60-5928-FB2DC28F2B09}"/>
              </a:ext>
            </a:extLst>
          </p:cNvPr>
          <p:cNvSpPr/>
          <p:nvPr/>
        </p:nvSpPr>
        <p:spPr>
          <a:xfrm>
            <a:off x="2370660" y="3035778"/>
            <a:ext cx="4264307" cy="812039"/>
          </a:xfrm>
          <a:prstGeom prst="frame">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Arrow: Down 23">
            <a:extLst>
              <a:ext uri="{FF2B5EF4-FFF2-40B4-BE49-F238E27FC236}">
                <a16:creationId xmlns:a16="http://schemas.microsoft.com/office/drawing/2014/main" id="{9B0779A7-B192-5A3C-3486-5002CE6AEA06}"/>
              </a:ext>
            </a:extLst>
          </p:cNvPr>
          <p:cNvSpPr/>
          <p:nvPr/>
        </p:nvSpPr>
        <p:spPr>
          <a:xfrm>
            <a:off x="8315325" y="3847816"/>
            <a:ext cx="342900" cy="370614"/>
          </a:xfrm>
          <a:prstGeom prst="downArrow">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82135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919AAD6-805D-EF5B-7399-1EA546CDA61B}"/>
              </a:ext>
            </a:extLst>
          </p:cNvPr>
          <p:cNvSpPr>
            <a:spLocks noGrp="1"/>
          </p:cNvSpPr>
          <p:nvPr>
            <p:ph type="dt" sz="half" idx="10"/>
          </p:nvPr>
        </p:nvSpPr>
        <p:spPr/>
        <p:txBody>
          <a:bodyPr/>
          <a:lstStyle/>
          <a:p>
            <a:r>
              <a:rPr lang="en-US" dirty="0"/>
              <a:t>2024</a:t>
            </a:r>
          </a:p>
        </p:txBody>
      </p:sp>
      <p:sp>
        <p:nvSpPr>
          <p:cNvPr id="6" name="Slide Number Placeholder 5">
            <a:extLst>
              <a:ext uri="{FF2B5EF4-FFF2-40B4-BE49-F238E27FC236}">
                <a16:creationId xmlns:a16="http://schemas.microsoft.com/office/drawing/2014/main" id="{35BBBEC2-6DA7-5346-51F1-B2D4707C35DC}"/>
              </a:ext>
            </a:extLst>
          </p:cNvPr>
          <p:cNvSpPr>
            <a:spLocks noGrp="1"/>
          </p:cNvSpPr>
          <p:nvPr>
            <p:ph type="sldNum" sz="quarter" idx="12"/>
          </p:nvPr>
        </p:nvSpPr>
        <p:spPr/>
        <p:txBody>
          <a:bodyPr/>
          <a:lstStyle/>
          <a:p>
            <a:fld id="{5874D6C6-B3A5-4F2C-A6BF-E3D57C3A1219}" type="slidenum">
              <a:rPr lang="en-US" smtClean="0"/>
              <a:t>26</a:t>
            </a:fld>
            <a:endParaRPr lang="en-US"/>
          </a:p>
        </p:txBody>
      </p:sp>
      <p:pic>
        <p:nvPicPr>
          <p:cNvPr id="9" name="Content Placeholder 8" descr="A screenshot of a computer&#10;&#10;Description automatically generated">
            <a:extLst>
              <a:ext uri="{FF2B5EF4-FFF2-40B4-BE49-F238E27FC236}">
                <a16:creationId xmlns:a16="http://schemas.microsoft.com/office/drawing/2014/main" id="{04607ACF-0B2C-AC24-61FC-AB080709C99C}"/>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85749" y="979488"/>
            <a:ext cx="4333875" cy="5194298"/>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0" name="Content Placeholder 6">
            <a:extLst>
              <a:ext uri="{FF2B5EF4-FFF2-40B4-BE49-F238E27FC236}">
                <a16:creationId xmlns:a16="http://schemas.microsoft.com/office/drawing/2014/main" id="{3E8BBC59-36EA-552F-D1B6-909199CE184E}"/>
              </a:ext>
            </a:extLst>
          </p:cNvPr>
          <p:cNvSpPr txBox="1">
            <a:spLocks/>
          </p:cNvSpPr>
          <p:nvPr/>
        </p:nvSpPr>
        <p:spPr>
          <a:xfrm>
            <a:off x="3273425" y="493713"/>
            <a:ext cx="7246938" cy="320675"/>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500" b="1" dirty="0">
                <a:effectLst>
                  <a:outerShdw blurRad="38100" dist="38100" dir="2700000" algn="tl">
                    <a:srgbClr val="000000">
                      <a:alpha val="43137"/>
                    </a:srgbClr>
                  </a:outerShdw>
                </a:effectLst>
              </a:rPr>
              <a:t>Notification</a:t>
            </a:r>
            <a:r>
              <a:rPr lang="en-US" b="1" dirty="0">
                <a:effectLst>
                  <a:outerShdw blurRad="38100" dist="38100" dir="2700000" algn="tl">
                    <a:srgbClr val="000000">
                      <a:alpha val="43137"/>
                    </a:srgbClr>
                  </a:outerShdw>
                </a:effectLst>
              </a:rPr>
              <a:t> Tab</a:t>
            </a:r>
            <a:endParaRPr lang="en-US" sz="1500" b="1" dirty="0">
              <a:effectLst>
                <a:outerShdw blurRad="38100" dist="38100" dir="2700000" algn="tl">
                  <a:srgbClr val="000000">
                    <a:alpha val="43137"/>
                  </a:srgbClr>
                </a:outerShdw>
              </a:effectLst>
            </a:endParaRPr>
          </a:p>
          <a:p>
            <a:endParaRPr lang="en-US" dirty="0"/>
          </a:p>
        </p:txBody>
      </p:sp>
      <p:sp>
        <p:nvSpPr>
          <p:cNvPr id="12" name="Flowchart: Connector 11">
            <a:extLst>
              <a:ext uri="{FF2B5EF4-FFF2-40B4-BE49-F238E27FC236}">
                <a16:creationId xmlns:a16="http://schemas.microsoft.com/office/drawing/2014/main" id="{E1810E5D-119B-51A3-CA31-1163E35AC3E3}"/>
              </a:ext>
            </a:extLst>
          </p:cNvPr>
          <p:cNvSpPr/>
          <p:nvPr/>
        </p:nvSpPr>
        <p:spPr>
          <a:xfrm>
            <a:off x="3699208" y="2432760"/>
            <a:ext cx="613611" cy="589547"/>
          </a:xfrm>
          <a:prstGeom prst="flowChartConnector">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a:extLst>
              <a:ext uri="{FF2B5EF4-FFF2-40B4-BE49-F238E27FC236}">
                <a16:creationId xmlns:a16="http://schemas.microsoft.com/office/drawing/2014/main" id="{AD30B503-1AEB-0EC8-DB0A-81EF39A674B0}"/>
              </a:ext>
            </a:extLst>
          </p:cNvPr>
          <p:cNvSpPr/>
          <p:nvPr/>
        </p:nvSpPr>
        <p:spPr>
          <a:xfrm>
            <a:off x="3699208" y="3520701"/>
            <a:ext cx="613611" cy="589547"/>
          </a:xfrm>
          <a:prstGeom prst="flowChartConnector">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a:extLst>
              <a:ext uri="{FF2B5EF4-FFF2-40B4-BE49-F238E27FC236}">
                <a16:creationId xmlns:a16="http://schemas.microsoft.com/office/drawing/2014/main" id="{4CBAE442-FEC0-B33F-B083-862AAEAB87C9}"/>
              </a:ext>
            </a:extLst>
          </p:cNvPr>
          <p:cNvSpPr/>
          <p:nvPr/>
        </p:nvSpPr>
        <p:spPr>
          <a:xfrm>
            <a:off x="3699208" y="4306018"/>
            <a:ext cx="613611" cy="589547"/>
          </a:xfrm>
          <a:prstGeom prst="flowChartConnector">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a:extLst>
              <a:ext uri="{FF2B5EF4-FFF2-40B4-BE49-F238E27FC236}">
                <a16:creationId xmlns:a16="http://schemas.microsoft.com/office/drawing/2014/main" id="{362E7BB3-4937-F39E-E2A0-D93EB9A1C6B8}"/>
              </a:ext>
            </a:extLst>
          </p:cNvPr>
          <p:cNvSpPr/>
          <p:nvPr/>
        </p:nvSpPr>
        <p:spPr>
          <a:xfrm>
            <a:off x="3699208" y="5287105"/>
            <a:ext cx="613611" cy="589547"/>
          </a:xfrm>
          <a:prstGeom prst="flowChartConnector">
            <a:avLst/>
          </a:prstGeom>
          <a:solidFill>
            <a:schemeClr val="tx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0866DA11-7EFE-E73B-FF2C-AA2E2A28D27C}"/>
              </a:ext>
            </a:extLst>
          </p:cNvPr>
          <p:cNvSpPr txBox="1"/>
          <p:nvPr/>
        </p:nvSpPr>
        <p:spPr>
          <a:xfrm>
            <a:off x="3813510" y="2510472"/>
            <a:ext cx="385010" cy="369332"/>
          </a:xfrm>
          <a:prstGeom prst="rect">
            <a:avLst/>
          </a:prstGeom>
          <a:noFill/>
          <a:ln>
            <a:noFill/>
          </a:ln>
        </p:spPr>
        <p:txBody>
          <a:bodyPr wrap="square" rtlCol="0">
            <a:spAutoFit/>
          </a:bodyPr>
          <a:lstStyle/>
          <a:p>
            <a:pPr algn="ctr"/>
            <a:r>
              <a:rPr lang="en-US" b="1" dirty="0">
                <a:solidFill>
                  <a:schemeClr val="bg1"/>
                </a:solidFill>
              </a:rPr>
              <a:t>1</a:t>
            </a:r>
          </a:p>
        </p:txBody>
      </p:sp>
      <p:sp>
        <p:nvSpPr>
          <p:cNvPr id="17" name="TextBox 16">
            <a:extLst>
              <a:ext uri="{FF2B5EF4-FFF2-40B4-BE49-F238E27FC236}">
                <a16:creationId xmlns:a16="http://schemas.microsoft.com/office/drawing/2014/main" id="{0E01524C-9B10-C47C-1778-A801BE6B406B}"/>
              </a:ext>
            </a:extLst>
          </p:cNvPr>
          <p:cNvSpPr txBox="1"/>
          <p:nvPr/>
        </p:nvSpPr>
        <p:spPr>
          <a:xfrm>
            <a:off x="3813510" y="3615648"/>
            <a:ext cx="385010" cy="369332"/>
          </a:xfrm>
          <a:prstGeom prst="rect">
            <a:avLst/>
          </a:prstGeom>
          <a:noFill/>
        </p:spPr>
        <p:txBody>
          <a:bodyPr wrap="square" rtlCol="0">
            <a:spAutoFit/>
          </a:bodyPr>
          <a:lstStyle/>
          <a:p>
            <a:pPr algn="ctr"/>
            <a:r>
              <a:rPr lang="en-US" b="1" dirty="0">
                <a:solidFill>
                  <a:schemeClr val="bg1"/>
                </a:solidFill>
                <a:effectLst>
                  <a:outerShdw blurRad="38100" dist="38100" dir="2700000" algn="tl">
                    <a:srgbClr val="000000">
                      <a:alpha val="43137"/>
                    </a:srgbClr>
                  </a:outerShdw>
                </a:effectLst>
              </a:rPr>
              <a:t>2</a:t>
            </a:r>
          </a:p>
        </p:txBody>
      </p:sp>
      <p:sp>
        <p:nvSpPr>
          <p:cNvPr id="18" name="TextBox 17">
            <a:extLst>
              <a:ext uri="{FF2B5EF4-FFF2-40B4-BE49-F238E27FC236}">
                <a16:creationId xmlns:a16="http://schemas.microsoft.com/office/drawing/2014/main" id="{6B35C67B-6232-13BE-B6CC-04BDDF253D5D}"/>
              </a:ext>
            </a:extLst>
          </p:cNvPr>
          <p:cNvSpPr txBox="1"/>
          <p:nvPr/>
        </p:nvSpPr>
        <p:spPr>
          <a:xfrm>
            <a:off x="3801468" y="4383917"/>
            <a:ext cx="385010" cy="369332"/>
          </a:xfrm>
          <a:prstGeom prst="rect">
            <a:avLst/>
          </a:prstGeom>
          <a:noFill/>
        </p:spPr>
        <p:txBody>
          <a:bodyPr wrap="square" rtlCol="0">
            <a:spAutoFit/>
          </a:bodyPr>
          <a:lstStyle/>
          <a:p>
            <a:pPr algn="ctr"/>
            <a:r>
              <a:rPr lang="en-US" b="1" dirty="0">
                <a:solidFill>
                  <a:schemeClr val="bg1"/>
                </a:solidFill>
                <a:effectLst>
                  <a:outerShdw blurRad="38100" dist="38100" dir="2700000" algn="tl">
                    <a:srgbClr val="000000">
                      <a:alpha val="43137"/>
                    </a:srgbClr>
                  </a:outerShdw>
                </a:effectLst>
              </a:rPr>
              <a:t>3</a:t>
            </a:r>
          </a:p>
        </p:txBody>
      </p:sp>
      <p:sp>
        <p:nvSpPr>
          <p:cNvPr id="19" name="TextBox 18">
            <a:extLst>
              <a:ext uri="{FF2B5EF4-FFF2-40B4-BE49-F238E27FC236}">
                <a16:creationId xmlns:a16="http://schemas.microsoft.com/office/drawing/2014/main" id="{22951509-1D2A-374A-23C0-7E77322D512F}"/>
              </a:ext>
            </a:extLst>
          </p:cNvPr>
          <p:cNvSpPr txBox="1"/>
          <p:nvPr/>
        </p:nvSpPr>
        <p:spPr>
          <a:xfrm>
            <a:off x="3809496" y="5350344"/>
            <a:ext cx="385010" cy="369332"/>
          </a:xfrm>
          <a:prstGeom prst="rect">
            <a:avLst/>
          </a:prstGeom>
          <a:noFill/>
        </p:spPr>
        <p:txBody>
          <a:bodyPr wrap="square" rtlCol="0">
            <a:spAutoFit/>
          </a:bodyPr>
          <a:lstStyle/>
          <a:p>
            <a:pPr algn="ctr"/>
            <a:r>
              <a:rPr lang="en-US" b="1" dirty="0">
                <a:solidFill>
                  <a:schemeClr val="bg1"/>
                </a:solidFill>
                <a:effectLst>
                  <a:outerShdw blurRad="38100" dist="38100" dir="2700000" algn="tl">
                    <a:srgbClr val="000000">
                      <a:alpha val="43137"/>
                    </a:srgbClr>
                  </a:outerShdw>
                </a:effectLst>
              </a:rPr>
              <a:t>4</a:t>
            </a:r>
          </a:p>
        </p:txBody>
      </p:sp>
      <p:sp>
        <p:nvSpPr>
          <p:cNvPr id="20" name="TextBox 19">
            <a:extLst>
              <a:ext uri="{FF2B5EF4-FFF2-40B4-BE49-F238E27FC236}">
                <a16:creationId xmlns:a16="http://schemas.microsoft.com/office/drawing/2014/main" id="{027B29BB-BB3A-48BB-1BA1-6ACDC0A268D9}"/>
              </a:ext>
            </a:extLst>
          </p:cNvPr>
          <p:cNvSpPr txBox="1"/>
          <p:nvPr/>
        </p:nvSpPr>
        <p:spPr>
          <a:xfrm>
            <a:off x="4733926" y="3615648"/>
            <a:ext cx="5786437" cy="36933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b="1" u="sng" dirty="0">
                <a:effectLst>
                  <a:outerShdw blurRad="38100" dist="38100" dir="2700000" algn="tl">
                    <a:srgbClr val="000000">
                      <a:alpha val="43137"/>
                    </a:srgbClr>
                  </a:outerShdw>
                </a:effectLst>
              </a:rPr>
              <a:t>Department of Social Services (DSS) Notification</a:t>
            </a:r>
            <a:r>
              <a:rPr lang="en-US" sz="1600" b="1" dirty="0">
                <a:effectLst>
                  <a:outerShdw blurRad="38100" dist="38100" dir="2700000" algn="tl">
                    <a:srgbClr val="000000">
                      <a:alpha val="43137"/>
                    </a:srgbClr>
                  </a:outerShdw>
                </a:effectLst>
              </a:rPr>
              <a:t>  </a:t>
            </a:r>
          </a:p>
        </p:txBody>
      </p:sp>
      <p:sp>
        <p:nvSpPr>
          <p:cNvPr id="21" name="TextBox 20">
            <a:extLst>
              <a:ext uri="{FF2B5EF4-FFF2-40B4-BE49-F238E27FC236}">
                <a16:creationId xmlns:a16="http://schemas.microsoft.com/office/drawing/2014/main" id="{5F946E47-BADE-3642-E380-C6B1E08D2A70}"/>
              </a:ext>
            </a:extLst>
          </p:cNvPr>
          <p:cNvSpPr txBox="1"/>
          <p:nvPr/>
        </p:nvSpPr>
        <p:spPr>
          <a:xfrm>
            <a:off x="4721884" y="4416125"/>
            <a:ext cx="5345029" cy="36933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b="1" u="sng" dirty="0">
                <a:solidFill>
                  <a:schemeClr val="accent2"/>
                </a:solidFill>
                <a:effectLst>
                  <a:outerShdw blurRad="38100" dist="38100" dir="2700000" algn="tl">
                    <a:srgbClr val="000000">
                      <a:alpha val="43137"/>
                    </a:srgbClr>
                  </a:outerShdw>
                </a:effectLst>
              </a:rPr>
              <a:t>Police Notification </a:t>
            </a:r>
            <a:endParaRPr lang="en-US" sz="1500" b="1" dirty="0">
              <a:solidFill>
                <a:schemeClr val="accent2"/>
              </a:solidFill>
              <a:effectLst>
                <a:outerShdw blurRad="38100" dist="38100" dir="2700000" algn="tl">
                  <a:srgbClr val="000000">
                    <a:alpha val="43137"/>
                  </a:srgbClr>
                </a:outerShdw>
              </a:effectLst>
            </a:endParaRPr>
          </a:p>
        </p:txBody>
      </p:sp>
      <p:sp>
        <p:nvSpPr>
          <p:cNvPr id="22" name="TextBox 21">
            <a:extLst>
              <a:ext uri="{FF2B5EF4-FFF2-40B4-BE49-F238E27FC236}">
                <a16:creationId xmlns:a16="http://schemas.microsoft.com/office/drawing/2014/main" id="{28B3F32D-461F-9E3E-06F7-3A24B719DE4B}"/>
              </a:ext>
            </a:extLst>
          </p:cNvPr>
          <p:cNvSpPr txBox="1"/>
          <p:nvPr/>
        </p:nvSpPr>
        <p:spPr>
          <a:xfrm>
            <a:off x="4733926" y="5397212"/>
            <a:ext cx="5345029" cy="36933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b="1" u="sng" dirty="0">
                <a:solidFill>
                  <a:schemeClr val="bg2">
                    <a:lumMod val="25000"/>
                  </a:schemeClr>
                </a:solidFill>
                <a:effectLst>
                  <a:outerShdw blurRad="38100" dist="38100" dir="2700000" algn="tl">
                    <a:srgbClr val="000000">
                      <a:alpha val="43137"/>
                    </a:srgbClr>
                  </a:outerShdw>
                </a:effectLst>
              </a:rPr>
              <a:t>Department of Health Professionals </a:t>
            </a:r>
            <a:endParaRPr lang="en-US" sz="1600" b="1" dirty="0">
              <a:solidFill>
                <a:schemeClr val="bg2">
                  <a:lumMod val="25000"/>
                </a:schemeClr>
              </a:solidFill>
              <a:effectLst>
                <a:outerShdw blurRad="38100" dist="38100" dir="2700000" algn="tl">
                  <a:srgbClr val="000000">
                    <a:alpha val="43137"/>
                  </a:srgbClr>
                </a:outerShdw>
              </a:effectLst>
            </a:endParaRPr>
          </a:p>
        </p:txBody>
      </p:sp>
      <p:sp>
        <p:nvSpPr>
          <p:cNvPr id="23" name="TextBox 22">
            <a:extLst>
              <a:ext uri="{FF2B5EF4-FFF2-40B4-BE49-F238E27FC236}">
                <a16:creationId xmlns:a16="http://schemas.microsoft.com/office/drawing/2014/main" id="{EBCF4B8D-1780-3517-9050-904868DD64EC}"/>
              </a:ext>
            </a:extLst>
          </p:cNvPr>
          <p:cNvSpPr txBox="1"/>
          <p:nvPr/>
        </p:nvSpPr>
        <p:spPr>
          <a:xfrm>
            <a:off x="4721884" y="2547537"/>
            <a:ext cx="5798479" cy="36933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b="1" u="sng" dirty="0">
                <a:solidFill>
                  <a:schemeClr val="accent6">
                    <a:lumMod val="75000"/>
                  </a:schemeClr>
                </a:solidFill>
                <a:effectLst>
                  <a:outerShdw blurRad="38100" dist="38100" dir="2700000" algn="tl">
                    <a:srgbClr val="000000">
                      <a:alpha val="43137"/>
                    </a:srgbClr>
                  </a:outerShdw>
                </a:effectLst>
              </a:rPr>
              <a:t>Notification</a:t>
            </a:r>
            <a:r>
              <a:rPr lang="en-US" b="1" dirty="0">
                <a:solidFill>
                  <a:schemeClr val="accent6">
                    <a:lumMod val="75000"/>
                  </a:schemeClr>
                </a:solidFill>
                <a:effectLst>
                  <a:outerShdw blurRad="38100" dist="38100" dir="2700000" algn="tl">
                    <a:srgbClr val="000000">
                      <a:alpha val="43137"/>
                    </a:srgbClr>
                  </a:outerShdw>
                </a:effectLst>
              </a:rPr>
              <a:t>:</a:t>
            </a:r>
            <a:r>
              <a:rPr lang="en-US" sz="1500" b="1" dirty="0">
                <a:solidFill>
                  <a:schemeClr val="accent6">
                    <a:lumMod val="75000"/>
                  </a:schemeClr>
                </a:solidFill>
                <a:effectLst>
                  <a:outerShdw blurRad="38100" dist="38100" dir="2700000" algn="tl">
                    <a:srgbClr val="000000">
                      <a:alpha val="43137"/>
                    </a:srgbClr>
                  </a:outerShdw>
                </a:effectLst>
              </a:rPr>
              <a:t> </a:t>
            </a:r>
            <a:r>
              <a:rPr lang="en-US" sz="1600" b="1" dirty="0">
                <a:solidFill>
                  <a:schemeClr val="accent6">
                    <a:lumMod val="75000"/>
                  </a:schemeClr>
                </a:solidFill>
                <a:effectLst>
                  <a:outerShdw blurRad="38100" dist="38100" dir="2700000" algn="tl">
                    <a:srgbClr val="000000">
                      <a:alpha val="43137"/>
                    </a:srgbClr>
                  </a:outerShdw>
                </a:effectLst>
              </a:rPr>
              <a:t>Time/Date /Persons notified of allegation</a:t>
            </a:r>
            <a:endParaRPr lang="en-US" sz="1600" b="1" dirty="0">
              <a:effectLst>
                <a:outerShdw blurRad="38100" dist="38100" dir="2700000" algn="tl">
                  <a:srgbClr val="000000">
                    <a:alpha val="43137"/>
                  </a:srgbClr>
                </a:outerShdw>
              </a:effectLst>
            </a:endParaRPr>
          </a:p>
        </p:txBody>
      </p:sp>
      <p:pic>
        <p:nvPicPr>
          <p:cNvPr id="24" name="Content Placeholder 8" descr="A screenshot of a computer&#10;&#10;Description automatically generated">
            <a:extLst>
              <a:ext uri="{FF2B5EF4-FFF2-40B4-BE49-F238E27FC236}">
                <a16:creationId xmlns:a16="http://schemas.microsoft.com/office/drawing/2014/main" id="{B95ECCA0-B101-0739-228A-5917681CD83D}"/>
              </a:ext>
            </a:extLst>
          </p:cNvPr>
          <p:cNvPicPr>
            <a:picLocks noChangeAspect="1"/>
          </p:cNvPicPr>
          <p:nvPr/>
        </p:nvPicPr>
        <p:blipFill rotWithShape="1">
          <a:blip r:embed="rId3">
            <a:extLst>
              <a:ext uri="{28A0092B-C50C-407E-A947-70E740481C1C}">
                <a14:useLocalDpi xmlns:a14="http://schemas.microsoft.com/office/drawing/2010/main" val="0"/>
              </a:ext>
            </a:extLst>
          </a:blip>
          <a:srcRect t="1" r="10338" b="59137"/>
          <a:stretch/>
        </p:blipFill>
        <p:spPr>
          <a:xfrm>
            <a:off x="3206742" y="1447805"/>
            <a:ext cx="8636016" cy="865839"/>
          </a:xfrm>
          <a:prstGeom prst="rect">
            <a:avLst/>
          </a:prstGeom>
          <a:ln>
            <a:solidFill>
              <a:schemeClr val="bg2">
                <a:lumMod val="1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6" name="TextBox 25">
            <a:extLst>
              <a:ext uri="{FF2B5EF4-FFF2-40B4-BE49-F238E27FC236}">
                <a16:creationId xmlns:a16="http://schemas.microsoft.com/office/drawing/2014/main" id="{DA0F75E9-CA46-41F1-C851-DB151B044D04}"/>
              </a:ext>
            </a:extLst>
          </p:cNvPr>
          <p:cNvSpPr txBox="1"/>
          <p:nvPr/>
        </p:nvSpPr>
        <p:spPr>
          <a:xfrm>
            <a:off x="4930934" y="1440057"/>
            <a:ext cx="955516" cy="369332"/>
          </a:xfrm>
          <a:prstGeom prst="rect">
            <a:avLst/>
          </a:prstGeom>
          <a:noFill/>
          <a:ln w="38100">
            <a:solidFill>
              <a:schemeClr val="accent6">
                <a:lumMod val="75000"/>
              </a:schemeClr>
            </a:solidFill>
          </a:ln>
          <a:effectLst>
            <a:glow rad="63500">
              <a:schemeClr val="accent2">
                <a:satMod val="175000"/>
                <a:alpha val="40000"/>
              </a:schemeClr>
            </a:glow>
          </a:effectLst>
        </p:spPr>
        <p:txBody>
          <a:bodyPr wrap="square" rtlCol="0">
            <a:spAutoFit/>
          </a:bodyPr>
          <a:lstStyle/>
          <a:p>
            <a:endParaRPr lang="en-US" dirty="0"/>
          </a:p>
        </p:txBody>
      </p:sp>
      <p:sp>
        <p:nvSpPr>
          <p:cNvPr id="25" name="Arrow: Curved Up 24">
            <a:extLst>
              <a:ext uri="{FF2B5EF4-FFF2-40B4-BE49-F238E27FC236}">
                <a16:creationId xmlns:a16="http://schemas.microsoft.com/office/drawing/2014/main" id="{94E90B88-49F0-9B1C-FA6D-22F03B6C50A0}"/>
              </a:ext>
            </a:extLst>
          </p:cNvPr>
          <p:cNvSpPr/>
          <p:nvPr/>
        </p:nvSpPr>
        <p:spPr>
          <a:xfrm rot="11778349" flipH="1">
            <a:off x="3931964" y="1057760"/>
            <a:ext cx="1153725" cy="344071"/>
          </a:xfrm>
          <a:prstGeom prst="curvedUpArrow">
            <a:avLst/>
          </a:prstGeom>
          <a:effectLst>
            <a:glow rad="101600">
              <a:schemeClr val="accent2">
                <a:satMod val="175000"/>
                <a:alpha val="40000"/>
              </a:schemeClr>
            </a:glow>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Half Frame 26">
            <a:extLst>
              <a:ext uri="{FF2B5EF4-FFF2-40B4-BE49-F238E27FC236}">
                <a16:creationId xmlns:a16="http://schemas.microsoft.com/office/drawing/2014/main" id="{2727B46C-C016-B41E-2C0E-C38B8F706212}"/>
              </a:ext>
            </a:extLst>
          </p:cNvPr>
          <p:cNvSpPr/>
          <p:nvPr/>
        </p:nvSpPr>
        <p:spPr>
          <a:xfrm rot="18575411" flipV="1">
            <a:off x="4323154" y="1480724"/>
            <a:ext cx="374374" cy="126837"/>
          </a:xfrm>
          <a:prstGeom prst="halfFrame">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1">
            <a:extLst>
              <a:ext uri="{FF2B5EF4-FFF2-40B4-BE49-F238E27FC236}">
                <a16:creationId xmlns:a16="http://schemas.microsoft.com/office/drawing/2014/main" id="{20C01598-B009-E681-C8A5-3D929B6C1AAA}"/>
              </a:ext>
            </a:extLst>
          </p:cNvPr>
          <p:cNvSpPr/>
          <p:nvPr/>
        </p:nvSpPr>
        <p:spPr>
          <a:xfrm>
            <a:off x="1004047" y="1587372"/>
            <a:ext cx="627529" cy="74702"/>
          </a:xfrm>
          <a:prstGeom prst="rect">
            <a:avLst/>
          </a:prstGeom>
          <a:solidFill>
            <a:srgbClr val="FAFA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55950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screenshot of a computer&#10;&#10;Description automatically generated">
            <a:extLst>
              <a:ext uri="{FF2B5EF4-FFF2-40B4-BE49-F238E27FC236}">
                <a16:creationId xmlns:a16="http://schemas.microsoft.com/office/drawing/2014/main" id="{498E41E8-74B8-E0CA-A443-C73588D9586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90981" y="1046348"/>
            <a:ext cx="4735285" cy="5055720"/>
          </a:xfr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4" name="Date Placeholder 3">
            <a:extLst>
              <a:ext uri="{FF2B5EF4-FFF2-40B4-BE49-F238E27FC236}">
                <a16:creationId xmlns:a16="http://schemas.microsoft.com/office/drawing/2014/main" id="{A25546F4-4472-554C-99A8-B88619222CC1}"/>
              </a:ext>
            </a:extLst>
          </p:cNvPr>
          <p:cNvSpPr>
            <a:spLocks noGrp="1"/>
          </p:cNvSpPr>
          <p:nvPr>
            <p:ph type="dt" sz="half" idx="10"/>
          </p:nvPr>
        </p:nvSpPr>
        <p:spPr/>
        <p:txBody>
          <a:bodyPr/>
          <a:lstStyle/>
          <a:p>
            <a:r>
              <a:rPr lang="en-US" dirty="0"/>
              <a:t>2024</a:t>
            </a:r>
          </a:p>
        </p:txBody>
      </p:sp>
      <p:sp>
        <p:nvSpPr>
          <p:cNvPr id="6" name="Slide Number Placeholder 5">
            <a:extLst>
              <a:ext uri="{FF2B5EF4-FFF2-40B4-BE49-F238E27FC236}">
                <a16:creationId xmlns:a16="http://schemas.microsoft.com/office/drawing/2014/main" id="{51A47AEE-83D3-AE2B-6195-C4259D100AA8}"/>
              </a:ext>
            </a:extLst>
          </p:cNvPr>
          <p:cNvSpPr>
            <a:spLocks noGrp="1"/>
          </p:cNvSpPr>
          <p:nvPr>
            <p:ph type="sldNum" sz="quarter" idx="12"/>
          </p:nvPr>
        </p:nvSpPr>
        <p:spPr/>
        <p:txBody>
          <a:bodyPr/>
          <a:lstStyle/>
          <a:p>
            <a:fld id="{5874D6C6-B3A5-4F2C-A6BF-E3D57C3A1219}" type="slidenum">
              <a:rPr lang="en-US" smtClean="0"/>
              <a:t>27</a:t>
            </a:fld>
            <a:endParaRPr lang="en-US"/>
          </a:p>
        </p:txBody>
      </p:sp>
      <p:sp>
        <p:nvSpPr>
          <p:cNvPr id="7" name="Content Placeholder 6">
            <a:extLst>
              <a:ext uri="{FF2B5EF4-FFF2-40B4-BE49-F238E27FC236}">
                <a16:creationId xmlns:a16="http://schemas.microsoft.com/office/drawing/2014/main" id="{FAA6C448-1800-E780-80F2-D276F26BF587}"/>
              </a:ext>
            </a:extLst>
          </p:cNvPr>
          <p:cNvSpPr>
            <a:spLocks noGrp="1"/>
          </p:cNvSpPr>
          <p:nvPr>
            <p:ph sz="quarter" idx="13"/>
          </p:nvPr>
        </p:nvSpPr>
        <p:spPr/>
        <p:txBody>
          <a:bodyPr/>
          <a:lstStyle/>
          <a:p>
            <a:r>
              <a:rPr lang="en-US" sz="1800" b="1" dirty="0">
                <a:effectLst>
                  <a:outerShdw blurRad="38100" dist="38100" dir="2700000" algn="tl">
                    <a:srgbClr val="000000">
                      <a:alpha val="43137"/>
                    </a:srgbClr>
                  </a:outerShdw>
                </a:effectLst>
              </a:rPr>
              <a:t>Notification</a:t>
            </a:r>
            <a:r>
              <a:rPr lang="en-US" b="1" dirty="0">
                <a:effectLst>
                  <a:outerShdw blurRad="38100" dist="38100" dir="2700000" algn="tl">
                    <a:srgbClr val="000000">
                      <a:alpha val="43137"/>
                    </a:srgbClr>
                  </a:outerShdw>
                </a:effectLst>
              </a:rPr>
              <a:t> Tab: </a:t>
            </a:r>
            <a:r>
              <a:rPr lang="en-US" dirty="0"/>
              <a:t>Notification Dates &amp; Times section</a:t>
            </a:r>
            <a:endParaRPr lang="en-US" sz="1100" dirty="0"/>
          </a:p>
        </p:txBody>
      </p:sp>
      <p:sp>
        <p:nvSpPr>
          <p:cNvPr id="10" name="Flowchart: Connector 9">
            <a:extLst>
              <a:ext uri="{FF2B5EF4-FFF2-40B4-BE49-F238E27FC236}">
                <a16:creationId xmlns:a16="http://schemas.microsoft.com/office/drawing/2014/main" id="{F6B6872B-E4A1-EF17-8D17-505B75512A5F}"/>
              </a:ext>
            </a:extLst>
          </p:cNvPr>
          <p:cNvSpPr/>
          <p:nvPr/>
        </p:nvSpPr>
        <p:spPr>
          <a:xfrm>
            <a:off x="412367" y="1118066"/>
            <a:ext cx="613611" cy="589547"/>
          </a:xfrm>
          <a:prstGeom prst="flowChartConnector">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BA1E65E-4579-EBA1-E7F3-DE4CAD944CEF}"/>
              </a:ext>
            </a:extLst>
          </p:cNvPr>
          <p:cNvSpPr txBox="1"/>
          <p:nvPr/>
        </p:nvSpPr>
        <p:spPr>
          <a:xfrm>
            <a:off x="526669" y="1195778"/>
            <a:ext cx="385010" cy="369332"/>
          </a:xfrm>
          <a:prstGeom prst="rect">
            <a:avLst/>
          </a:prstGeom>
          <a:noFill/>
          <a:ln>
            <a:noFill/>
          </a:ln>
        </p:spPr>
        <p:txBody>
          <a:bodyPr wrap="square" rtlCol="0">
            <a:spAutoFit/>
          </a:bodyPr>
          <a:lstStyle/>
          <a:p>
            <a:pPr algn="ctr"/>
            <a:r>
              <a:rPr lang="en-US" b="1" dirty="0">
                <a:solidFill>
                  <a:schemeClr val="bg1"/>
                </a:solidFill>
              </a:rPr>
              <a:t>1</a:t>
            </a:r>
          </a:p>
        </p:txBody>
      </p:sp>
      <p:sp>
        <p:nvSpPr>
          <p:cNvPr id="13" name="TextBox 12">
            <a:extLst>
              <a:ext uri="{FF2B5EF4-FFF2-40B4-BE49-F238E27FC236}">
                <a16:creationId xmlns:a16="http://schemas.microsoft.com/office/drawing/2014/main" id="{6D2067BC-A0F2-C11D-F05A-1181D258C20E}"/>
              </a:ext>
            </a:extLst>
          </p:cNvPr>
          <p:cNvSpPr txBox="1"/>
          <p:nvPr/>
        </p:nvSpPr>
        <p:spPr>
          <a:xfrm>
            <a:off x="1025978" y="1195778"/>
            <a:ext cx="6096000" cy="646331"/>
          </a:xfrm>
          <a:prstGeom prst="rect">
            <a:avLst/>
          </a:prstGeom>
          <a:noFill/>
        </p:spPr>
        <p:txBody>
          <a:bodyPr wrap="square">
            <a:spAutoFit/>
          </a:bodyPr>
          <a:lstStyle/>
          <a:p>
            <a:r>
              <a:rPr lang="en-US" b="1" u="sng" dirty="0">
                <a:solidFill>
                  <a:schemeClr val="accent6">
                    <a:lumMod val="75000"/>
                  </a:schemeClr>
                </a:solidFill>
                <a:effectLst>
                  <a:outerShdw blurRad="38100" dist="38100" dir="2700000" algn="tl">
                    <a:srgbClr val="000000">
                      <a:alpha val="43137"/>
                    </a:srgbClr>
                  </a:outerShdw>
                </a:effectLst>
              </a:rPr>
              <a:t>Notification</a:t>
            </a:r>
            <a:r>
              <a:rPr lang="en-US" b="1" dirty="0">
                <a:solidFill>
                  <a:schemeClr val="accent6">
                    <a:lumMod val="75000"/>
                  </a:schemeClr>
                </a:solidFill>
                <a:effectLst>
                  <a:outerShdw blurRad="38100" dist="38100" dir="2700000" algn="tl">
                    <a:srgbClr val="000000">
                      <a:alpha val="43137"/>
                    </a:srgbClr>
                  </a:outerShdw>
                </a:effectLst>
              </a:rPr>
              <a:t>:</a:t>
            </a:r>
            <a:r>
              <a:rPr lang="en-US" sz="1800" b="1" dirty="0">
                <a:solidFill>
                  <a:schemeClr val="accent6">
                    <a:lumMod val="75000"/>
                  </a:schemeClr>
                </a:solidFill>
                <a:effectLst>
                  <a:outerShdw blurRad="38100" dist="38100" dir="2700000" algn="tl">
                    <a:srgbClr val="000000">
                      <a:alpha val="43137"/>
                    </a:srgbClr>
                  </a:outerShdw>
                </a:effectLst>
              </a:rPr>
              <a:t> </a:t>
            </a:r>
          </a:p>
          <a:p>
            <a:r>
              <a:rPr lang="en-US" sz="1800" b="1" dirty="0">
                <a:solidFill>
                  <a:schemeClr val="accent6">
                    <a:lumMod val="75000"/>
                  </a:schemeClr>
                </a:solidFill>
                <a:effectLst>
                  <a:outerShdw blurRad="38100" dist="38100" dir="2700000" algn="tl">
                    <a:srgbClr val="000000">
                      <a:alpha val="43137"/>
                    </a:srgbClr>
                  </a:outerShdw>
                </a:effectLst>
              </a:rPr>
              <a:t>Time/Date/Persons notified of allegation</a:t>
            </a:r>
            <a:endParaRPr lang="en-US" sz="1800" b="1" dirty="0">
              <a:effectLst>
                <a:outerShdw blurRad="38100" dist="38100" dir="2700000" algn="tl">
                  <a:srgbClr val="000000">
                    <a:alpha val="43137"/>
                  </a:srgbClr>
                </a:outerShdw>
              </a:effectLst>
            </a:endParaRPr>
          </a:p>
        </p:txBody>
      </p:sp>
      <p:sp>
        <p:nvSpPr>
          <p:cNvPr id="14" name="TextBox 13">
            <a:extLst>
              <a:ext uri="{FF2B5EF4-FFF2-40B4-BE49-F238E27FC236}">
                <a16:creationId xmlns:a16="http://schemas.microsoft.com/office/drawing/2014/main" id="{2E120112-95D0-F9EA-3E5D-56584E0C4641}"/>
              </a:ext>
            </a:extLst>
          </p:cNvPr>
          <p:cNvSpPr txBox="1"/>
          <p:nvPr/>
        </p:nvSpPr>
        <p:spPr>
          <a:xfrm>
            <a:off x="526670" y="1842109"/>
            <a:ext cx="5754388" cy="3970318"/>
          </a:xfrm>
          <a:prstGeom prst="rect">
            <a:avLst/>
          </a:prstGeom>
          <a:noFill/>
        </p:spPr>
        <p:txBody>
          <a:bodyPr wrap="square" rtlCol="0">
            <a:spAutoFit/>
          </a:bodyPr>
          <a:lstStyle/>
          <a:p>
            <a:pPr marL="285750" indent="-285750">
              <a:buFont typeface="Wingdings" panose="05000000000000000000" pitchFamily="2" charset="2"/>
              <a:buChar char="v"/>
            </a:pPr>
            <a:r>
              <a:rPr lang="en-US" dirty="0"/>
              <a:t>Director notification date and time auto-populates from previous entry on allegation tab.</a:t>
            </a:r>
          </a:p>
          <a:p>
            <a:endParaRPr lang="en-US" dirty="0"/>
          </a:p>
          <a:p>
            <a:pPr marL="285750" indent="-285750">
              <a:buFont typeface="Wingdings" panose="05000000000000000000" pitchFamily="2" charset="2"/>
              <a:buChar char="Ø"/>
            </a:pPr>
            <a:r>
              <a:rPr lang="en-US" dirty="0"/>
              <a:t>Note the date and times of additional notification to appropriate additional parties: </a:t>
            </a:r>
          </a:p>
          <a:p>
            <a:pPr marL="742950" lvl="1" indent="-285750">
              <a:buFont typeface="Wingdings" panose="05000000000000000000" pitchFamily="2" charset="2"/>
              <a:buChar char="ü"/>
            </a:pPr>
            <a:r>
              <a:rPr lang="en-US" dirty="0"/>
              <a:t>Licensing </a:t>
            </a:r>
          </a:p>
          <a:p>
            <a:pPr marL="742950" lvl="1" indent="-285750">
              <a:buFont typeface="Wingdings" panose="05000000000000000000" pitchFamily="2" charset="2"/>
              <a:buChar char="ü"/>
            </a:pPr>
            <a:r>
              <a:rPr lang="en-US" dirty="0"/>
              <a:t>Advocate</a:t>
            </a:r>
          </a:p>
          <a:p>
            <a:pPr marL="742950" lvl="1" indent="-285750">
              <a:buFont typeface="Wingdings" panose="05000000000000000000" pitchFamily="2" charset="2"/>
              <a:buChar char="ü"/>
            </a:pPr>
            <a:r>
              <a:rPr lang="en-US" dirty="0"/>
              <a:t>Substitute Decision Maker: </a:t>
            </a:r>
          </a:p>
          <a:p>
            <a:pPr lvl="2"/>
            <a:r>
              <a:rPr lang="en-US" dirty="0"/>
              <a:t>Authorized Repetitive (AR)</a:t>
            </a:r>
          </a:p>
          <a:p>
            <a:pPr lvl="2"/>
            <a:r>
              <a:rPr lang="en-US" dirty="0"/>
              <a:t>Legal Guardian (LG) </a:t>
            </a:r>
          </a:p>
          <a:p>
            <a:pPr lvl="2"/>
            <a:r>
              <a:rPr lang="en-US" dirty="0"/>
              <a:t>Power of Attorney (POA) </a:t>
            </a:r>
          </a:p>
          <a:p>
            <a:pPr lvl="1"/>
            <a:endParaRPr lang="en-US" dirty="0"/>
          </a:p>
          <a:p>
            <a:pPr marL="285750" indent="-285750">
              <a:buFont typeface="Wingdings" panose="05000000000000000000" pitchFamily="2" charset="2"/>
              <a:buChar char="Ø"/>
            </a:pPr>
            <a:r>
              <a:rPr lang="en-US" dirty="0"/>
              <a:t>Other: Any other person notified. Use the text field to note who was notified. </a:t>
            </a:r>
          </a:p>
        </p:txBody>
      </p:sp>
      <p:sp>
        <p:nvSpPr>
          <p:cNvPr id="3" name="TextBox 2">
            <a:extLst>
              <a:ext uri="{FF2B5EF4-FFF2-40B4-BE49-F238E27FC236}">
                <a16:creationId xmlns:a16="http://schemas.microsoft.com/office/drawing/2014/main" id="{6D547298-B4DB-8B72-CB05-3465EB0F863A}"/>
              </a:ext>
            </a:extLst>
          </p:cNvPr>
          <p:cNvSpPr txBox="1"/>
          <p:nvPr/>
        </p:nvSpPr>
        <p:spPr>
          <a:xfrm>
            <a:off x="6318010" y="1365055"/>
            <a:ext cx="1536847" cy="307777"/>
          </a:xfrm>
          <a:prstGeom prst="rect">
            <a:avLst/>
          </a:prstGeom>
          <a:solidFill>
            <a:srgbClr val="FAFAFA"/>
          </a:solidFill>
        </p:spPr>
        <p:txBody>
          <a:bodyPr wrap="square">
            <a:spAutoFit/>
          </a:bodyPr>
          <a:lstStyle/>
          <a:p>
            <a:r>
              <a:rPr lang="en-US" sz="1400" b="1" dirty="0">
                <a:effectLst>
                  <a:outerShdw blurRad="38100" dist="38100" dir="2700000" algn="tl">
                    <a:srgbClr val="000000">
                      <a:alpha val="43137"/>
                    </a:srgbClr>
                  </a:outerShdw>
                </a:effectLst>
              </a:rPr>
              <a:t>Thor Odinson </a:t>
            </a:r>
          </a:p>
        </p:txBody>
      </p:sp>
    </p:spTree>
    <p:extLst>
      <p:ext uri="{BB962C8B-B14F-4D97-AF65-F5344CB8AC3E}">
        <p14:creationId xmlns:p14="http://schemas.microsoft.com/office/powerpoint/2010/main" val="15741385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screenshot of a computer&#10;&#10;Description automatically generated">
            <a:extLst>
              <a:ext uri="{FF2B5EF4-FFF2-40B4-BE49-F238E27FC236}">
                <a16:creationId xmlns:a16="http://schemas.microsoft.com/office/drawing/2014/main" id="{1A7CA539-978A-0CFB-E2E1-FDD29559C06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69155" y="1640257"/>
            <a:ext cx="7696996" cy="2511863"/>
          </a:xfr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4" name="Date Placeholder 3">
            <a:extLst>
              <a:ext uri="{FF2B5EF4-FFF2-40B4-BE49-F238E27FC236}">
                <a16:creationId xmlns:a16="http://schemas.microsoft.com/office/drawing/2014/main" id="{AB20074C-278B-16E5-C40D-0C46E9CCAB16}"/>
              </a:ext>
            </a:extLst>
          </p:cNvPr>
          <p:cNvSpPr>
            <a:spLocks noGrp="1"/>
          </p:cNvSpPr>
          <p:nvPr>
            <p:ph type="dt" sz="half" idx="10"/>
          </p:nvPr>
        </p:nvSpPr>
        <p:spPr/>
        <p:txBody>
          <a:bodyPr/>
          <a:lstStyle/>
          <a:p>
            <a:r>
              <a:rPr lang="en-US" dirty="0"/>
              <a:t>2024</a:t>
            </a:r>
          </a:p>
        </p:txBody>
      </p:sp>
      <p:sp>
        <p:nvSpPr>
          <p:cNvPr id="6" name="Slide Number Placeholder 5">
            <a:extLst>
              <a:ext uri="{FF2B5EF4-FFF2-40B4-BE49-F238E27FC236}">
                <a16:creationId xmlns:a16="http://schemas.microsoft.com/office/drawing/2014/main" id="{14F02375-BCC0-2A40-8938-AC20AB2DE33C}"/>
              </a:ext>
            </a:extLst>
          </p:cNvPr>
          <p:cNvSpPr>
            <a:spLocks noGrp="1"/>
          </p:cNvSpPr>
          <p:nvPr>
            <p:ph type="sldNum" sz="quarter" idx="12"/>
          </p:nvPr>
        </p:nvSpPr>
        <p:spPr/>
        <p:txBody>
          <a:bodyPr/>
          <a:lstStyle/>
          <a:p>
            <a:fld id="{5874D6C6-B3A5-4F2C-A6BF-E3D57C3A1219}" type="slidenum">
              <a:rPr lang="en-US" smtClean="0"/>
              <a:t>28</a:t>
            </a:fld>
            <a:endParaRPr lang="en-US"/>
          </a:p>
        </p:txBody>
      </p:sp>
      <p:pic>
        <p:nvPicPr>
          <p:cNvPr id="11" name="Content Placeholder 10" descr="A screenshot of a computer&#10;&#10;Description automatically generated">
            <a:extLst>
              <a:ext uri="{FF2B5EF4-FFF2-40B4-BE49-F238E27FC236}">
                <a16:creationId xmlns:a16="http://schemas.microsoft.com/office/drawing/2014/main" id="{30618911-C9B3-0B5B-91F7-963BCB023CBF}"/>
              </a:ext>
            </a:extLst>
          </p:cNvPr>
          <p:cNvPicPr>
            <a:picLocks noGrp="1" noChangeAspect="1"/>
          </p:cNvPicPr>
          <p:nvPr>
            <p:ph sz="quarter" idx="13"/>
          </p:nvPr>
        </p:nvPicPr>
        <p:blipFill rotWithShape="1">
          <a:blip r:embed="rId4">
            <a:extLst>
              <a:ext uri="{28A0092B-C50C-407E-A947-70E740481C1C}">
                <a14:useLocalDpi xmlns:a14="http://schemas.microsoft.com/office/drawing/2010/main" val="0"/>
              </a:ext>
            </a:extLst>
          </a:blip>
          <a:srcRect l="28837" t="72760" r="60075" b="-2141"/>
          <a:stretch/>
        </p:blipFill>
        <p:spPr>
          <a:xfrm>
            <a:off x="6762374" y="3079421"/>
            <a:ext cx="533400" cy="501017"/>
          </a:xfrm>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7" name="Content Placeholder 16" descr="A screenshot of a computer">
            <a:extLst>
              <a:ext uri="{FF2B5EF4-FFF2-40B4-BE49-F238E27FC236}">
                <a16:creationId xmlns:a16="http://schemas.microsoft.com/office/drawing/2014/main" id="{72FDC1F1-F645-9508-350B-F6A22D25CD01}"/>
              </a:ext>
            </a:extLst>
          </p:cNvPr>
          <p:cNvPicPr>
            <a:picLocks noChangeAspect="1"/>
          </p:cNvPicPr>
          <p:nvPr/>
        </p:nvPicPr>
        <p:blipFill rotWithShape="1">
          <a:blip r:embed="rId5">
            <a:extLst>
              <a:ext uri="{28A0092B-C50C-407E-A947-70E740481C1C}">
                <a14:useLocalDpi xmlns:a14="http://schemas.microsoft.com/office/drawing/2010/main" val="0"/>
              </a:ext>
            </a:extLst>
          </a:blip>
          <a:srcRect l="28285" t="50101" r="20434"/>
          <a:stretch/>
        </p:blipFill>
        <p:spPr>
          <a:xfrm>
            <a:off x="6880864" y="3986840"/>
            <a:ext cx="2884715" cy="1741713"/>
          </a:xfrm>
          <a:prstGeom prst="rect">
            <a:avLst/>
          </a:prstGeom>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2" name="Flowchart: Connector 11">
            <a:extLst>
              <a:ext uri="{FF2B5EF4-FFF2-40B4-BE49-F238E27FC236}">
                <a16:creationId xmlns:a16="http://schemas.microsoft.com/office/drawing/2014/main" id="{50D60840-28F9-D833-A70A-295439E46E47}"/>
              </a:ext>
            </a:extLst>
          </p:cNvPr>
          <p:cNvSpPr/>
          <p:nvPr/>
        </p:nvSpPr>
        <p:spPr>
          <a:xfrm>
            <a:off x="285750" y="1102159"/>
            <a:ext cx="613611" cy="589547"/>
          </a:xfrm>
          <a:prstGeom prst="flowChartConnector">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8D7FF83-40C1-77C9-B19A-E6EBAD1B7B58}"/>
              </a:ext>
            </a:extLst>
          </p:cNvPr>
          <p:cNvSpPr txBox="1"/>
          <p:nvPr/>
        </p:nvSpPr>
        <p:spPr>
          <a:xfrm>
            <a:off x="400052" y="1197106"/>
            <a:ext cx="385010" cy="369332"/>
          </a:xfrm>
          <a:prstGeom prst="rect">
            <a:avLst/>
          </a:prstGeom>
          <a:noFill/>
        </p:spPr>
        <p:txBody>
          <a:bodyPr wrap="square" rtlCol="0">
            <a:spAutoFit/>
          </a:bodyPr>
          <a:lstStyle/>
          <a:p>
            <a:pPr algn="ctr"/>
            <a:r>
              <a:rPr lang="en-US" b="1" dirty="0">
                <a:solidFill>
                  <a:schemeClr val="bg1"/>
                </a:solidFill>
                <a:effectLst>
                  <a:outerShdw blurRad="38100" dist="38100" dir="2700000" algn="tl">
                    <a:srgbClr val="000000">
                      <a:alpha val="43137"/>
                    </a:srgbClr>
                  </a:outerShdw>
                </a:effectLst>
              </a:rPr>
              <a:t>2</a:t>
            </a:r>
          </a:p>
        </p:txBody>
      </p:sp>
      <p:sp>
        <p:nvSpPr>
          <p:cNvPr id="14" name="TextBox 13">
            <a:extLst>
              <a:ext uri="{FF2B5EF4-FFF2-40B4-BE49-F238E27FC236}">
                <a16:creationId xmlns:a16="http://schemas.microsoft.com/office/drawing/2014/main" id="{34369CBA-5380-354C-F68D-E29C0A48AF4F}"/>
              </a:ext>
            </a:extLst>
          </p:cNvPr>
          <p:cNvSpPr txBox="1"/>
          <p:nvPr/>
        </p:nvSpPr>
        <p:spPr>
          <a:xfrm>
            <a:off x="975937" y="1197106"/>
            <a:ext cx="5786437" cy="36933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b="1" u="sng" dirty="0">
                <a:effectLst>
                  <a:outerShdw blurRad="38100" dist="38100" dir="2700000" algn="tl">
                    <a:srgbClr val="000000">
                      <a:alpha val="43137"/>
                    </a:srgbClr>
                  </a:outerShdw>
                </a:effectLst>
              </a:rPr>
              <a:t>Department of Social Services (DSS) Notification</a:t>
            </a:r>
            <a:r>
              <a:rPr lang="en-US" sz="1600" b="1" dirty="0">
                <a:effectLst>
                  <a:outerShdw blurRad="38100" dist="38100" dir="2700000" algn="tl">
                    <a:srgbClr val="000000">
                      <a:alpha val="43137"/>
                    </a:srgbClr>
                  </a:outerShdw>
                </a:effectLst>
              </a:rPr>
              <a:t>  </a:t>
            </a:r>
          </a:p>
        </p:txBody>
      </p:sp>
      <p:sp>
        <p:nvSpPr>
          <p:cNvPr id="16" name="TextBox 15">
            <a:extLst>
              <a:ext uri="{FF2B5EF4-FFF2-40B4-BE49-F238E27FC236}">
                <a16:creationId xmlns:a16="http://schemas.microsoft.com/office/drawing/2014/main" id="{4388B003-34ED-8966-97B2-670CE8D27BAE}"/>
              </a:ext>
            </a:extLst>
          </p:cNvPr>
          <p:cNvSpPr txBox="1"/>
          <p:nvPr/>
        </p:nvSpPr>
        <p:spPr>
          <a:xfrm>
            <a:off x="6302521" y="479924"/>
            <a:ext cx="6096000" cy="369332"/>
          </a:xfrm>
          <a:prstGeom prst="rect">
            <a:avLst/>
          </a:prstGeom>
          <a:noFill/>
        </p:spPr>
        <p:txBody>
          <a:bodyPr wrap="square">
            <a:spAutoFit/>
          </a:bodyPr>
          <a:lstStyle/>
          <a:p>
            <a:r>
              <a:rPr lang="en-US" sz="1800" b="1" dirty="0">
                <a:solidFill>
                  <a:schemeClr val="bg1"/>
                </a:solidFill>
                <a:effectLst>
                  <a:outerShdw blurRad="38100" dist="38100" dir="2700000" algn="tl">
                    <a:srgbClr val="000000">
                      <a:alpha val="43137"/>
                    </a:srgbClr>
                  </a:outerShdw>
                </a:effectLst>
              </a:rPr>
              <a:t>Notification</a:t>
            </a:r>
            <a:r>
              <a:rPr lang="en-US" b="1" dirty="0">
                <a:solidFill>
                  <a:schemeClr val="bg1"/>
                </a:solidFill>
                <a:effectLst>
                  <a:outerShdw blurRad="38100" dist="38100" dir="2700000" algn="tl">
                    <a:srgbClr val="000000">
                      <a:alpha val="43137"/>
                    </a:srgbClr>
                  </a:outerShdw>
                </a:effectLst>
              </a:rPr>
              <a:t> Tab: DSS </a:t>
            </a:r>
            <a:r>
              <a:rPr lang="en-US" dirty="0">
                <a:solidFill>
                  <a:schemeClr val="bg1"/>
                </a:solidFill>
              </a:rPr>
              <a:t>Notification section</a:t>
            </a:r>
            <a:endParaRPr lang="en-US" sz="1100" dirty="0">
              <a:solidFill>
                <a:schemeClr val="bg1"/>
              </a:solidFill>
            </a:endParaRPr>
          </a:p>
        </p:txBody>
      </p:sp>
      <p:sp>
        <p:nvSpPr>
          <p:cNvPr id="2" name="TextBox 1">
            <a:extLst>
              <a:ext uri="{FF2B5EF4-FFF2-40B4-BE49-F238E27FC236}">
                <a16:creationId xmlns:a16="http://schemas.microsoft.com/office/drawing/2014/main" id="{D4B97744-707C-7658-8DFC-84049F82E82E}"/>
              </a:ext>
            </a:extLst>
          </p:cNvPr>
          <p:cNvSpPr txBox="1"/>
          <p:nvPr/>
        </p:nvSpPr>
        <p:spPr>
          <a:xfrm>
            <a:off x="400427" y="1809088"/>
            <a:ext cx="3468728" cy="4247317"/>
          </a:xfrm>
          <a:prstGeom prst="rect">
            <a:avLst/>
          </a:prstGeom>
          <a:noFill/>
        </p:spPr>
        <p:txBody>
          <a:bodyPr wrap="square" rtlCol="0">
            <a:spAutoFit/>
          </a:bodyPr>
          <a:lstStyle/>
          <a:p>
            <a:pPr marL="285750" indent="-285750">
              <a:buFont typeface="Wingdings" panose="05000000000000000000" pitchFamily="2" charset="2"/>
              <a:buChar char="Ø"/>
            </a:pPr>
            <a:r>
              <a:rPr lang="en-US" dirty="0"/>
              <a:t>Note any communications with DSS in this section: </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Name, Date, and Time of person notified </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Method of Communication via drop down Menu: Phone or Email </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Any participation, communication, or findings by DSS can be identified/updated via drop down menu </a:t>
            </a:r>
          </a:p>
        </p:txBody>
      </p:sp>
    </p:spTree>
    <p:extLst>
      <p:ext uri="{BB962C8B-B14F-4D97-AF65-F5344CB8AC3E}">
        <p14:creationId xmlns:p14="http://schemas.microsoft.com/office/powerpoint/2010/main" val="3908512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3100437-E55E-02F1-0E97-5C2A335DF7CD}"/>
              </a:ext>
            </a:extLst>
          </p:cNvPr>
          <p:cNvSpPr>
            <a:spLocks noGrp="1"/>
          </p:cNvSpPr>
          <p:nvPr>
            <p:ph type="dt" sz="half" idx="10"/>
          </p:nvPr>
        </p:nvSpPr>
        <p:spPr/>
        <p:txBody>
          <a:bodyPr/>
          <a:lstStyle/>
          <a:p>
            <a:r>
              <a:rPr lang="en-US" dirty="0"/>
              <a:t>2024</a:t>
            </a:r>
          </a:p>
        </p:txBody>
      </p:sp>
      <p:sp>
        <p:nvSpPr>
          <p:cNvPr id="6" name="Slide Number Placeholder 5">
            <a:extLst>
              <a:ext uri="{FF2B5EF4-FFF2-40B4-BE49-F238E27FC236}">
                <a16:creationId xmlns:a16="http://schemas.microsoft.com/office/drawing/2014/main" id="{35E5F21E-DE1C-01A0-3B4B-91C0A324DF4F}"/>
              </a:ext>
            </a:extLst>
          </p:cNvPr>
          <p:cNvSpPr>
            <a:spLocks noGrp="1"/>
          </p:cNvSpPr>
          <p:nvPr>
            <p:ph type="sldNum" sz="quarter" idx="12"/>
          </p:nvPr>
        </p:nvSpPr>
        <p:spPr/>
        <p:txBody>
          <a:bodyPr/>
          <a:lstStyle/>
          <a:p>
            <a:fld id="{5874D6C6-B3A5-4F2C-A6BF-E3D57C3A1219}" type="slidenum">
              <a:rPr lang="en-US" smtClean="0"/>
              <a:t>29</a:t>
            </a:fld>
            <a:endParaRPr lang="en-US"/>
          </a:p>
        </p:txBody>
      </p:sp>
      <p:sp>
        <p:nvSpPr>
          <p:cNvPr id="7" name="Content Placeholder 6">
            <a:extLst>
              <a:ext uri="{FF2B5EF4-FFF2-40B4-BE49-F238E27FC236}">
                <a16:creationId xmlns:a16="http://schemas.microsoft.com/office/drawing/2014/main" id="{23847015-73A2-2979-F38A-CED7D0E8AACE}"/>
              </a:ext>
            </a:extLst>
          </p:cNvPr>
          <p:cNvSpPr>
            <a:spLocks noGrp="1"/>
          </p:cNvSpPr>
          <p:nvPr>
            <p:ph sz="quarter" idx="13"/>
          </p:nvPr>
        </p:nvSpPr>
        <p:spPr/>
        <p:txBody>
          <a:bodyPr/>
          <a:lstStyle/>
          <a:p>
            <a:r>
              <a:rPr lang="en-US" sz="1800" b="1" dirty="0">
                <a:solidFill>
                  <a:schemeClr val="bg1"/>
                </a:solidFill>
                <a:effectLst>
                  <a:outerShdw blurRad="38100" dist="38100" dir="2700000" algn="tl">
                    <a:srgbClr val="000000">
                      <a:alpha val="43137"/>
                    </a:srgbClr>
                  </a:outerShdw>
                </a:effectLst>
              </a:rPr>
              <a:t>Notification</a:t>
            </a:r>
            <a:r>
              <a:rPr lang="en-US" b="1" dirty="0">
                <a:solidFill>
                  <a:schemeClr val="bg1"/>
                </a:solidFill>
                <a:effectLst>
                  <a:outerShdw blurRad="38100" dist="38100" dir="2700000" algn="tl">
                    <a:srgbClr val="000000">
                      <a:alpha val="43137"/>
                    </a:srgbClr>
                  </a:outerShdw>
                </a:effectLst>
              </a:rPr>
              <a:t> Tab: DSS </a:t>
            </a:r>
            <a:r>
              <a:rPr lang="en-US" dirty="0">
                <a:solidFill>
                  <a:schemeClr val="bg1"/>
                </a:solidFill>
              </a:rPr>
              <a:t>Notification section</a:t>
            </a:r>
            <a:endParaRPr lang="en-US" sz="1100" dirty="0">
              <a:solidFill>
                <a:schemeClr val="bg1"/>
              </a:solidFill>
            </a:endParaRPr>
          </a:p>
          <a:p>
            <a:endParaRPr lang="en-US" dirty="0"/>
          </a:p>
        </p:txBody>
      </p:sp>
      <p:pic>
        <p:nvPicPr>
          <p:cNvPr id="9" name="Picture 8">
            <a:extLst>
              <a:ext uri="{FF2B5EF4-FFF2-40B4-BE49-F238E27FC236}">
                <a16:creationId xmlns:a16="http://schemas.microsoft.com/office/drawing/2014/main" id="{21C61CDB-5F40-5BE4-0CC2-39069383F3F8}"/>
              </a:ext>
            </a:extLst>
          </p:cNvPr>
          <p:cNvPicPr>
            <a:picLocks noChangeAspect="1"/>
          </p:cNvPicPr>
          <p:nvPr/>
        </p:nvPicPr>
        <p:blipFill>
          <a:blip r:embed="rId3"/>
          <a:stretch>
            <a:fillRect/>
          </a:stretch>
        </p:blipFill>
        <p:spPr>
          <a:xfrm>
            <a:off x="3996342" y="1136460"/>
            <a:ext cx="7270592" cy="46276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0" name="Flowchart: Connector 9">
            <a:extLst>
              <a:ext uri="{FF2B5EF4-FFF2-40B4-BE49-F238E27FC236}">
                <a16:creationId xmlns:a16="http://schemas.microsoft.com/office/drawing/2014/main" id="{361C38F5-1626-D353-066A-DC88ADC1C9D1}"/>
              </a:ext>
            </a:extLst>
          </p:cNvPr>
          <p:cNvSpPr/>
          <p:nvPr/>
        </p:nvSpPr>
        <p:spPr>
          <a:xfrm>
            <a:off x="285750" y="1058561"/>
            <a:ext cx="613611" cy="589547"/>
          </a:xfrm>
          <a:prstGeom prst="flowChartConnector">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E1471B1-609A-48BF-FEB8-3DD47687CB49}"/>
              </a:ext>
            </a:extLst>
          </p:cNvPr>
          <p:cNvSpPr txBox="1"/>
          <p:nvPr/>
        </p:nvSpPr>
        <p:spPr>
          <a:xfrm>
            <a:off x="388010" y="1136460"/>
            <a:ext cx="385010" cy="369332"/>
          </a:xfrm>
          <a:prstGeom prst="rect">
            <a:avLst/>
          </a:prstGeom>
          <a:noFill/>
        </p:spPr>
        <p:txBody>
          <a:bodyPr wrap="square" rtlCol="0">
            <a:spAutoFit/>
          </a:bodyPr>
          <a:lstStyle/>
          <a:p>
            <a:pPr algn="ctr"/>
            <a:r>
              <a:rPr lang="en-US" b="1" dirty="0">
                <a:solidFill>
                  <a:schemeClr val="bg1"/>
                </a:solidFill>
                <a:effectLst>
                  <a:outerShdw blurRad="38100" dist="38100" dir="2700000" algn="tl">
                    <a:srgbClr val="000000">
                      <a:alpha val="43137"/>
                    </a:srgbClr>
                  </a:outerShdw>
                </a:effectLst>
              </a:rPr>
              <a:t>3</a:t>
            </a:r>
          </a:p>
        </p:txBody>
      </p:sp>
      <p:sp>
        <p:nvSpPr>
          <p:cNvPr id="12" name="TextBox 11">
            <a:extLst>
              <a:ext uri="{FF2B5EF4-FFF2-40B4-BE49-F238E27FC236}">
                <a16:creationId xmlns:a16="http://schemas.microsoft.com/office/drawing/2014/main" id="{8B6D94C9-26CF-C3FC-7308-7A349B0AB7A8}"/>
              </a:ext>
            </a:extLst>
          </p:cNvPr>
          <p:cNvSpPr txBox="1"/>
          <p:nvPr/>
        </p:nvSpPr>
        <p:spPr>
          <a:xfrm>
            <a:off x="985085" y="1171764"/>
            <a:ext cx="5345029" cy="36933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b="1" u="sng" dirty="0">
                <a:solidFill>
                  <a:schemeClr val="accent2"/>
                </a:solidFill>
                <a:effectLst>
                  <a:outerShdw blurRad="38100" dist="38100" dir="2700000" algn="tl">
                    <a:srgbClr val="000000">
                      <a:alpha val="43137"/>
                    </a:srgbClr>
                  </a:outerShdw>
                </a:effectLst>
              </a:rPr>
              <a:t>Police Notification </a:t>
            </a:r>
            <a:endParaRPr lang="en-US" sz="1500" b="1" dirty="0">
              <a:solidFill>
                <a:schemeClr val="accent2"/>
              </a:solidFill>
              <a:effectLst>
                <a:outerShdw blurRad="38100" dist="38100" dir="2700000" algn="tl">
                  <a:srgbClr val="000000">
                    <a:alpha val="43137"/>
                  </a:srgbClr>
                </a:outerShdw>
              </a:effectLst>
            </a:endParaRPr>
          </a:p>
        </p:txBody>
      </p:sp>
      <p:sp>
        <p:nvSpPr>
          <p:cNvPr id="2" name="TextBox 1">
            <a:extLst>
              <a:ext uri="{FF2B5EF4-FFF2-40B4-BE49-F238E27FC236}">
                <a16:creationId xmlns:a16="http://schemas.microsoft.com/office/drawing/2014/main" id="{79AD826D-4B17-BFDA-6786-F43B2CD7BC15}"/>
              </a:ext>
            </a:extLst>
          </p:cNvPr>
          <p:cNvSpPr txBox="1"/>
          <p:nvPr/>
        </p:nvSpPr>
        <p:spPr>
          <a:xfrm>
            <a:off x="418724" y="1761311"/>
            <a:ext cx="3429751" cy="3462486"/>
          </a:xfrm>
          <a:prstGeom prst="rect">
            <a:avLst/>
          </a:prstGeom>
          <a:noFill/>
        </p:spPr>
        <p:txBody>
          <a:bodyPr wrap="square" rtlCol="0">
            <a:spAutoFit/>
          </a:bodyPr>
          <a:lstStyle/>
          <a:p>
            <a:pPr marL="285750" indent="-285750">
              <a:buFont typeface="Wingdings" panose="05000000000000000000" pitchFamily="2" charset="2"/>
              <a:buChar char="Ø"/>
            </a:pPr>
            <a:r>
              <a:rPr lang="en-US" dirty="0"/>
              <a:t>When there is known or suspected criminal activity, note this by checking the box indicating this concern. </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Identify the police organization contacted (Local or State): </a:t>
            </a:r>
          </a:p>
          <a:p>
            <a:pPr marL="742950" lvl="1" indent="-285750">
              <a:buFont typeface="Wingdings" panose="05000000000000000000" pitchFamily="2" charset="2"/>
              <a:buChar char="ü"/>
            </a:pPr>
            <a:r>
              <a:rPr lang="en-US" sz="1500" dirty="0"/>
              <a:t>Name of person contacted</a:t>
            </a:r>
          </a:p>
          <a:p>
            <a:pPr lvl="1"/>
            <a:r>
              <a:rPr lang="en-US" sz="1500" dirty="0"/>
              <a:t>  </a:t>
            </a:r>
          </a:p>
          <a:p>
            <a:pPr marL="742950" lvl="1" indent="-285750">
              <a:buFont typeface="Wingdings" panose="05000000000000000000" pitchFamily="2" charset="2"/>
              <a:buChar char="ü"/>
            </a:pPr>
            <a:r>
              <a:rPr lang="en-US" sz="1500" dirty="0"/>
              <a:t>Department </a:t>
            </a:r>
          </a:p>
          <a:p>
            <a:pPr lvl="1"/>
            <a:endParaRPr lang="en-US" sz="1500" dirty="0"/>
          </a:p>
          <a:p>
            <a:pPr marL="742950" lvl="1" indent="-285750">
              <a:buFont typeface="Wingdings" panose="05000000000000000000" pitchFamily="2" charset="2"/>
              <a:buChar char="ü"/>
            </a:pPr>
            <a:r>
              <a:rPr lang="en-US" sz="1500" dirty="0"/>
              <a:t>Date </a:t>
            </a:r>
          </a:p>
        </p:txBody>
      </p:sp>
    </p:spTree>
    <p:extLst>
      <p:ext uri="{BB962C8B-B14F-4D97-AF65-F5344CB8AC3E}">
        <p14:creationId xmlns:p14="http://schemas.microsoft.com/office/powerpoint/2010/main" val="411918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A9B182-CFEE-6463-3FDE-C7AFCDB5DB3E}"/>
              </a:ext>
            </a:extLst>
          </p:cNvPr>
          <p:cNvSpPr>
            <a:spLocks noGrp="1"/>
          </p:cNvSpPr>
          <p:nvPr>
            <p:ph type="sldNum" sz="quarter" idx="12"/>
          </p:nvPr>
        </p:nvSpPr>
        <p:spPr/>
        <p:txBody>
          <a:bodyPr/>
          <a:lstStyle/>
          <a:p>
            <a:fld id="{5874D6C6-B3A5-4F2C-A6BF-E3D57C3A1219}" type="slidenum">
              <a:rPr lang="en-US" smtClean="0"/>
              <a:t>3</a:t>
            </a:fld>
            <a:endParaRPr lang="en-US"/>
          </a:p>
        </p:txBody>
      </p:sp>
      <p:sp>
        <p:nvSpPr>
          <p:cNvPr id="8" name="Content Placeholder 7">
            <a:extLst>
              <a:ext uri="{FF2B5EF4-FFF2-40B4-BE49-F238E27FC236}">
                <a16:creationId xmlns:a16="http://schemas.microsoft.com/office/drawing/2014/main" id="{C9797805-0FA3-C5B1-5D49-542F80BE43CB}"/>
              </a:ext>
            </a:extLst>
          </p:cNvPr>
          <p:cNvSpPr>
            <a:spLocks noGrp="1"/>
          </p:cNvSpPr>
          <p:nvPr>
            <p:ph sz="quarter" idx="13"/>
          </p:nvPr>
        </p:nvSpPr>
        <p:spPr/>
        <p:txBody>
          <a:bodyPr vert="horz" lIns="91440" tIns="45720" rIns="91440" bIns="45720" rtlCol="0" anchor="t">
            <a:noAutofit/>
          </a:bodyPr>
          <a:lstStyle/>
          <a:p>
            <a:r>
              <a:rPr lang="en-US" b="1" dirty="0">
                <a:effectLst>
                  <a:outerShdw blurRad="38100" dist="38100" dir="2700000" algn="tl">
                    <a:srgbClr val="000000">
                      <a:alpha val="43137"/>
                    </a:srgbClr>
                  </a:outerShdw>
                </a:effectLst>
              </a:rPr>
              <a:t>Agenda</a:t>
            </a:r>
          </a:p>
          <a:p>
            <a:endParaRPr lang="en-US" dirty="0"/>
          </a:p>
        </p:txBody>
      </p:sp>
      <p:sp>
        <p:nvSpPr>
          <p:cNvPr id="12" name="Footer Placeholder 4">
            <a:extLst>
              <a:ext uri="{FF2B5EF4-FFF2-40B4-BE49-F238E27FC236}">
                <a16:creationId xmlns:a16="http://schemas.microsoft.com/office/drawing/2014/main" id="{0570244B-7528-27C4-E7BF-3900360E8608}"/>
              </a:ext>
            </a:extLst>
          </p:cNvPr>
          <p:cNvSpPr txBox="1">
            <a:spLocks/>
          </p:cNvSpPr>
          <p:nvPr/>
        </p:nvSpPr>
        <p:spPr>
          <a:xfrm>
            <a:off x="3810000" y="6192944"/>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 name="Date Placeholder 3">
            <a:extLst>
              <a:ext uri="{FF2B5EF4-FFF2-40B4-BE49-F238E27FC236}">
                <a16:creationId xmlns:a16="http://schemas.microsoft.com/office/drawing/2014/main" id="{74EDA8BF-974E-2F42-C89C-6625C6BD3680}"/>
              </a:ext>
            </a:extLst>
          </p:cNvPr>
          <p:cNvSpPr>
            <a:spLocks noGrp="1"/>
          </p:cNvSpPr>
          <p:nvPr>
            <p:ph type="dt" sz="half" idx="10"/>
          </p:nvPr>
        </p:nvSpPr>
        <p:spPr>
          <a:xfrm>
            <a:off x="285750" y="6173787"/>
            <a:ext cx="1847850" cy="365125"/>
          </a:xfrm>
        </p:spPr>
        <p:txBody>
          <a:bodyPr/>
          <a:lstStyle/>
          <a:p>
            <a:r>
              <a:rPr lang="en-US" dirty="0"/>
              <a:t>2024</a:t>
            </a:r>
          </a:p>
        </p:txBody>
      </p:sp>
      <p:graphicFrame>
        <p:nvGraphicFramePr>
          <p:cNvPr id="7" name="Content Placeholder 3">
            <a:extLst>
              <a:ext uri="{FF2B5EF4-FFF2-40B4-BE49-F238E27FC236}">
                <a16:creationId xmlns:a16="http://schemas.microsoft.com/office/drawing/2014/main" id="{706A87A2-1059-DC71-9C0E-0B7539C67542}"/>
              </a:ext>
            </a:extLst>
          </p:cNvPr>
          <p:cNvGraphicFramePr>
            <a:graphicFrameLocks noGrp="1"/>
          </p:cNvGraphicFramePr>
          <p:nvPr>
            <p:ph idx="1"/>
          </p:nvPr>
        </p:nvGraphicFramePr>
        <p:xfrm>
          <a:off x="304800" y="1177871"/>
          <a:ext cx="11065042" cy="45852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28963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screenshot of a computer&#10;&#10;Description automatically generated">
            <a:extLst>
              <a:ext uri="{FF2B5EF4-FFF2-40B4-BE49-F238E27FC236}">
                <a16:creationId xmlns:a16="http://schemas.microsoft.com/office/drawing/2014/main" id="{E869C07B-B7AA-F8A3-3196-9C3F3C9A130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15000" y="1892444"/>
            <a:ext cx="6024485" cy="2863297"/>
          </a:xfr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4" name="Date Placeholder 3">
            <a:extLst>
              <a:ext uri="{FF2B5EF4-FFF2-40B4-BE49-F238E27FC236}">
                <a16:creationId xmlns:a16="http://schemas.microsoft.com/office/drawing/2014/main" id="{B7556AA9-7115-D227-4D50-A849D54157E5}"/>
              </a:ext>
            </a:extLst>
          </p:cNvPr>
          <p:cNvSpPr>
            <a:spLocks noGrp="1"/>
          </p:cNvSpPr>
          <p:nvPr>
            <p:ph type="dt" sz="half" idx="10"/>
          </p:nvPr>
        </p:nvSpPr>
        <p:spPr/>
        <p:txBody>
          <a:bodyPr/>
          <a:lstStyle/>
          <a:p>
            <a:r>
              <a:rPr lang="en-US" dirty="0"/>
              <a:t>2024</a:t>
            </a:r>
          </a:p>
        </p:txBody>
      </p:sp>
      <p:sp>
        <p:nvSpPr>
          <p:cNvPr id="6" name="Slide Number Placeholder 5">
            <a:extLst>
              <a:ext uri="{FF2B5EF4-FFF2-40B4-BE49-F238E27FC236}">
                <a16:creationId xmlns:a16="http://schemas.microsoft.com/office/drawing/2014/main" id="{ED7BE3CC-360C-F8E4-47E4-1B3BA75429EE}"/>
              </a:ext>
            </a:extLst>
          </p:cNvPr>
          <p:cNvSpPr>
            <a:spLocks noGrp="1"/>
          </p:cNvSpPr>
          <p:nvPr>
            <p:ph type="sldNum" sz="quarter" idx="12"/>
          </p:nvPr>
        </p:nvSpPr>
        <p:spPr/>
        <p:txBody>
          <a:bodyPr/>
          <a:lstStyle/>
          <a:p>
            <a:fld id="{5874D6C6-B3A5-4F2C-A6BF-E3D57C3A1219}" type="slidenum">
              <a:rPr lang="en-US" smtClean="0"/>
              <a:t>30</a:t>
            </a:fld>
            <a:endParaRPr lang="en-US"/>
          </a:p>
        </p:txBody>
      </p:sp>
      <p:sp>
        <p:nvSpPr>
          <p:cNvPr id="7" name="Content Placeholder 6">
            <a:extLst>
              <a:ext uri="{FF2B5EF4-FFF2-40B4-BE49-F238E27FC236}">
                <a16:creationId xmlns:a16="http://schemas.microsoft.com/office/drawing/2014/main" id="{464AA7B8-2FDB-3A03-F7A2-E6AEE7FE121C}"/>
              </a:ext>
            </a:extLst>
          </p:cNvPr>
          <p:cNvSpPr>
            <a:spLocks noGrp="1"/>
          </p:cNvSpPr>
          <p:nvPr>
            <p:ph sz="quarter" idx="13"/>
          </p:nvPr>
        </p:nvSpPr>
        <p:spPr/>
        <p:txBody>
          <a:bodyPr/>
          <a:lstStyle/>
          <a:p>
            <a:r>
              <a:rPr lang="en-US" sz="1800" b="1" dirty="0">
                <a:solidFill>
                  <a:schemeClr val="bg1"/>
                </a:solidFill>
                <a:effectLst>
                  <a:outerShdw blurRad="38100" dist="38100" dir="2700000" algn="tl">
                    <a:srgbClr val="000000">
                      <a:alpha val="43137"/>
                    </a:srgbClr>
                  </a:outerShdw>
                </a:effectLst>
              </a:rPr>
              <a:t>Notification</a:t>
            </a:r>
            <a:r>
              <a:rPr lang="en-US" b="1" dirty="0">
                <a:solidFill>
                  <a:schemeClr val="bg1"/>
                </a:solidFill>
                <a:effectLst>
                  <a:outerShdw blurRad="38100" dist="38100" dir="2700000" algn="tl">
                    <a:srgbClr val="000000">
                      <a:alpha val="43137"/>
                    </a:srgbClr>
                  </a:outerShdw>
                </a:effectLst>
              </a:rPr>
              <a:t> </a:t>
            </a:r>
            <a:r>
              <a:rPr lang="en-US" dirty="0">
                <a:solidFill>
                  <a:schemeClr val="bg1"/>
                </a:solidFill>
                <a:effectLst>
                  <a:outerShdw blurRad="38100" dist="38100" dir="2700000" algn="tl">
                    <a:srgbClr val="000000">
                      <a:alpha val="43137"/>
                    </a:srgbClr>
                  </a:outerShdw>
                </a:effectLst>
              </a:rPr>
              <a:t>tab</a:t>
            </a:r>
            <a:r>
              <a:rPr lang="en-US" b="1" dirty="0">
                <a:solidFill>
                  <a:schemeClr val="bg1"/>
                </a:solidFill>
                <a:effectLst>
                  <a:outerShdw blurRad="38100" dist="38100" dir="2700000" algn="tl">
                    <a:srgbClr val="000000">
                      <a:alpha val="43137"/>
                    </a:srgbClr>
                  </a:outerShdw>
                </a:effectLst>
              </a:rPr>
              <a:t>: DHP </a:t>
            </a:r>
            <a:r>
              <a:rPr lang="en-US" dirty="0">
                <a:solidFill>
                  <a:schemeClr val="bg1"/>
                </a:solidFill>
              </a:rPr>
              <a:t>Notification section</a:t>
            </a:r>
            <a:endParaRPr lang="en-US" sz="1100" dirty="0">
              <a:solidFill>
                <a:schemeClr val="bg1"/>
              </a:solidFill>
            </a:endParaRPr>
          </a:p>
          <a:p>
            <a:endParaRPr lang="en-US" dirty="0"/>
          </a:p>
        </p:txBody>
      </p:sp>
      <p:sp>
        <p:nvSpPr>
          <p:cNvPr id="10" name="Flowchart: Connector 9">
            <a:extLst>
              <a:ext uri="{FF2B5EF4-FFF2-40B4-BE49-F238E27FC236}">
                <a16:creationId xmlns:a16="http://schemas.microsoft.com/office/drawing/2014/main" id="{17BD9E36-96FC-8BDC-5573-5CFA9896119F}"/>
              </a:ext>
            </a:extLst>
          </p:cNvPr>
          <p:cNvSpPr/>
          <p:nvPr/>
        </p:nvSpPr>
        <p:spPr>
          <a:xfrm>
            <a:off x="285750" y="1058895"/>
            <a:ext cx="613611" cy="589547"/>
          </a:xfrm>
          <a:prstGeom prst="flowChartConnector">
            <a:avLst/>
          </a:prstGeom>
          <a:solidFill>
            <a:schemeClr val="tx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A353AB-F29C-4858-3A7C-803A9704A484}"/>
              </a:ext>
            </a:extLst>
          </p:cNvPr>
          <p:cNvSpPr txBox="1"/>
          <p:nvPr/>
        </p:nvSpPr>
        <p:spPr>
          <a:xfrm>
            <a:off x="396038" y="1122134"/>
            <a:ext cx="385010" cy="369332"/>
          </a:xfrm>
          <a:prstGeom prst="rect">
            <a:avLst/>
          </a:prstGeom>
          <a:noFill/>
        </p:spPr>
        <p:txBody>
          <a:bodyPr wrap="square" rtlCol="0">
            <a:spAutoFit/>
          </a:bodyPr>
          <a:lstStyle/>
          <a:p>
            <a:pPr algn="ctr"/>
            <a:r>
              <a:rPr lang="en-US" b="1">
                <a:solidFill>
                  <a:schemeClr val="bg1"/>
                </a:solidFill>
                <a:effectLst>
                  <a:outerShdw blurRad="38100" dist="38100" dir="2700000" algn="tl">
                    <a:srgbClr val="000000">
                      <a:alpha val="43137"/>
                    </a:srgbClr>
                  </a:outerShdw>
                </a:effectLst>
              </a:rPr>
              <a:t>4</a:t>
            </a:r>
            <a:endParaRPr lang="en-US" b="1" dirty="0">
              <a:solidFill>
                <a:schemeClr val="bg1"/>
              </a:solidFill>
              <a:effectLst>
                <a:outerShdw blurRad="38100" dist="38100" dir="2700000" algn="tl">
                  <a:srgbClr val="000000">
                    <a:alpha val="43137"/>
                  </a:srgbClr>
                </a:outerShdw>
              </a:effectLst>
            </a:endParaRPr>
          </a:p>
        </p:txBody>
      </p:sp>
      <p:sp>
        <p:nvSpPr>
          <p:cNvPr id="12" name="TextBox 11">
            <a:extLst>
              <a:ext uri="{FF2B5EF4-FFF2-40B4-BE49-F238E27FC236}">
                <a16:creationId xmlns:a16="http://schemas.microsoft.com/office/drawing/2014/main" id="{77271E55-6C26-B1A4-E687-4E52D3DD856D}"/>
              </a:ext>
            </a:extLst>
          </p:cNvPr>
          <p:cNvSpPr txBox="1"/>
          <p:nvPr/>
        </p:nvSpPr>
        <p:spPr>
          <a:xfrm>
            <a:off x="899361" y="1122134"/>
            <a:ext cx="5345029" cy="36933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b="1" u="sng" dirty="0">
                <a:solidFill>
                  <a:schemeClr val="bg2">
                    <a:lumMod val="25000"/>
                  </a:schemeClr>
                </a:solidFill>
                <a:effectLst>
                  <a:outerShdw blurRad="38100" dist="38100" dir="2700000" algn="tl">
                    <a:srgbClr val="000000">
                      <a:alpha val="43137"/>
                    </a:srgbClr>
                  </a:outerShdw>
                </a:effectLst>
              </a:rPr>
              <a:t>Department of Health Professionals (DHP)</a:t>
            </a:r>
            <a:endParaRPr lang="en-US" sz="1600" b="1" dirty="0">
              <a:solidFill>
                <a:schemeClr val="bg2">
                  <a:lumMod val="25000"/>
                </a:schemeClr>
              </a:solidFill>
              <a:effectLst>
                <a:outerShdw blurRad="38100" dist="38100" dir="2700000" algn="tl">
                  <a:srgbClr val="000000">
                    <a:alpha val="43137"/>
                  </a:srgbClr>
                </a:outerShdw>
              </a:effectLst>
            </a:endParaRPr>
          </a:p>
        </p:txBody>
      </p:sp>
      <p:sp>
        <p:nvSpPr>
          <p:cNvPr id="2" name="TextBox 1">
            <a:extLst>
              <a:ext uri="{FF2B5EF4-FFF2-40B4-BE49-F238E27FC236}">
                <a16:creationId xmlns:a16="http://schemas.microsoft.com/office/drawing/2014/main" id="{48B77033-ECB5-9E06-316C-62DA1520AB47}"/>
              </a:ext>
            </a:extLst>
          </p:cNvPr>
          <p:cNvSpPr txBox="1"/>
          <p:nvPr/>
        </p:nvSpPr>
        <p:spPr>
          <a:xfrm>
            <a:off x="446664" y="1780684"/>
            <a:ext cx="5023373" cy="4801314"/>
          </a:xfrm>
          <a:prstGeom prst="rect">
            <a:avLst/>
          </a:prstGeom>
          <a:noFill/>
        </p:spPr>
        <p:txBody>
          <a:bodyPr wrap="square" rtlCol="0">
            <a:spAutoFit/>
          </a:bodyPr>
          <a:lstStyle/>
          <a:p>
            <a:pPr marL="285750" indent="-285750">
              <a:buFont typeface="Wingdings" panose="05000000000000000000" pitchFamily="2" charset="2"/>
              <a:buChar char="v"/>
            </a:pPr>
            <a:r>
              <a:rPr lang="en-US" dirty="0"/>
              <a:t>Complete the section </a:t>
            </a:r>
            <a:r>
              <a:rPr lang="en-US" b="1" dirty="0"/>
              <a:t>only</a:t>
            </a:r>
            <a:r>
              <a:rPr lang="en-US" dirty="0"/>
              <a:t> when an alleged assaulter who is licensed by the DHP has been </a:t>
            </a:r>
            <a:r>
              <a:rPr lang="en-US" b="1" dirty="0"/>
              <a:t>determined</a:t>
            </a:r>
            <a:r>
              <a:rPr lang="en-US" dirty="0"/>
              <a:t> in the investigation findings and Director's decision as having conducted abuse. </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Name, Date, and Time of person notified </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Identify the method of Communication via drop down Menu: (Phone or Email)</a:t>
            </a:r>
          </a:p>
          <a:p>
            <a:pPr marL="742950" lvl="1" indent="-285750">
              <a:buFont typeface="Arial" panose="020B0604020202020204" pitchFamily="34" charset="0"/>
              <a:buChar char="•"/>
            </a:pPr>
            <a:r>
              <a:rPr lang="en-US" dirty="0"/>
              <a:t>*if faxed, use email as notification type </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p:txBody>
      </p:sp>
      <p:pic>
        <p:nvPicPr>
          <p:cNvPr id="3" name="Content Placeholder 10" descr="A screenshot of a computer&#10;&#10;Description automatically generated">
            <a:extLst>
              <a:ext uri="{FF2B5EF4-FFF2-40B4-BE49-F238E27FC236}">
                <a16:creationId xmlns:a16="http://schemas.microsoft.com/office/drawing/2014/main" id="{CE0055EC-B45B-0FC0-6042-4285312AF402}"/>
              </a:ext>
            </a:extLst>
          </p:cNvPr>
          <p:cNvPicPr>
            <a:picLocks noChangeAspect="1"/>
          </p:cNvPicPr>
          <p:nvPr/>
        </p:nvPicPr>
        <p:blipFill rotWithShape="1">
          <a:blip r:embed="rId4">
            <a:extLst>
              <a:ext uri="{28A0092B-C50C-407E-A947-70E740481C1C}">
                <a14:useLocalDpi xmlns:a14="http://schemas.microsoft.com/office/drawing/2010/main" val="0"/>
              </a:ext>
            </a:extLst>
          </a:blip>
          <a:srcRect l="28837" t="72760" r="60075" b="-2141"/>
          <a:stretch/>
        </p:blipFill>
        <p:spPr>
          <a:xfrm>
            <a:off x="8181996" y="3166112"/>
            <a:ext cx="533400" cy="501017"/>
          </a:xfrm>
          <a:prstGeom prst="rect">
            <a:avLst/>
          </a:prstGeom>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8" name="TextBox 7">
            <a:extLst>
              <a:ext uri="{FF2B5EF4-FFF2-40B4-BE49-F238E27FC236}">
                <a16:creationId xmlns:a16="http://schemas.microsoft.com/office/drawing/2014/main" id="{19039D69-539D-1C9C-6781-C5F7BFCC1468}"/>
              </a:ext>
            </a:extLst>
          </p:cNvPr>
          <p:cNvSpPr txBox="1"/>
          <p:nvPr/>
        </p:nvSpPr>
        <p:spPr>
          <a:xfrm>
            <a:off x="6888480" y="3667129"/>
            <a:ext cx="653436" cy="646331"/>
          </a:xfrm>
          <a:prstGeom prst="rect">
            <a:avLst/>
          </a:prstGeom>
          <a:noFill/>
          <a:ln w="57150">
            <a:solidFill>
              <a:schemeClr val="accent1"/>
            </a:solidFill>
          </a:ln>
          <a:effectLst>
            <a:glow rad="63500">
              <a:schemeClr val="accent2">
                <a:satMod val="175000"/>
                <a:alpha val="40000"/>
              </a:schemeClr>
            </a:glow>
            <a:outerShdw blurRad="50800" dist="38100" dir="2700000" algn="tl" rotWithShape="0">
              <a:prstClr val="black">
                <a:alpha val="40000"/>
              </a:prstClr>
            </a:outerShdw>
          </a:effectLst>
        </p:spPr>
        <p:txBody>
          <a:bodyPr wrap="square" rtlCol="0">
            <a:spAutoFit/>
          </a:bodyPr>
          <a:lstStyle/>
          <a:p>
            <a:endParaRPr lang="en-US" dirty="0"/>
          </a:p>
          <a:p>
            <a:endParaRPr lang="en-US" dirty="0"/>
          </a:p>
        </p:txBody>
      </p:sp>
      <p:sp>
        <p:nvSpPr>
          <p:cNvPr id="13" name="Arrow: Bent-Up 12">
            <a:extLst>
              <a:ext uri="{FF2B5EF4-FFF2-40B4-BE49-F238E27FC236}">
                <a16:creationId xmlns:a16="http://schemas.microsoft.com/office/drawing/2014/main" id="{085D7597-BD66-ED53-A82B-84F9CA3DDAA7}"/>
              </a:ext>
            </a:extLst>
          </p:cNvPr>
          <p:cNvSpPr/>
          <p:nvPr/>
        </p:nvSpPr>
        <p:spPr>
          <a:xfrm rot="5400000" flipV="1">
            <a:off x="6206899" y="4894190"/>
            <a:ext cx="1670783" cy="509324"/>
          </a:xfrm>
          <a:prstGeom prst="bentUpArrow">
            <a:avLst>
              <a:gd name="adj1" fmla="val 25000"/>
              <a:gd name="adj2" fmla="val 25000"/>
              <a:gd name="adj3" fmla="val 29855"/>
            </a:avLst>
          </a:prstGeom>
          <a:ln>
            <a:noFill/>
          </a:ln>
          <a:effectLst>
            <a:glow rad="635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9123A35-A021-BE42-062B-78E9285FA1CA}"/>
              </a:ext>
            </a:extLst>
          </p:cNvPr>
          <p:cNvSpPr txBox="1"/>
          <p:nvPr/>
        </p:nvSpPr>
        <p:spPr>
          <a:xfrm>
            <a:off x="446665" y="5688998"/>
            <a:ext cx="6096000" cy="369332"/>
          </a:xfrm>
          <a:prstGeom prst="rect">
            <a:avLst/>
          </a:prstGeom>
          <a:noFill/>
        </p:spPr>
        <p:txBody>
          <a:bodyPr wrap="square">
            <a:spAutoFit/>
          </a:bodyPr>
          <a:lstStyle/>
          <a:p>
            <a:r>
              <a:rPr lang="en-US" b="1" dirty="0">
                <a:solidFill>
                  <a:schemeClr val="accent1"/>
                </a:solidFill>
                <a:effectLst>
                  <a:outerShdw blurRad="38100" dist="38100" dir="2700000" algn="tl">
                    <a:srgbClr val="000000">
                      <a:alpha val="43137"/>
                    </a:srgbClr>
                  </a:outerShdw>
                </a:effectLst>
                <a:highlight>
                  <a:srgbClr val="FFFF00"/>
                </a:highlight>
              </a:rPr>
              <a:t>“Save” </a:t>
            </a:r>
            <a:r>
              <a:rPr lang="en-US" b="1" dirty="0">
                <a:solidFill>
                  <a:schemeClr val="bg2">
                    <a:lumMod val="10000"/>
                  </a:schemeClr>
                </a:solidFill>
                <a:highlight>
                  <a:srgbClr val="FFFF00"/>
                </a:highlight>
              </a:rPr>
              <a:t>record</a:t>
            </a:r>
            <a:r>
              <a:rPr lang="en-US" b="1" dirty="0">
                <a:solidFill>
                  <a:schemeClr val="accent1"/>
                </a:solidFill>
                <a:effectLst>
                  <a:outerShdw blurRad="38100" dist="38100" dir="2700000" algn="tl">
                    <a:srgbClr val="000000">
                      <a:alpha val="43137"/>
                    </a:srgbClr>
                  </a:outerShdw>
                </a:effectLst>
              </a:rPr>
              <a:t> </a:t>
            </a:r>
            <a:r>
              <a:rPr lang="en-US" b="1" dirty="0">
                <a:solidFill>
                  <a:schemeClr val="bg2">
                    <a:lumMod val="10000"/>
                  </a:schemeClr>
                </a:solidFill>
                <a:effectLst>
                  <a:outerShdw blurRad="38100" dist="38100" dir="2700000" algn="tl">
                    <a:srgbClr val="000000">
                      <a:alpha val="43137"/>
                    </a:srgbClr>
                  </a:outerShdw>
                </a:effectLst>
              </a:rPr>
              <a:t>- </a:t>
            </a:r>
            <a:r>
              <a:rPr lang="en-US" b="1" dirty="0">
                <a:solidFill>
                  <a:schemeClr val="bg2">
                    <a:lumMod val="10000"/>
                  </a:schemeClr>
                </a:solidFill>
              </a:rPr>
              <a:t>This completes the Notification Tab</a:t>
            </a:r>
          </a:p>
        </p:txBody>
      </p:sp>
    </p:spTree>
    <p:extLst>
      <p:ext uri="{BB962C8B-B14F-4D97-AF65-F5344CB8AC3E}">
        <p14:creationId xmlns:p14="http://schemas.microsoft.com/office/powerpoint/2010/main" val="15633788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2D870C9-CF34-5E4A-DACF-9CC235E4E8E6}"/>
              </a:ext>
            </a:extLst>
          </p:cNvPr>
          <p:cNvSpPr>
            <a:spLocks noGrp="1"/>
          </p:cNvSpPr>
          <p:nvPr>
            <p:ph type="dt" sz="half" idx="10"/>
          </p:nvPr>
        </p:nvSpPr>
        <p:spPr/>
        <p:txBody>
          <a:bodyPr/>
          <a:lstStyle/>
          <a:p>
            <a:r>
              <a:rPr lang="en-US" dirty="0"/>
              <a:t>2024</a:t>
            </a:r>
          </a:p>
        </p:txBody>
      </p:sp>
      <p:sp>
        <p:nvSpPr>
          <p:cNvPr id="6" name="Slide Number Placeholder 5">
            <a:extLst>
              <a:ext uri="{FF2B5EF4-FFF2-40B4-BE49-F238E27FC236}">
                <a16:creationId xmlns:a16="http://schemas.microsoft.com/office/drawing/2014/main" id="{786E1F21-5BB6-B8F2-B143-15D9A7EB0817}"/>
              </a:ext>
            </a:extLst>
          </p:cNvPr>
          <p:cNvSpPr>
            <a:spLocks noGrp="1"/>
          </p:cNvSpPr>
          <p:nvPr>
            <p:ph type="sldNum" sz="quarter" idx="12"/>
          </p:nvPr>
        </p:nvSpPr>
        <p:spPr/>
        <p:txBody>
          <a:bodyPr/>
          <a:lstStyle/>
          <a:p>
            <a:fld id="{5874D6C6-B3A5-4F2C-A6BF-E3D57C3A1219}" type="slidenum">
              <a:rPr lang="en-US" smtClean="0"/>
              <a:t>31</a:t>
            </a:fld>
            <a:endParaRPr lang="en-US"/>
          </a:p>
        </p:txBody>
      </p:sp>
      <p:pic>
        <p:nvPicPr>
          <p:cNvPr id="11" name="Content Placeholder 10" descr="A screenshot of a computer&#10;&#10;Description automatically generated">
            <a:extLst>
              <a:ext uri="{FF2B5EF4-FFF2-40B4-BE49-F238E27FC236}">
                <a16:creationId xmlns:a16="http://schemas.microsoft.com/office/drawing/2014/main" id="{A7A26FFD-9FEA-0F70-5C7F-71349CE8C2DE}"/>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04801" y="1084262"/>
            <a:ext cx="4114800" cy="5079115"/>
          </a:xfr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2" name="Content Placeholder 8" descr="A screenshot of a computer&#10;&#10;Description automatically generated">
            <a:extLst>
              <a:ext uri="{FF2B5EF4-FFF2-40B4-BE49-F238E27FC236}">
                <a16:creationId xmlns:a16="http://schemas.microsoft.com/office/drawing/2014/main" id="{D7F69755-3DF1-5A52-BA84-A339568D3166}"/>
              </a:ext>
            </a:extLst>
          </p:cNvPr>
          <p:cNvPicPr>
            <a:picLocks noChangeAspect="1"/>
          </p:cNvPicPr>
          <p:nvPr/>
        </p:nvPicPr>
        <p:blipFill rotWithShape="1">
          <a:blip r:embed="rId3">
            <a:extLst>
              <a:ext uri="{28A0092B-C50C-407E-A947-70E740481C1C}">
                <a14:useLocalDpi xmlns:a14="http://schemas.microsoft.com/office/drawing/2010/main" val="0"/>
              </a:ext>
            </a:extLst>
          </a:blip>
          <a:srcRect t="1" r="10338" b="59137"/>
          <a:stretch/>
        </p:blipFill>
        <p:spPr>
          <a:xfrm>
            <a:off x="3023145" y="1140067"/>
            <a:ext cx="8350266" cy="865839"/>
          </a:xfrm>
          <a:prstGeom prst="rect">
            <a:avLst/>
          </a:prstGeom>
          <a:ln>
            <a:solidFill>
              <a:schemeClr val="bg2">
                <a:lumMod val="1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3" name="Half Frame 12">
            <a:extLst>
              <a:ext uri="{FF2B5EF4-FFF2-40B4-BE49-F238E27FC236}">
                <a16:creationId xmlns:a16="http://schemas.microsoft.com/office/drawing/2014/main" id="{7F9AAB64-C45E-7E67-9C08-105ABC44DDB9}"/>
              </a:ext>
            </a:extLst>
          </p:cNvPr>
          <p:cNvSpPr/>
          <p:nvPr/>
        </p:nvSpPr>
        <p:spPr>
          <a:xfrm rot="18575411" flipV="1">
            <a:off x="4884410" y="1149383"/>
            <a:ext cx="394134" cy="139244"/>
          </a:xfrm>
          <a:prstGeom prst="halfFrame">
            <a:avLst/>
          </a:prstGeom>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Half Frame 13">
            <a:extLst>
              <a:ext uri="{FF2B5EF4-FFF2-40B4-BE49-F238E27FC236}">
                <a16:creationId xmlns:a16="http://schemas.microsoft.com/office/drawing/2014/main" id="{EF7EF33D-513B-2E92-DFEB-FE939872D680}"/>
              </a:ext>
            </a:extLst>
          </p:cNvPr>
          <p:cNvSpPr/>
          <p:nvPr/>
        </p:nvSpPr>
        <p:spPr>
          <a:xfrm rot="18575411" flipV="1">
            <a:off x="4093737" y="1149383"/>
            <a:ext cx="394134" cy="139244"/>
          </a:xfrm>
          <a:prstGeom prst="halfFrame">
            <a:avLst/>
          </a:prstGeom>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Half Frame 14">
            <a:extLst>
              <a:ext uri="{FF2B5EF4-FFF2-40B4-BE49-F238E27FC236}">
                <a16:creationId xmlns:a16="http://schemas.microsoft.com/office/drawing/2014/main" id="{057A7BBE-17B5-0B6C-0755-7D486EB3D9A4}"/>
              </a:ext>
            </a:extLst>
          </p:cNvPr>
          <p:cNvSpPr/>
          <p:nvPr/>
        </p:nvSpPr>
        <p:spPr>
          <a:xfrm rot="18575411" flipV="1">
            <a:off x="3303063" y="1170433"/>
            <a:ext cx="394134" cy="139244"/>
          </a:xfrm>
          <a:prstGeom prst="halfFrame">
            <a:avLst/>
          </a:prstGeom>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Box 15">
            <a:extLst>
              <a:ext uri="{FF2B5EF4-FFF2-40B4-BE49-F238E27FC236}">
                <a16:creationId xmlns:a16="http://schemas.microsoft.com/office/drawing/2014/main" id="{CABFFA93-422C-D0E2-04B5-9682EA9C35A7}"/>
              </a:ext>
            </a:extLst>
          </p:cNvPr>
          <p:cNvSpPr txBox="1"/>
          <p:nvPr/>
        </p:nvSpPr>
        <p:spPr>
          <a:xfrm>
            <a:off x="5508171" y="1140067"/>
            <a:ext cx="1027241" cy="369332"/>
          </a:xfrm>
          <a:prstGeom prst="rect">
            <a:avLst/>
          </a:prstGeom>
          <a:noFill/>
          <a:ln w="38100">
            <a:solidFill>
              <a:schemeClr val="accent1"/>
            </a:solidFill>
          </a:ln>
          <a:effectLst>
            <a:glow rad="63500">
              <a:schemeClr val="accent2">
                <a:satMod val="175000"/>
                <a:alpha val="40000"/>
              </a:schemeClr>
            </a:glow>
          </a:effectLst>
        </p:spPr>
        <p:txBody>
          <a:bodyPr wrap="square" rtlCol="0">
            <a:spAutoFit/>
          </a:bodyPr>
          <a:lstStyle/>
          <a:p>
            <a:endParaRPr lang="en-US" dirty="0"/>
          </a:p>
        </p:txBody>
      </p:sp>
      <p:pic>
        <p:nvPicPr>
          <p:cNvPr id="9" name="Content Placeholder 8" descr="A screenshot of a computer&#10;&#10;Description automatically generated">
            <a:extLst>
              <a:ext uri="{FF2B5EF4-FFF2-40B4-BE49-F238E27FC236}">
                <a16:creationId xmlns:a16="http://schemas.microsoft.com/office/drawing/2014/main" id="{A152EB30-13DE-D50C-D42A-3CFF5D72EB11}"/>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l="26610" t="40044" r="32543" b="11676"/>
          <a:stretch/>
        </p:blipFill>
        <p:spPr>
          <a:xfrm>
            <a:off x="3427618" y="2946404"/>
            <a:ext cx="1367887" cy="1997910"/>
          </a:xfrm>
          <a:ln w="28575">
            <a:solidFill>
              <a:schemeClr val="tx1"/>
            </a:solidFill>
          </a:ln>
          <a:effectLst>
            <a:outerShdw blurRad="50800" dist="38100" algn="l" rotWithShape="0">
              <a:prstClr val="black">
                <a:alpha val="40000"/>
              </a:prstClr>
            </a:outerShdw>
          </a:effectLst>
        </p:spPr>
      </p:pic>
      <p:sp>
        <p:nvSpPr>
          <p:cNvPr id="19" name="Arrow: Right 18">
            <a:extLst>
              <a:ext uri="{FF2B5EF4-FFF2-40B4-BE49-F238E27FC236}">
                <a16:creationId xmlns:a16="http://schemas.microsoft.com/office/drawing/2014/main" id="{3F7D1312-CBE9-4558-019A-BCDBA14D7224}"/>
              </a:ext>
            </a:extLst>
          </p:cNvPr>
          <p:cNvSpPr/>
          <p:nvPr/>
        </p:nvSpPr>
        <p:spPr>
          <a:xfrm flipV="1">
            <a:off x="3157591" y="3108961"/>
            <a:ext cx="219582" cy="171449"/>
          </a:xfrm>
          <a:prstGeom prst="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096DDED-F0C7-CB47-A3BF-E01B1C455A53}"/>
              </a:ext>
            </a:extLst>
          </p:cNvPr>
          <p:cNvSpPr txBox="1"/>
          <p:nvPr/>
        </p:nvSpPr>
        <p:spPr>
          <a:xfrm>
            <a:off x="4795505" y="495677"/>
            <a:ext cx="6097904" cy="369332"/>
          </a:xfrm>
          <a:prstGeom prst="rect">
            <a:avLst/>
          </a:prstGeom>
          <a:noFill/>
        </p:spPr>
        <p:txBody>
          <a:bodyPr wrap="square">
            <a:spAutoFit/>
          </a:bodyPr>
          <a:lstStyle/>
          <a:p>
            <a:pPr algn="r"/>
            <a:r>
              <a:rPr lang="en-US" sz="1800" b="1" dirty="0">
                <a:solidFill>
                  <a:schemeClr val="bg1"/>
                </a:solidFill>
                <a:effectLst>
                  <a:outerShdw blurRad="38100" dist="38100" dir="2700000" algn="tl">
                    <a:srgbClr val="000000">
                      <a:alpha val="43137"/>
                    </a:srgbClr>
                  </a:outerShdw>
                </a:effectLst>
              </a:rPr>
              <a:t>Accusation Tab </a:t>
            </a:r>
            <a:endParaRPr lang="en-US" sz="1100" dirty="0">
              <a:solidFill>
                <a:schemeClr val="bg1"/>
              </a:solidFill>
            </a:endParaRPr>
          </a:p>
        </p:txBody>
      </p:sp>
      <p:sp>
        <p:nvSpPr>
          <p:cNvPr id="17" name="TextBox 16">
            <a:extLst>
              <a:ext uri="{FF2B5EF4-FFF2-40B4-BE49-F238E27FC236}">
                <a16:creationId xmlns:a16="http://schemas.microsoft.com/office/drawing/2014/main" id="{AD6B44E9-A48D-3AEB-A4C3-34E65E9930B4}"/>
              </a:ext>
            </a:extLst>
          </p:cNvPr>
          <p:cNvSpPr txBox="1"/>
          <p:nvPr/>
        </p:nvSpPr>
        <p:spPr>
          <a:xfrm>
            <a:off x="5038462" y="2102882"/>
            <a:ext cx="6867788" cy="4147289"/>
          </a:xfrm>
          <a:prstGeom prst="rect">
            <a:avLst/>
          </a:prstGeom>
          <a:noFill/>
        </p:spPr>
        <p:txBody>
          <a:bodyPr wrap="square" rtlCol="0">
            <a:spAutoFit/>
          </a:bodyPr>
          <a:lstStyle/>
          <a:p>
            <a:pPr marL="285750" indent="-285750">
              <a:buFont typeface="Wingdings" panose="05000000000000000000" pitchFamily="2" charset="2"/>
              <a:buChar char="v"/>
            </a:pPr>
            <a:r>
              <a:rPr lang="en-US" sz="1750" dirty="0"/>
              <a:t>Note the alleged employee(s) accused of abuse; and additional individuals involved or accused. </a:t>
            </a:r>
          </a:p>
          <a:p>
            <a:endParaRPr lang="en-US" sz="1750" dirty="0"/>
          </a:p>
          <a:p>
            <a:pPr marL="742950" lvl="1" indent="-285750">
              <a:buFont typeface="Wingdings" panose="05000000000000000000" pitchFamily="2" charset="2"/>
              <a:buChar char="Ø"/>
            </a:pPr>
            <a:r>
              <a:rPr lang="en-US" sz="1600" b="1" u="sng" dirty="0">
                <a:effectLst>
                  <a:outerShdw blurRad="38100" dist="38100" dir="2700000" algn="tl">
                    <a:srgbClr val="000000">
                      <a:alpha val="43137"/>
                    </a:srgbClr>
                  </a:outerShdw>
                </a:effectLst>
              </a:rPr>
              <a:t>Name</a:t>
            </a:r>
            <a:r>
              <a:rPr lang="en-US" sz="1600" dirty="0"/>
              <a:t>: List the employee’s/individuals name(s). (if name us unknown – list “staff” until discovered. </a:t>
            </a:r>
          </a:p>
          <a:p>
            <a:pPr marL="742950" lvl="1" indent="-285750">
              <a:buFont typeface="Wingdings" panose="05000000000000000000" pitchFamily="2" charset="2"/>
              <a:buChar char="Ø"/>
            </a:pPr>
            <a:endParaRPr lang="en-US" sz="1600" dirty="0"/>
          </a:p>
          <a:p>
            <a:pPr marL="742950" lvl="1" indent="-285750">
              <a:buFont typeface="Wingdings" panose="05000000000000000000" pitchFamily="2" charset="2"/>
              <a:buChar char="Ø"/>
            </a:pPr>
            <a:r>
              <a:rPr lang="en-US" sz="1600" b="1" u="sng" dirty="0">
                <a:effectLst>
                  <a:outerShdw blurRad="38100" dist="38100" dir="2700000" algn="tl">
                    <a:srgbClr val="000000">
                      <a:alpha val="43137"/>
                    </a:srgbClr>
                  </a:outerShdw>
                </a:effectLst>
              </a:rPr>
              <a:t>Position/Relation</a:t>
            </a:r>
            <a:r>
              <a:rPr lang="en-US" sz="1600" dirty="0"/>
              <a:t>: Note the title or relationship to the accused - if known (*will appear in drop down menu).  </a:t>
            </a:r>
          </a:p>
          <a:p>
            <a:pPr marL="742950" lvl="1" indent="-285750">
              <a:buFont typeface="Wingdings" panose="05000000000000000000" pitchFamily="2" charset="2"/>
              <a:buChar char="Ø"/>
            </a:pPr>
            <a:endParaRPr lang="en-US" sz="1600" dirty="0"/>
          </a:p>
          <a:p>
            <a:pPr marL="742950" lvl="1" indent="-285750">
              <a:buFont typeface="Wingdings" panose="05000000000000000000" pitchFamily="2" charset="2"/>
              <a:buChar char="Ø"/>
            </a:pPr>
            <a:r>
              <a:rPr lang="en-US" sz="1600" b="1" u="sng" dirty="0">
                <a:effectLst>
                  <a:outerShdw blurRad="38100" dist="38100" dir="2700000" algn="tl">
                    <a:srgbClr val="000000">
                      <a:alpha val="43137"/>
                    </a:srgbClr>
                  </a:outerShdw>
                </a:effectLst>
              </a:rPr>
              <a:t>Action Taken</a:t>
            </a:r>
            <a:r>
              <a:rPr lang="en-US" sz="1600" dirty="0"/>
              <a:t>: indicate what steps are taken regarding the accused employee</a:t>
            </a:r>
          </a:p>
          <a:p>
            <a:pPr marL="742950" lvl="1" indent="-285750">
              <a:buFont typeface="Wingdings" panose="05000000000000000000" pitchFamily="2" charset="2"/>
              <a:buChar char="Ø"/>
            </a:pPr>
            <a:endParaRPr lang="en-US" sz="1600" dirty="0"/>
          </a:p>
          <a:p>
            <a:pPr marL="742950" lvl="1" indent="-285750">
              <a:buFont typeface="Wingdings" panose="05000000000000000000" pitchFamily="2" charset="2"/>
              <a:buChar char="Ø"/>
            </a:pPr>
            <a:r>
              <a:rPr lang="en-US" sz="1600" b="1" u="sng" dirty="0">
                <a:effectLst>
                  <a:outerShdw blurRad="38100" dist="38100" dir="2700000" algn="tl">
                    <a:srgbClr val="000000">
                      <a:alpha val="43137"/>
                    </a:srgbClr>
                  </a:outerShdw>
                </a:effectLst>
              </a:rPr>
              <a:t>Remarks</a:t>
            </a:r>
            <a:r>
              <a:rPr lang="en-US" sz="1600" dirty="0"/>
              <a:t>: describe what the “actions taken” (from above) included</a:t>
            </a:r>
          </a:p>
          <a:p>
            <a:pPr marL="285750" indent="-285750">
              <a:buFont typeface="Wingdings" panose="05000000000000000000" pitchFamily="2" charset="2"/>
              <a:buChar char="Ø"/>
            </a:pPr>
            <a:endParaRPr lang="en-US" sz="1750" b="1" dirty="0"/>
          </a:p>
          <a:p>
            <a:pPr marL="285750" indent="-285750">
              <a:buFont typeface="Wingdings" panose="05000000000000000000" pitchFamily="2" charset="2"/>
              <a:buChar char="Ø"/>
            </a:pPr>
            <a:r>
              <a:rPr lang="en-US" sz="1750" b="1" dirty="0">
                <a:highlight>
                  <a:srgbClr val="FFFF00"/>
                </a:highlight>
              </a:rPr>
              <a:t>“</a:t>
            </a:r>
            <a:r>
              <a:rPr lang="en-US" sz="1750" b="1" dirty="0">
                <a:solidFill>
                  <a:schemeClr val="accent6">
                    <a:lumMod val="75000"/>
                  </a:schemeClr>
                </a:solidFill>
                <a:effectLst>
                  <a:outerShdw blurRad="38100" dist="38100" dir="2700000" algn="tl">
                    <a:srgbClr val="000000">
                      <a:alpha val="43137"/>
                    </a:srgbClr>
                  </a:outerShdw>
                </a:effectLst>
                <a:highlight>
                  <a:srgbClr val="FFFF00"/>
                </a:highlight>
              </a:rPr>
              <a:t>SAVE</a:t>
            </a:r>
            <a:r>
              <a:rPr lang="en-US" sz="1750" b="1" dirty="0">
                <a:highlight>
                  <a:srgbClr val="FFFF00"/>
                </a:highlight>
              </a:rPr>
              <a:t>” </a:t>
            </a:r>
            <a:r>
              <a:rPr lang="en-US" sz="1750" b="1" dirty="0">
                <a:solidFill>
                  <a:schemeClr val="bg2">
                    <a:lumMod val="10000"/>
                  </a:schemeClr>
                </a:solidFill>
                <a:highlight>
                  <a:srgbClr val="FFFF00"/>
                </a:highlight>
              </a:rPr>
              <a:t>record – This completes the Accusation tab</a:t>
            </a:r>
          </a:p>
        </p:txBody>
      </p:sp>
      <p:sp>
        <p:nvSpPr>
          <p:cNvPr id="2" name="TextBox 1">
            <a:extLst>
              <a:ext uri="{FF2B5EF4-FFF2-40B4-BE49-F238E27FC236}">
                <a16:creationId xmlns:a16="http://schemas.microsoft.com/office/drawing/2014/main" id="{DFF0E8C7-B086-D74E-9CC1-D00336676242}"/>
              </a:ext>
            </a:extLst>
          </p:cNvPr>
          <p:cNvSpPr txBox="1"/>
          <p:nvPr/>
        </p:nvSpPr>
        <p:spPr>
          <a:xfrm>
            <a:off x="285750" y="5934634"/>
            <a:ext cx="619685" cy="233947"/>
          </a:xfrm>
          <a:prstGeom prst="rect">
            <a:avLst/>
          </a:prstGeom>
          <a:noFill/>
          <a:ln w="38100">
            <a:solidFill>
              <a:schemeClr val="accent1"/>
            </a:solidFill>
          </a:ln>
          <a:effectLst>
            <a:glow rad="63500">
              <a:schemeClr val="accent2">
                <a:satMod val="175000"/>
                <a:alpha val="40000"/>
              </a:schemeClr>
            </a:glow>
          </a:effectLst>
        </p:spPr>
        <p:txBody>
          <a:bodyPr wrap="square" rtlCol="0">
            <a:spAutoFit/>
          </a:bodyPr>
          <a:lstStyle/>
          <a:p>
            <a:endParaRPr lang="en-US" dirty="0"/>
          </a:p>
        </p:txBody>
      </p:sp>
      <p:sp>
        <p:nvSpPr>
          <p:cNvPr id="3" name="TextBox 2">
            <a:extLst>
              <a:ext uri="{FF2B5EF4-FFF2-40B4-BE49-F238E27FC236}">
                <a16:creationId xmlns:a16="http://schemas.microsoft.com/office/drawing/2014/main" id="{CE547D93-7FF0-F911-F91A-0A8816291AA6}"/>
              </a:ext>
            </a:extLst>
          </p:cNvPr>
          <p:cNvSpPr txBox="1"/>
          <p:nvPr/>
        </p:nvSpPr>
        <p:spPr>
          <a:xfrm>
            <a:off x="326636" y="1719678"/>
            <a:ext cx="1264023" cy="292388"/>
          </a:xfrm>
          <a:prstGeom prst="rect">
            <a:avLst/>
          </a:prstGeom>
          <a:solidFill>
            <a:srgbClr val="FAFAFA"/>
          </a:solidFill>
        </p:spPr>
        <p:txBody>
          <a:bodyPr wrap="square">
            <a:spAutoFit/>
          </a:bodyPr>
          <a:lstStyle/>
          <a:p>
            <a:r>
              <a:rPr lang="en-US" sz="1300" b="1" dirty="0">
                <a:effectLst>
                  <a:outerShdw blurRad="38100" dist="38100" dir="2700000" algn="tl">
                    <a:srgbClr val="000000">
                      <a:alpha val="43137"/>
                    </a:srgbClr>
                  </a:outerShdw>
                </a:effectLst>
              </a:rPr>
              <a:t>Thor Odinson </a:t>
            </a:r>
          </a:p>
        </p:txBody>
      </p:sp>
    </p:spTree>
    <p:extLst>
      <p:ext uri="{BB962C8B-B14F-4D97-AF65-F5344CB8AC3E}">
        <p14:creationId xmlns:p14="http://schemas.microsoft.com/office/powerpoint/2010/main" val="25675786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screenshot of a computer&#10;&#10;Description automatically generated">
            <a:extLst>
              <a:ext uri="{FF2B5EF4-FFF2-40B4-BE49-F238E27FC236}">
                <a16:creationId xmlns:a16="http://schemas.microsoft.com/office/drawing/2014/main" id="{C7B13302-53C7-EB8C-D2BC-419B571FC9A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8492"/>
          <a:stretch/>
        </p:blipFill>
        <p:spPr>
          <a:xfrm>
            <a:off x="285750" y="1247127"/>
            <a:ext cx="8469630" cy="4820143"/>
          </a:xfr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4" name="Date Placeholder 3">
            <a:extLst>
              <a:ext uri="{FF2B5EF4-FFF2-40B4-BE49-F238E27FC236}">
                <a16:creationId xmlns:a16="http://schemas.microsoft.com/office/drawing/2014/main" id="{64E61A14-58A8-0757-70AC-56BF78E1C428}"/>
              </a:ext>
            </a:extLst>
          </p:cNvPr>
          <p:cNvSpPr>
            <a:spLocks noGrp="1"/>
          </p:cNvSpPr>
          <p:nvPr>
            <p:ph type="dt" sz="half" idx="10"/>
          </p:nvPr>
        </p:nvSpPr>
        <p:spPr/>
        <p:txBody>
          <a:bodyPr/>
          <a:lstStyle/>
          <a:p>
            <a:r>
              <a:rPr lang="en-US" dirty="0"/>
              <a:t>2024</a:t>
            </a:r>
          </a:p>
        </p:txBody>
      </p:sp>
      <p:sp>
        <p:nvSpPr>
          <p:cNvPr id="6" name="Slide Number Placeholder 5">
            <a:extLst>
              <a:ext uri="{FF2B5EF4-FFF2-40B4-BE49-F238E27FC236}">
                <a16:creationId xmlns:a16="http://schemas.microsoft.com/office/drawing/2014/main" id="{D53AFDCC-2CE3-B267-E145-E6F59800C2E2}"/>
              </a:ext>
            </a:extLst>
          </p:cNvPr>
          <p:cNvSpPr>
            <a:spLocks noGrp="1"/>
          </p:cNvSpPr>
          <p:nvPr>
            <p:ph type="sldNum" sz="quarter" idx="12"/>
          </p:nvPr>
        </p:nvSpPr>
        <p:spPr/>
        <p:txBody>
          <a:bodyPr/>
          <a:lstStyle/>
          <a:p>
            <a:fld id="{5874D6C6-B3A5-4F2C-A6BF-E3D57C3A1219}" type="slidenum">
              <a:rPr lang="en-US" smtClean="0"/>
              <a:t>32</a:t>
            </a:fld>
            <a:endParaRPr lang="en-US"/>
          </a:p>
        </p:txBody>
      </p:sp>
      <p:sp>
        <p:nvSpPr>
          <p:cNvPr id="7" name="Content Placeholder 6">
            <a:extLst>
              <a:ext uri="{FF2B5EF4-FFF2-40B4-BE49-F238E27FC236}">
                <a16:creationId xmlns:a16="http://schemas.microsoft.com/office/drawing/2014/main" id="{BAAE5E22-D66C-A1BD-F075-40EF9F6C8DC4}"/>
              </a:ext>
            </a:extLst>
          </p:cNvPr>
          <p:cNvSpPr>
            <a:spLocks noGrp="1"/>
          </p:cNvSpPr>
          <p:nvPr>
            <p:ph sz="quarter" idx="13"/>
          </p:nvPr>
        </p:nvSpPr>
        <p:spPr/>
        <p:txBody>
          <a:bodyPr/>
          <a:lstStyle/>
          <a:p>
            <a:r>
              <a:rPr lang="en-US" sz="1800" b="1" dirty="0">
                <a:effectLst>
                  <a:outerShdw blurRad="38100" dist="38100" dir="2700000" algn="tl">
                    <a:srgbClr val="000000">
                      <a:alpha val="43137"/>
                    </a:srgbClr>
                  </a:outerShdw>
                </a:effectLst>
              </a:rPr>
              <a:t>Witness</a:t>
            </a:r>
            <a:r>
              <a:rPr lang="en-US" b="1" dirty="0">
                <a:effectLst>
                  <a:outerShdw blurRad="38100" dist="38100" dir="2700000" algn="tl">
                    <a:srgbClr val="000000">
                      <a:alpha val="43137"/>
                    </a:srgbClr>
                  </a:outerShdw>
                </a:effectLst>
              </a:rPr>
              <a:t> Tab</a:t>
            </a:r>
            <a:endParaRPr lang="en-US" sz="1100" dirty="0"/>
          </a:p>
          <a:p>
            <a:endParaRPr lang="en-US" dirty="0"/>
          </a:p>
        </p:txBody>
      </p:sp>
      <p:sp>
        <p:nvSpPr>
          <p:cNvPr id="11" name="Half Frame 10">
            <a:extLst>
              <a:ext uri="{FF2B5EF4-FFF2-40B4-BE49-F238E27FC236}">
                <a16:creationId xmlns:a16="http://schemas.microsoft.com/office/drawing/2014/main" id="{0A069E74-D10E-47CE-73F9-D4C187D4FE4A}"/>
              </a:ext>
            </a:extLst>
          </p:cNvPr>
          <p:cNvSpPr/>
          <p:nvPr/>
        </p:nvSpPr>
        <p:spPr>
          <a:xfrm rot="18575411" flipV="1">
            <a:off x="3213219" y="1177816"/>
            <a:ext cx="394134" cy="139244"/>
          </a:xfrm>
          <a:prstGeom prst="halfFrame">
            <a:avLst/>
          </a:prstGeom>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Half Frame 11">
            <a:extLst>
              <a:ext uri="{FF2B5EF4-FFF2-40B4-BE49-F238E27FC236}">
                <a16:creationId xmlns:a16="http://schemas.microsoft.com/office/drawing/2014/main" id="{F22B7B1C-5C8B-36D1-D328-7A5EE1B16C34}"/>
              </a:ext>
            </a:extLst>
          </p:cNvPr>
          <p:cNvSpPr/>
          <p:nvPr/>
        </p:nvSpPr>
        <p:spPr>
          <a:xfrm rot="18575411" flipV="1">
            <a:off x="2387004" y="1153041"/>
            <a:ext cx="394134" cy="139244"/>
          </a:xfrm>
          <a:prstGeom prst="halfFrame">
            <a:avLst/>
          </a:prstGeom>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Half Frame 12">
            <a:extLst>
              <a:ext uri="{FF2B5EF4-FFF2-40B4-BE49-F238E27FC236}">
                <a16:creationId xmlns:a16="http://schemas.microsoft.com/office/drawing/2014/main" id="{88AE8BDA-A307-4711-D376-9997A0D1733A}"/>
              </a:ext>
            </a:extLst>
          </p:cNvPr>
          <p:cNvSpPr/>
          <p:nvPr/>
        </p:nvSpPr>
        <p:spPr>
          <a:xfrm rot="18575411" flipV="1">
            <a:off x="1560788" y="1139486"/>
            <a:ext cx="394134" cy="139244"/>
          </a:xfrm>
          <a:prstGeom prst="halfFrame">
            <a:avLst/>
          </a:prstGeom>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Half Frame 13">
            <a:extLst>
              <a:ext uri="{FF2B5EF4-FFF2-40B4-BE49-F238E27FC236}">
                <a16:creationId xmlns:a16="http://schemas.microsoft.com/office/drawing/2014/main" id="{25DABA43-12A8-B141-A763-703757DE135B}"/>
              </a:ext>
            </a:extLst>
          </p:cNvPr>
          <p:cNvSpPr/>
          <p:nvPr/>
        </p:nvSpPr>
        <p:spPr>
          <a:xfrm rot="18575411" flipV="1">
            <a:off x="634536" y="1111696"/>
            <a:ext cx="394134" cy="139244"/>
          </a:xfrm>
          <a:prstGeom prst="halfFrame">
            <a:avLst/>
          </a:prstGeom>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a:extLst>
              <a:ext uri="{FF2B5EF4-FFF2-40B4-BE49-F238E27FC236}">
                <a16:creationId xmlns:a16="http://schemas.microsoft.com/office/drawing/2014/main" id="{8A27FD4B-BADB-FF10-E7C6-D7AA0A857422}"/>
              </a:ext>
            </a:extLst>
          </p:cNvPr>
          <p:cNvSpPr txBox="1"/>
          <p:nvPr/>
        </p:nvSpPr>
        <p:spPr>
          <a:xfrm>
            <a:off x="3813981" y="1181318"/>
            <a:ext cx="955516" cy="369332"/>
          </a:xfrm>
          <a:prstGeom prst="rect">
            <a:avLst/>
          </a:prstGeom>
          <a:noFill/>
          <a:ln w="38100">
            <a:solidFill>
              <a:schemeClr val="accent1"/>
            </a:solidFill>
          </a:ln>
          <a:effectLst>
            <a:glow rad="63500">
              <a:schemeClr val="accent2">
                <a:satMod val="175000"/>
                <a:alpha val="40000"/>
              </a:schemeClr>
            </a:glow>
          </a:effectLst>
        </p:spPr>
        <p:txBody>
          <a:bodyPr wrap="square" rtlCol="0">
            <a:spAutoFit/>
          </a:bodyPr>
          <a:lstStyle/>
          <a:p>
            <a:endParaRPr lang="en-US" dirty="0"/>
          </a:p>
        </p:txBody>
      </p:sp>
      <p:sp>
        <p:nvSpPr>
          <p:cNvPr id="2" name="TextBox 1">
            <a:extLst>
              <a:ext uri="{FF2B5EF4-FFF2-40B4-BE49-F238E27FC236}">
                <a16:creationId xmlns:a16="http://schemas.microsoft.com/office/drawing/2014/main" id="{62D65637-FD36-8433-2576-0AF16678EFFD}"/>
              </a:ext>
            </a:extLst>
          </p:cNvPr>
          <p:cNvSpPr txBox="1"/>
          <p:nvPr/>
        </p:nvSpPr>
        <p:spPr>
          <a:xfrm>
            <a:off x="8848165" y="1377552"/>
            <a:ext cx="3130475" cy="4524315"/>
          </a:xfrm>
          <a:prstGeom prst="rect">
            <a:avLst/>
          </a:prstGeom>
          <a:noFill/>
        </p:spPr>
        <p:txBody>
          <a:bodyPr wrap="square" rtlCol="0">
            <a:spAutoFit/>
          </a:bodyPr>
          <a:lstStyle/>
          <a:p>
            <a:pPr marL="285750" indent="-285750">
              <a:buFont typeface="Wingdings" panose="05000000000000000000" pitchFamily="2" charset="2"/>
              <a:buChar char="Ø"/>
            </a:pPr>
            <a:r>
              <a:rPr lang="en-US" dirty="0"/>
              <a:t>Note the individuals who were interviewed as part of the investigation.  </a:t>
            </a:r>
          </a:p>
          <a:p>
            <a:endParaRPr lang="en-US" dirty="0"/>
          </a:p>
          <a:p>
            <a:pPr marL="285750" indent="-285750">
              <a:buFont typeface="Wingdings" panose="05000000000000000000" pitchFamily="2" charset="2"/>
              <a:buChar char="v"/>
            </a:pPr>
            <a:r>
              <a:rPr lang="en-US" dirty="0"/>
              <a:t>Include the </a:t>
            </a:r>
            <a:r>
              <a:rPr lang="en-US" b="1" i="1" dirty="0"/>
              <a:t>alleged victim</a:t>
            </a:r>
            <a:r>
              <a:rPr lang="en-US" i="1" dirty="0"/>
              <a:t> </a:t>
            </a:r>
            <a:r>
              <a:rPr lang="en-US" dirty="0"/>
              <a:t>on this tab, as they should also be interviewed as part of the investigative process. </a:t>
            </a:r>
          </a:p>
          <a:p>
            <a:endParaRPr lang="en-US" dirty="0"/>
          </a:p>
          <a:p>
            <a:endParaRPr lang="en-US" dirty="0"/>
          </a:p>
          <a:p>
            <a:endParaRPr lang="en-US" dirty="0"/>
          </a:p>
          <a:p>
            <a:r>
              <a:rPr lang="en-US" b="1" dirty="0">
                <a:solidFill>
                  <a:schemeClr val="accent1"/>
                </a:solidFill>
                <a:effectLst>
                  <a:outerShdw blurRad="38100" dist="38100" dir="2700000" algn="tl">
                    <a:srgbClr val="000000">
                      <a:alpha val="43137"/>
                    </a:srgbClr>
                  </a:outerShdw>
                </a:effectLst>
                <a:highlight>
                  <a:srgbClr val="FFFF00"/>
                </a:highlight>
              </a:rPr>
              <a:t>Save</a:t>
            </a:r>
            <a:r>
              <a:rPr lang="en-US" dirty="0">
                <a:highlight>
                  <a:srgbClr val="FFFF00"/>
                </a:highlight>
              </a:rPr>
              <a:t> </a:t>
            </a:r>
            <a:r>
              <a:rPr lang="en-US" b="1" dirty="0">
                <a:solidFill>
                  <a:schemeClr val="bg2">
                    <a:lumMod val="10000"/>
                  </a:schemeClr>
                </a:solidFill>
                <a:highlight>
                  <a:srgbClr val="FFFF00"/>
                </a:highlight>
              </a:rPr>
              <a:t>record </a:t>
            </a:r>
            <a:r>
              <a:rPr lang="en-US" b="1" dirty="0">
                <a:solidFill>
                  <a:schemeClr val="bg2">
                    <a:lumMod val="10000"/>
                  </a:schemeClr>
                </a:solidFill>
              </a:rPr>
              <a:t>-</a:t>
            </a:r>
          </a:p>
          <a:p>
            <a:r>
              <a:rPr lang="en-US" b="1" dirty="0">
                <a:solidFill>
                  <a:schemeClr val="bg2">
                    <a:lumMod val="10000"/>
                  </a:schemeClr>
                </a:solidFill>
              </a:rPr>
              <a:t>This completes the Witness tab </a:t>
            </a:r>
          </a:p>
        </p:txBody>
      </p:sp>
      <p:sp>
        <p:nvSpPr>
          <p:cNvPr id="8" name="Rectangle 7">
            <a:extLst>
              <a:ext uri="{FF2B5EF4-FFF2-40B4-BE49-F238E27FC236}">
                <a16:creationId xmlns:a16="http://schemas.microsoft.com/office/drawing/2014/main" id="{A0BC0D71-873B-EC8B-7F4E-3E9A6854087E}"/>
              </a:ext>
            </a:extLst>
          </p:cNvPr>
          <p:cNvSpPr/>
          <p:nvPr/>
        </p:nvSpPr>
        <p:spPr>
          <a:xfrm>
            <a:off x="1729847" y="5569199"/>
            <a:ext cx="1174718" cy="1293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4B5D60-7F47-02B6-09A4-D18BC5DEF86E}"/>
              </a:ext>
            </a:extLst>
          </p:cNvPr>
          <p:cNvSpPr txBox="1"/>
          <p:nvPr/>
        </p:nvSpPr>
        <p:spPr>
          <a:xfrm>
            <a:off x="1729847" y="5231132"/>
            <a:ext cx="674982" cy="369332"/>
          </a:xfrm>
          <a:prstGeom prst="rect">
            <a:avLst/>
          </a:prstGeom>
          <a:noFill/>
          <a:ln w="38100">
            <a:solidFill>
              <a:schemeClr val="accent1"/>
            </a:solidFill>
          </a:ln>
          <a:effectLst>
            <a:glow rad="63500">
              <a:schemeClr val="accent2">
                <a:satMod val="175000"/>
                <a:alpha val="40000"/>
              </a:schemeClr>
            </a:glow>
          </a:effectLst>
        </p:spPr>
        <p:txBody>
          <a:bodyPr wrap="square" rtlCol="0">
            <a:spAutoFit/>
          </a:bodyPr>
          <a:lstStyle/>
          <a:p>
            <a:endParaRPr lang="en-US" dirty="0"/>
          </a:p>
        </p:txBody>
      </p:sp>
      <p:sp>
        <p:nvSpPr>
          <p:cNvPr id="5" name="TextBox 4">
            <a:extLst>
              <a:ext uri="{FF2B5EF4-FFF2-40B4-BE49-F238E27FC236}">
                <a16:creationId xmlns:a16="http://schemas.microsoft.com/office/drawing/2014/main" id="{F35E199D-D266-D63D-9E4E-F1F6433B8265}"/>
              </a:ext>
            </a:extLst>
          </p:cNvPr>
          <p:cNvSpPr txBox="1"/>
          <p:nvPr/>
        </p:nvSpPr>
        <p:spPr>
          <a:xfrm>
            <a:off x="306070" y="2628433"/>
            <a:ext cx="6096000" cy="261610"/>
          </a:xfrm>
          <a:prstGeom prst="rect">
            <a:avLst/>
          </a:prstGeom>
          <a:solidFill>
            <a:srgbClr val="FAFAFA"/>
          </a:solidFill>
        </p:spPr>
        <p:txBody>
          <a:bodyPr wrap="square">
            <a:spAutoFit/>
          </a:bodyPr>
          <a:lstStyle/>
          <a:p>
            <a:r>
              <a:rPr lang="en-US" sz="1100" b="1" dirty="0">
                <a:effectLst>
                  <a:outerShdw blurRad="38100" dist="38100" dir="2700000" algn="tl">
                    <a:srgbClr val="000000">
                      <a:alpha val="43137"/>
                    </a:srgbClr>
                  </a:outerShdw>
                </a:effectLst>
              </a:rPr>
              <a:t>Thor Odinson </a:t>
            </a:r>
          </a:p>
        </p:txBody>
      </p:sp>
    </p:spTree>
    <p:extLst>
      <p:ext uri="{BB962C8B-B14F-4D97-AF65-F5344CB8AC3E}">
        <p14:creationId xmlns:p14="http://schemas.microsoft.com/office/powerpoint/2010/main" val="1138458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screenshot of a computer&#10;&#10;Description automatically generated">
            <a:extLst>
              <a:ext uri="{FF2B5EF4-FFF2-40B4-BE49-F238E27FC236}">
                <a16:creationId xmlns:a16="http://schemas.microsoft.com/office/drawing/2014/main" id="{5FD81D28-B84C-710A-F5AD-316D5AF7F36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3834" y="1066071"/>
            <a:ext cx="4013855" cy="5011496"/>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4" name="Date Placeholder 3">
            <a:extLst>
              <a:ext uri="{FF2B5EF4-FFF2-40B4-BE49-F238E27FC236}">
                <a16:creationId xmlns:a16="http://schemas.microsoft.com/office/drawing/2014/main" id="{8B76BA7F-3DF2-5ECD-E4C1-5F528055B99D}"/>
              </a:ext>
            </a:extLst>
          </p:cNvPr>
          <p:cNvSpPr>
            <a:spLocks noGrp="1"/>
          </p:cNvSpPr>
          <p:nvPr>
            <p:ph type="dt" sz="half" idx="10"/>
          </p:nvPr>
        </p:nvSpPr>
        <p:spPr/>
        <p:txBody>
          <a:bodyPr/>
          <a:lstStyle/>
          <a:p>
            <a:r>
              <a:rPr lang="en-US" dirty="0"/>
              <a:t>2024</a:t>
            </a:r>
          </a:p>
        </p:txBody>
      </p:sp>
      <p:sp>
        <p:nvSpPr>
          <p:cNvPr id="6" name="Slide Number Placeholder 5">
            <a:extLst>
              <a:ext uri="{FF2B5EF4-FFF2-40B4-BE49-F238E27FC236}">
                <a16:creationId xmlns:a16="http://schemas.microsoft.com/office/drawing/2014/main" id="{724F56FB-24E3-05B1-91C7-520924F18C8D}"/>
              </a:ext>
            </a:extLst>
          </p:cNvPr>
          <p:cNvSpPr>
            <a:spLocks noGrp="1"/>
          </p:cNvSpPr>
          <p:nvPr>
            <p:ph type="sldNum" sz="quarter" idx="12"/>
          </p:nvPr>
        </p:nvSpPr>
        <p:spPr/>
        <p:txBody>
          <a:bodyPr/>
          <a:lstStyle/>
          <a:p>
            <a:fld id="{5874D6C6-B3A5-4F2C-A6BF-E3D57C3A1219}" type="slidenum">
              <a:rPr lang="en-US" smtClean="0"/>
              <a:t>33</a:t>
            </a:fld>
            <a:endParaRPr lang="en-US"/>
          </a:p>
        </p:txBody>
      </p:sp>
      <p:pic>
        <p:nvPicPr>
          <p:cNvPr id="3" name="Content Placeholder 8" descr="A screenshot of a computer&#10;&#10;Description automatically generated">
            <a:extLst>
              <a:ext uri="{FF2B5EF4-FFF2-40B4-BE49-F238E27FC236}">
                <a16:creationId xmlns:a16="http://schemas.microsoft.com/office/drawing/2014/main" id="{9C3B152D-29D3-FDE0-5CE1-561C628DFC62}"/>
              </a:ext>
            </a:extLst>
          </p:cNvPr>
          <p:cNvPicPr>
            <a:picLocks noChangeAspect="1"/>
          </p:cNvPicPr>
          <p:nvPr/>
        </p:nvPicPr>
        <p:blipFill rotWithShape="1">
          <a:blip r:embed="rId3">
            <a:extLst>
              <a:ext uri="{28A0092B-C50C-407E-A947-70E740481C1C}">
                <a14:useLocalDpi xmlns:a14="http://schemas.microsoft.com/office/drawing/2010/main" val="0"/>
              </a:ext>
            </a:extLst>
          </a:blip>
          <a:srcRect t="1" r="10338" b="59137"/>
          <a:stretch/>
        </p:blipFill>
        <p:spPr>
          <a:xfrm>
            <a:off x="3597267" y="1098388"/>
            <a:ext cx="8350266" cy="865839"/>
          </a:xfrm>
          <a:prstGeom prst="rect">
            <a:avLst/>
          </a:prstGeom>
          <a:ln>
            <a:solidFill>
              <a:schemeClr val="bg2">
                <a:lumMod val="1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8" name="Half Frame 7">
            <a:extLst>
              <a:ext uri="{FF2B5EF4-FFF2-40B4-BE49-F238E27FC236}">
                <a16:creationId xmlns:a16="http://schemas.microsoft.com/office/drawing/2014/main" id="{224D7635-8136-92A4-C06B-E1C067E71EEE}"/>
              </a:ext>
            </a:extLst>
          </p:cNvPr>
          <p:cNvSpPr/>
          <p:nvPr/>
        </p:nvSpPr>
        <p:spPr>
          <a:xfrm rot="18575411" flipV="1">
            <a:off x="6512837" y="1032884"/>
            <a:ext cx="394134" cy="139244"/>
          </a:xfrm>
          <a:prstGeom prst="halfFrame">
            <a:avLst/>
          </a:prstGeom>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Half Frame 9">
            <a:extLst>
              <a:ext uri="{FF2B5EF4-FFF2-40B4-BE49-F238E27FC236}">
                <a16:creationId xmlns:a16="http://schemas.microsoft.com/office/drawing/2014/main" id="{57E72CB5-A9C2-3E8D-73E2-8F92A19F280B}"/>
              </a:ext>
            </a:extLst>
          </p:cNvPr>
          <p:cNvSpPr/>
          <p:nvPr/>
        </p:nvSpPr>
        <p:spPr>
          <a:xfrm rot="18575411" flipV="1">
            <a:off x="5606924" y="1039680"/>
            <a:ext cx="394134" cy="139244"/>
          </a:xfrm>
          <a:prstGeom prst="halfFrame">
            <a:avLst/>
          </a:prstGeom>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Half Frame 10">
            <a:extLst>
              <a:ext uri="{FF2B5EF4-FFF2-40B4-BE49-F238E27FC236}">
                <a16:creationId xmlns:a16="http://schemas.microsoft.com/office/drawing/2014/main" id="{2CC8AAAF-16EE-FD22-DA06-26EC79C9A860}"/>
              </a:ext>
            </a:extLst>
          </p:cNvPr>
          <p:cNvSpPr/>
          <p:nvPr/>
        </p:nvSpPr>
        <p:spPr>
          <a:xfrm rot="18575411" flipV="1">
            <a:off x="4817833" y="1010017"/>
            <a:ext cx="394134" cy="139244"/>
          </a:xfrm>
          <a:prstGeom prst="halfFrame">
            <a:avLst/>
          </a:prstGeom>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Half Frame 11">
            <a:extLst>
              <a:ext uri="{FF2B5EF4-FFF2-40B4-BE49-F238E27FC236}">
                <a16:creationId xmlns:a16="http://schemas.microsoft.com/office/drawing/2014/main" id="{9603C8D7-5059-45F1-5869-6BC226B66115}"/>
              </a:ext>
            </a:extLst>
          </p:cNvPr>
          <p:cNvSpPr/>
          <p:nvPr/>
        </p:nvSpPr>
        <p:spPr>
          <a:xfrm rot="18575411" flipV="1">
            <a:off x="4028741" y="1010018"/>
            <a:ext cx="394134" cy="139244"/>
          </a:xfrm>
          <a:prstGeom prst="halfFrame">
            <a:avLst/>
          </a:prstGeom>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335AFAC-BD8A-52BC-5807-A6C24AAD09B7}"/>
              </a:ext>
            </a:extLst>
          </p:cNvPr>
          <p:cNvSpPr txBox="1"/>
          <p:nvPr/>
        </p:nvSpPr>
        <p:spPr>
          <a:xfrm>
            <a:off x="7946064" y="1063720"/>
            <a:ext cx="955516" cy="369332"/>
          </a:xfrm>
          <a:prstGeom prst="rect">
            <a:avLst/>
          </a:prstGeom>
          <a:noFill/>
          <a:ln w="38100">
            <a:solidFill>
              <a:schemeClr val="accent1"/>
            </a:solidFill>
          </a:ln>
          <a:effectLst>
            <a:glow rad="63500">
              <a:schemeClr val="accent2">
                <a:satMod val="175000"/>
                <a:alpha val="40000"/>
              </a:schemeClr>
            </a:glow>
            <a:outerShdw blurRad="50800" dist="38100" dir="2700000" algn="tl" rotWithShape="0">
              <a:prstClr val="black">
                <a:alpha val="40000"/>
              </a:prstClr>
            </a:outerShdw>
          </a:effectLst>
        </p:spPr>
        <p:txBody>
          <a:bodyPr wrap="square" rtlCol="0">
            <a:spAutoFit/>
          </a:bodyPr>
          <a:lstStyle/>
          <a:p>
            <a:endParaRPr lang="en-US" dirty="0"/>
          </a:p>
        </p:txBody>
      </p:sp>
      <p:sp>
        <p:nvSpPr>
          <p:cNvPr id="14" name="Half Frame 13">
            <a:extLst>
              <a:ext uri="{FF2B5EF4-FFF2-40B4-BE49-F238E27FC236}">
                <a16:creationId xmlns:a16="http://schemas.microsoft.com/office/drawing/2014/main" id="{1A659C4F-48A9-31E2-933D-3B2273381690}"/>
              </a:ext>
            </a:extLst>
          </p:cNvPr>
          <p:cNvSpPr/>
          <p:nvPr/>
        </p:nvSpPr>
        <p:spPr>
          <a:xfrm rot="18575411" flipV="1">
            <a:off x="7301928" y="1028767"/>
            <a:ext cx="394134" cy="139244"/>
          </a:xfrm>
          <a:prstGeom prst="halfFrame">
            <a:avLst/>
          </a:prstGeom>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ontent Placeholder 6">
            <a:extLst>
              <a:ext uri="{FF2B5EF4-FFF2-40B4-BE49-F238E27FC236}">
                <a16:creationId xmlns:a16="http://schemas.microsoft.com/office/drawing/2014/main" id="{603527DA-8EBB-8CF6-638D-7B97FA4C7458}"/>
              </a:ext>
            </a:extLst>
          </p:cNvPr>
          <p:cNvSpPr>
            <a:spLocks noGrp="1"/>
          </p:cNvSpPr>
          <p:nvPr>
            <p:ph sz="quarter" idx="13"/>
          </p:nvPr>
        </p:nvSpPr>
        <p:spPr>
          <a:xfrm>
            <a:off x="3273218" y="493160"/>
            <a:ext cx="7246938" cy="321732"/>
          </a:xfrm>
        </p:spPr>
        <p:txBody>
          <a:bodyPr/>
          <a:lstStyle/>
          <a:p>
            <a:r>
              <a:rPr lang="en-US" sz="1800" b="1" dirty="0">
                <a:effectLst>
                  <a:outerShdw blurRad="38100" dist="38100" dir="2700000" algn="tl">
                    <a:srgbClr val="000000">
                      <a:alpha val="43137"/>
                    </a:srgbClr>
                  </a:outerShdw>
                </a:effectLst>
              </a:rPr>
              <a:t>Investigation</a:t>
            </a:r>
            <a:r>
              <a:rPr lang="en-US" b="1" dirty="0">
                <a:effectLst>
                  <a:outerShdw blurRad="38100" dist="38100" dir="2700000" algn="tl">
                    <a:srgbClr val="000000">
                      <a:alpha val="43137"/>
                    </a:srgbClr>
                  </a:outerShdw>
                </a:effectLst>
              </a:rPr>
              <a:t> Tab</a:t>
            </a:r>
            <a:endParaRPr lang="en-US" sz="1100" dirty="0"/>
          </a:p>
          <a:p>
            <a:endParaRPr lang="en-US" dirty="0"/>
          </a:p>
        </p:txBody>
      </p:sp>
      <p:sp>
        <p:nvSpPr>
          <p:cNvPr id="20" name="Flowchart: Connector 19">
            <a:extLst>
              <a:ext uri="{FF2B5EF4-FFF2-40B4-BE49-F238E27FC236}">
                <a16:creationId xmlns:a16="http://schemas.microsoft.com/office/drawing/2014/main" id="{304D7E14-C80E-580B-E43B-2D27C0D901A7}"/>
              </a:ext>
            </a:extLst>
          </p:cNvPr>
          <p:cNvSpPr/>
          <p:nvPr/>
        </p:nvSpPr>
        <p:spPr>
          <a:xfrm>
            <a:off x="2625334" y="1325315"/>
            <a:ext cx="380033" cy="369332"/>
          </a:xfrm>
          <a:prstGeom prst="flowChartConnector">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0D54C23-C0AF-EACA-16CE-F614D453E2B4}"/>
              </a:ext>
            </a:extLst>
          </p:cNvPr>
          <p:cNvSpPr txBox="1"/>
          <p:nvPr/>
        </p:nvSpPr>
        <p:spPr>
          <a:xfrm>
            <a:off x="2652695" y="1295890"/>
            <a:ext cx="325309" cy="369332"/>
          </a:xfrm>
          <a:prstGeom prst="rect">
            <a:avLst/>
          </a:prstGeom>
          <a:noFill/>
          <a:ln>
            <a:noFill/>
          </a:ln>
        </p:spPr>
        <p:txBody>
          <a:bodyPr wrap="square" rtlCol="0">
            <a:spAutoFit/>
          </a:bodyPr>
          <a:lstStyle/>
          <a:p>
            <a:pPr algn="ctr"/>
            <a:r>
              <a:rPr lang="en-US" b="1" dirty="0">
                <a:solidFill>
                  <a:schemeClr val="bg1"/>
                </a:solidFill>
              </a:rPr>
              <a:t>1</a:t>
            </a:r>
          </a:p>
        </p:txBody>
      </p:sp>
      <p:sp>
        <p:nvSpPr>
          <p:cNvPr id="22" name="Flowchart: Connector 21">
            <a:extLst>
              <a:ext uri="{FF2B5EF4-FFF2-40B4-BE49-F238E27FC236}">
                <a16:creationId xmlns:a16="http://schemas.microsoft.com/office/drawing/2014/main" id="{01118A69-EAD3-8B8B-392C-215D9A153B36}"/>
              </a:ext>
            </a:extLst>
          </p:cNvPr>
          <p:cNvSpPr/>
          <p:nvPr/>
        </p:nvSpPr>
        <p:spPr>
          <a:xfrm>
            <a:off x="3261469" y="5759612"/>
            <a:ext cx="380033" cy="369332"/>
          </a:xfrm>
          <a:prstGeom prst="flowChartConnector">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D1BBF159-6638-5E86-69BC-95B30204A31F}"/>
              </a:ext>
            </a:extLst>
          </p:cNvPr>
          <p:cNvSpPr txBox="1"/>
          <p:nvPr/>
        </p:nvSpPr>
        <p:spPr>
          <a:xfrm>
            <a:off x="3277586" y="5722948"/>
            <a:ext cx="325309" cy="369332"/>
          </a:xfrm>
          <a:prstGeom prst="rect">
            <a:avLst/>
          </a:prstGeom>
          <a:noFill/>
          <a:ln>
            <a:noFill/>
          </a:ln>
        </p:spPr>
        <p:txBody>
          <a:bodyPr wrap="square" rtlCol="0">
            <a:spAutoFit/>
          </a:bodyPr>
          <a:lstStyle/>
          <a:p>
            <a:pPr algn="ctr"/>
            <a:r>
              <a:rPr lang="en-US" b="1" dirty="0">
                <a:solidFill>
                  <a:schemeClr val="bg1"/>
                </a:solidFill>
              </a:rPr>
              <a:t>5</a:t>
            </a:r>
          </a:p>
        </p:txBody>
      </p:sp>
      <p:sp>
        <p:nvSpPr>
          <p:cNvPr id="24" name="Flowchart: Connector 23">
            <a:extLst>
              <a:ext uri="{FF2B5EF4-FFF2-40B4-BE49-F238E27FC236}">
                <a16:creationId xmlns:a16="http://schemas.microsoft.com/office/drawing/2014/main" id="{266F3836-F811-C8F3-CEEE-53BA2E63CFC6}"/>
              </a:ext>
            </a:extLst>
          </p:cNvPr>
          <p:cNvSpPr/>
          <p:nvPr/>
        </p:nvSpPr>
        <p:spPr>
          <a:xfrm>
            <a:off x="2630770" y="5422597"/>
            <a:ext cx="380033" cy="369332"/>
          </a:xfrm>
          <a:prstGeom prst="flowChartConnector">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1F47D2D-C5BE-1F7F-A071-9C9AFB7EA596}"/>
              </a:ext>
            </a:extLst>
          </p:cNvPr>
          <p:cNvSpPr txBox="1"/>
          <p:nvPr/>
        </p:nvSpPr>
        <p:spPr>
          <a:xfrm>
            <a:off x="2658131" y="5393172"/>
            <a:ext cx="325309" cy="369332"/>
          </a:xfrm>
          <a:prstGeom prst="rect">
            <a:avLst/>
          </a:prstGeom>
          <a:noFill/>
          <a:ln>
            <a:noFill/>
          </a:ln>
        </p:spPr>
        <p:txBody>
          <a:bodyPr wrap="square" rtlCol="0">
            <a:spAutoFit/>
          </a:bodyPr>
          <a:lstStyle/>
          <a:p>
            <a:pPr algn="ctr"/>
            <a:r>
              <a:rPr lang="en-US" b="1" dirty="0">
                <a:solidFill>
                  <a:schemeClr val="bg1"/>
                </a:solidFill>
              </a:rPr>
              <a:t>4</a:t>
            </a:r>
          </a:p>
        </p:txBody>
      </p:sp>
      <p:sp>
        <p:nvSpPr>
          <p:cNvPr id="26" name="Flowchart: Connector 25">
            <a:extLst>
              <a:ext uri="{FF2B5EF4-FFF2-40B4-BE49-F238E27FC236}">
                <a16:creationId xmlns:a16="http://schemas.microsoft.com/office/drawing/2014/main" id="{94EB3F69-DCCA-B3D3-25C2-B8850E15DEDE}"/>
              </a:ext>
            </a:extLst>
          </p:cNvPr>
          <p:cNvSpPr/>
          <p:nvPr/>
        </p:nvSpPr>
        <p:spPr>
          <a:xfrm>
            <a:off x="3261469" y="5189308"/>
            <a:ext cx="380033" cy="369332"/>
          </a:xfrm>
          <a:prstGeom prst="flowChartConnector">
            <a:avLst/>
          </a:prstGeom>
          <a:solidFill>
            <a:schemeClr val="bg2">
              <a:lumMod val="1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6C7BE38F-2C1F-3707-B917-BC50ADA0581A}"/>
              </a:ext>
            </a:extLst>
          </p:cNvPr>
          <p:cNvSpPr txBox="1"/>
          <p:nvPr/>
        </p:nvSpPr>
        <p:spPr>
          <a:xfrm>
            <a:off x="3291657" y="5154026"/>
            <a:ext cx="325309" cy="369332"/>
          </a:xfrm>
          <a:prstGeom prst="rect">
            <a:avLst/>
          </a:prstGeom>
          <a:noFill/>
          <a:ln>
            <a:noFill/>
          </a:ln>
        </p:spPr>
        <p:txBody>
          <a:bodyPr wrap="square" rtlCol="0">
            <a:spAutoFit/>
          </a:bodyPr>
          <a:lstStyle/>
          <a:p>
            <a:pPr algn="ctr"/>
            <a:r>
              <a:rPr lang="en-US" b="1" dirty="0">
                <a:solidFill>
                  <a:schemeClr val="bg1"/>
                </a:solidFill>
              </a:rPr>
              <a:t>3</a:t>
            </a:r>
          </a:p>
        </p:txBody>
      </p:sp>
      <p:sp>
        <p:nvSpPr>
          <p:cNvPr id="28" name="Flowchart: Connector 27">
            <a:extLst>
              <a:ext uri="{FF2B5EF4-FFF2-40B4-BE49-F238E27FC236}">
                <a16:creationId xmlns:a16="http://schemas.microsoft.com/office/drawing/2014/main" id="{9F41083F-94FC-F65D-E179-27A957D1E3A9}"/>
              </a:ext>
            </a:extLst>
          </p:cNvPr>
          <p:cNvSpPr/>
          <p:nvPr/>
        </p:nvSpPr>
        <p:spPr>
          <a:xfrm>
            <a:off x="3288455" y="3413714"/>
            <a:ext cx="380033" cy="369332"/>
          </a:xfrm>
          <a:prstGeom prst="flowChartConnector">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EF5ADB1-6041-C4A9-B1D9-2CFF8669FB8C}"/>
              </a:ext>
            </a:extLst>
          </p:cNvPr>
          <p:cNvSpPr txBox="1"/>
          <p:nvPr/>
        </p:nvSpPr>
        <p:spPr>
          <a:xfrm>
            <a:off x="3315818" y="3396073"/>
            <a:ext cx="325309" cy="369332"/>
          </a:xfrm>
          <a:prstGeom prst="rect">
            <a:avLst/>
          </a:prstGeom>
          <a:noFill/>
          <a:ln>
            <a:noFill/>
          </a:ln>
        </p:spPr>
        <p:txBody>
          <a:bodyPr wrap="square" rtlCol="0">
            <a:spAutoFit/>
          </a:bodyPr>
          <a:lstStyle/>
          <a:p>
            <a:pPr algn="ctr"/>
            <a:r>
              <a:rPr lang="en-US" b="1" dirty="0">
                <a:solidFill>
                  <a:schemeClr val="bg1"/>
                </a:solidFill>
              </a:rPr>
              <a:t>2</a:t>
            </a:r>
          </a:p>
        </p:txBody>
      </p:sp>
      <p:sp>
        <p:nvSpPr>
          <p:cNvPr id="31" name="TextBox 30">
            <a:extLst>
              <a:ext uri="{FF2B5EF4-FFF2-40B4-BE49-F238E27FC236}">
                <a16:creationId xmlns:a16="http://schemas.microsoft.com/office/drawing/2014/main" id="{6E4351A2-7892-B14A-2B93-33AE5561E310}"/>
              </a:ext>
            </a:extLst>
          </p:cNvPr>
          <p:cNvSpPr txBox="1"/>
          <p:nvPr/>
        </p:nvSpPr>
        <p:spPr>
          <a:xfrm>
            <a:off x="4644472" y="2247723"/>
            <a:ext cx="6813355" cy="4801314"/>
          </a:xfrm>
          <a:prstGeom prst="rect">
            <a:avLst/>
          </a:prstGeom>
          <a:noFill/>
        </p:spPr>
        <p:txBody>
          <a:bodyPr wrap="square" rtlCol="0">
            <a:spAutoFit/>
          </a:bodyPr>
          <a:lstStyle/>
          <a:p>
            <a:pPr marL="342900" indent="-342900">
              <a:buAutoNum type="arabicPeriod"/>
            </a:pPr>
            <a:r>
              <a:rPr lang="en-US" b="1" dirty="0">
                <a:solidFill>
                  <a:schemeClr val="accent1"/>
                </a:solidFill>
                <a:effectLst>
                  <a:outerShdw blurRad="38100" dist="38100" dir="2700000" algn="tl">
                    <a:srgbClr val="000000">
                      <a:alpha val="43137"/>
                    </a:srgbClr>
                  </a:outerShdw>
                </a:effectLst>
              </a:rPr>
              <a:t>Investigation Begin date, Trained Investigator, Final Date of Investigation </a:t>
            </a:r>
          </a:p>
          <a:p>
            <a:pPr marL="342900" indent="-342900">
              <a:buAutoNum type="arabicPeriod"/>
            </a:pPr>
            <a:endParaRPr lang="en-US" dirty="0"/>
          </a:p>
          <a:p>
            <a:pPr marL="342900" indent="-342900">
              <a:buAutoNum type="arabicPeriod"/>
            </a:pPr>
            <a:r>
              <a:rPr lang="en-US" b="1" dirty="0">
                <a:effectLst>
                  <a:outerShdw blurRad="38100" dist="38100" dir="2700000" algn="tl">
                    <a:srgbClr val="000000">
                      <a:alpha val="43137"/>
                    </a:srgbClr>
                  </a:outerShdw>
                </a:effectLst>
              </a:rPr>
              <a:t>Director or Investigator Authority Disposition </a:t>
            </a:r>
          </a:p>
          <a:p>
            <a:pPr marL="342900" indent="-342900">
              <a:buAutoNum type="arabicPeriod"/>
            </a:pPr>
            <a:endParaRPr lang="en-US" dirty="0"/>
          </a:p>
          <a:p>
            <a:pPr marL="342900" indent="-342900">
              <a:buAutoNum type="arabicPeriod"/>
            </a:pPr>
            <a:r>
              <a:rPr lang="en-US" b="1" dirty="0">
                <a:solidFill>
                  <a:schemeClr val="bg2">
                    <a:lumMod val="10000"/>
                  </a:schemeClr>
                </a:solidFill>
              </a:rPr>
              <a:t>Notification of Decision and Right to Appeal</a:t>
            </a:r>
          </a:p>
          <a:p>
            <a:pPr marL="342900" indent="-342900">
              <a:buAutoNum type="arabicPeriod"/>
            </a:pPr>
            <a:endParaRPr lang="en-US" dirty="0"/>
          </a:p>
          <a:p>
            <a:pPr marL="342900" indent="-342900">
              <a:buAutoNum type="arabicPeriod"/>
            </a:pPr>
            <a:r>
              <a:rPr lang="en-US" b="1" dirty="0">
                <a:solidFill>
                  <a:schemeClr val="accent2"/>
                </a:solidFill>
                <a:effectLst>
                  <a:outerShdw blurRad="38100" dist="38100" dir="2700000" algn="tl">
                    <a:srgbClr val="000000">
                      <a:alpha val="43137"/>
                    </a:srgbClr>
                  </a:outerShdw>
                </a:effectLst>
              </a:rPr>
              <a:t>Responsible DBHDS Advocate </a:t>
            </a:r>
          </a:p>
          <a:p>
            <a:pPr marL="342900" indent="-342900">
              <a:buAutoNum type="arabicPeriod"/>
            </a:pPr>
            <a:endParaRPr lang="en-US" dirty="0"/>
          </a:p>
          <a:p>
            <a:pPr marL="342900" indent="-342900">
              <a:buAutoNum type="arabicPeriod"/>
            </a:pPr>
            <a:r>
              <a:rPr lang="en-US" b="1" dirty="0">
                <a:solidFill>
                  <a:srgbClr val="C00000"/>
                </a:solidFill>
                <a:effectLst>
                  <a:outerShdw blurRad="38100" dist="38100" dir="2700000" algn="tl">
                    <a:srgbClr val="000000">
                      <a:alpha val="43137"/>
                    </a:srgbClr>
                  </a:outerShdw>
                </a:effectLst>
              </a:rPr>
              <a:t>Case Status</a:t>
            </a:r>
          </a:p>
          <a:p>
            <a:pPr marL="342900" indent="-342900">
              <a:buAutoNum type="arabicPeriod"/>
            </a:pPr>
            <a:endParaRPr lang="en-US" b="1" dirty="0">
              <a:solidFill>
                <a:srgbClr val="C00000"/>
              </a:solidFill>
              <a:effectLst>
                <a:outerShdw blurRad="38100" dist="38100" dir="2700000" algn="tl">
                  <a:srgbClr val="000000">
                    <a:alpha val="43137"/>
                  </a:srgbClr>
                </a:outerShdw>
              </a:effectLst>
            </a:endParaRPr>
          </a:p>
          <a:p>
            <a:endParaRPr lang="en-US" b="1" dirty="0">
              <a:solidFill>
                <a:srgbClr val="C00000"/>
              </a:solidFill>
              <a:effectLst>
                <a:outerShdw blurRad="38100" dist="38100" dir="2700000" algn="tl">
                  <a:srgbClr val="000000">
                    <a:alpha val="43137"/>
                  </a:srgbClr>
                </a:outerShdw>
              </a:effectLst>
            </a:endParaRPr>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p:txBody>
      </p:sp>
    </p:spTree>
    <p:extLst>
      <p:ext uri="{BB962C8B-B14F-4D97-AF65-F5344CB8AC3E}">
        <p14:creationId xmlns:p14="http://schemas.microsoft.com/office/powerpoint/2010/main" val="11817505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9BF17AD-42C5-A5F3-D98A-D78F660497B9}"/>
              </a:ext>
            </a:extLst>
          </p:cNvPr>
          <p:cNvSpPr>
            <a:spLocks noGrp="1"/>
          </p:cNvSpPr>
          <p:nvPr>
            <p:ph type="dt" sz="half" idx="10"/>
          </p:nvPr>
        </p:nvSpPr>
        <p:spPr/>
        <p:txBody>
          <a:bodyPr/>
          <a:lstStyle/>
          <a:p>
            <a:r>
              <a:rPr lang="en-US" dirty="0"/>
              <a:t>2024</a:t>
            </a:r>
          </a:p>
        </p:txBody>
      </p:sp>
      <p:sp>
        <p:nvSpPr>
          <p:cNvPr id="6" name="Slide Number Placeholder 5">
            <a:extLst>
              <a:ext uri="{FF2B5EF4-FFF2-40B4-BE49-F238E27FC236}">
                <a16:creationId xmlns:a16="http://schemas.microsoft.com/office/drawing/2014/main" id="{370C344A-864C-5799-27E2-AC121114A63E}"/>
              </a:ext>
            </a:extLst>
          </p:cNvPr>
          <p:cNvSpPr>
            <a:spLocks noGrp="1"/>
          </p:cNvSpPr>
          <p:nvPr>
            <p:ph type="sldNum" sz="quarter" idx="12"/>
          </p:nvPr>
        </p:nvSpPr>
        <p:spPr/>
        <p:txBody>
          <a:bodyPr/>
          <a:lstStyle/>
          <a:p>
            <a:fld id="{5874D6C6-B3A5-4F2C-A6BF-E3D57C3A1219}" type="slidenum">
              <a:rPr lang="en-US" smtClean="0"/>
              <a:t>34</a:t>
            </a:fld>
            <a:endParaRPr lang="en-US"/>
          </a:p>
        </p:txBody>
      </p:sp>
      <p:sp>
        <p:nvSpPr>
          <p:cNvPr id="7" name="Content Placeholder 6">
            <a:extLst>
              <a:ext uri="{FF2B5EF4-FFF2-40B4-BE49-F238E27FC236}">
                <a16:creationId xmlns:a16="http://schemas.microsoft.com/office/drawing/2014/main" id="{DFFB17D5-B0E0-7603-56A7-4723C6D9851E}"/>
              </a:ext>
            </a:extLst>
          </p:cNvPr>
          <p:cNvSpPr>
            <a:spLocks noGrp="1"/>
          </p:cNvSpPr>
          <p:nvPr>
            <p:ph sz="quarter" idx="13"/>
          </p:nvPr>
        </p:nvSpPr>
        <p:spPr/>
        <p:txBody>
          <a:bodyPr/>
          <a:lstStyle/>
          <a:p>
            <a:r>
              <a:rPr lang="en-US" sz="1800" b="1" dirty="0">
                <a:effectLst>
                  <a:outerShdw blurRad="38100" dist="38100" dir="2700000" algn="tl">
                    <a:srgbClr val="000000">
                      <a:alpha val="43137"/>
                    </a:srgbClr>
                  </a:outerShdw>
                </a:effectLst>
              </a:rPr>
              <a:t>Investigation</a:t>
            </a:r>
            <a:r>
              <a:rPr lang="en-US" b="1" dirty="0">
                <a:effectLst>
                  <a:outerShdw blurRad="38100" dist="38100" dir="2700000" algn="tl">
                    <a:srgbClr val="000000">
                      <a:alpha val="43137"/>
                    </a:srgbClr>
                  </a:outerShdw>
                </a:effectLst>
              </a:rPr>
              <a:t> Tab</a:t>
            </a:r>
            <a:r>
              <a:rPr lang="en-US" sz="1100" b="1" dirty="0">
                <a:effectLst>
                  <a:outerShdw blurRad="38100" dist="38100" dir="2700000" algn="tl">
                    <a:srgbClr val="000000">
                      <a:alpha val="43137"/>
                    </a:srgbClr>
                  </a:outerShdw>
                </a:effectLst>
              </a:rPr>
              <a:t> : </a:t>
            </a:r>
            <a:r>
              <a:rPr lang="en-US" dirty="0"/>
              <a:t>Section 1 </a:t>
            </a:r>
          </a:p>
        </p:txBody>
      </p:sp>
      <p:sp>
        <p:nvSpPr>
          <p:cNvPr id="8" name="Flowchart: Connector 7">
            <a:extLst>
              <a:ext uri="{FF2B5EF4-FFF2-40B4-BE49-F238E27FC236}">
                <a16:creationId xmlns:a16="http://schemas.microsoft.com/office/drawing/2014/main" id="{B9CB4078-14D9-2E68-5463-12ECCD6E4EA6}"/>
              </a:ext>
            </a:extLst>
          </p:cNvPr>
          <p:cNvSpPr/>
          <p:nvPr/>
        </p:nvSpPr>
        <p:spPr>
          <a:xfrm>
            <a:off x="285750" y="1029430"/>
            <a:ext cx="586639" cy="573330"/>
          </a:xfrm>
          <a:prstGeom prst="flowChartConnector">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B8C9DDC-5053-7320-7E49-B43B55E4414A}"/>
              </a:ext>
            </a:extLst>
          </p:cNvPr>
          <p:cNvSpPr txBox="1"/>
          <p:nvPr/>
        </p:nvSpPr>
        <p:spPr>
          <a:xfrm>
            <a:off x="378574" y="1107141"/>
            <a:ext cx="368086" cy="369332"/>
          </a:xfrm>
          <a:prstGeom prst="rect">
            <a:avLst/>
          </a:prstGeom>
          <a:noFill/>
          <a:ln>
            <a:noFill/>
          </a:ln>
        </p:spPr>
        <p:txBody>
          <a:bodyPr wrap="square" rtlCol="0">
            <a:spAutoFit/>
          </a:bodyPr>
          <a:lstStyle/>
          <a:p>
            <a:pPr algn="ctr"/>
            <a:r>
              <a:rPr lang="en-US" b="1" dirty="0">
                <a:solidFill>
                  <a:schemeClr val="bg1"/>
                </a:solidFill>
              </a:rPr>
              <a:t>1</a:t>
            </a:r>
          </a:p>
        </p:txBody>
      </p:sp>
      <p:sp>
        <p:nvSpPr>
          <p:cNvPr id="11" name="TextBox 10">
            <a:extLst>
              <a:ext uri="{FF2B5EF4-FFF2-40B4-BE49-F238E27FC236}">
                <a16:creationId xmlns:a16="http://schemas.microsoft.com/office/drawing/2014/main" id="{B0EB7A71-D168-5931-3861-14DFC43AB971}"/>
              </a:ext>
            </a:extLst>
          </p:cNvPr>
          <p:cNvSpPr txBox="1"/>
          <p:nvPr/>
        </p:nvSpPr>
        <p:spPr>
          <a:xfrm>
            <a:off x="1047076" y="1107141"/>
            <a:ext cx="2993276" cy="861774"/>
          </a:xfrm>
          <a:prstGeom prst="rect">
            <a:avLst/>
          </a:prstGeom>
          <a:noFill/>
          <a:ln>
            <a:noFill/>
          </a:ln>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b="1" u="sng" dirty="0">
                <a:solidFill>
                  <a:schemeClr val="accent6">
                    <a:lumMod val="75000"/>
                  </a:schemeClr>
                </a:solidFill>
                <a:effectLst>
                  <a:outerShdw blurRad="38100" dist="38100" dir="2700000" algn="tl">
                    <a:srgbClr val="000000">
                      <a:alpha val="43137"/>
                    </a:srgbClr>
                  </a:outerShdw>
                </a:effectLst>
              </a:rPr>
              <a:t>Notification</a:t>
            </a:r>
            <a:r>
              <a:rPr lang="en-US" b="1" dirty="0">
                <a:solidFill>
                  <a:schemeClr val="accent6">
                    <a:lumMod val="75000"/>
                  </a:schemeClr>
                </a:solidFill>
                <a:effectLst>
                  <a:outerShdw blurRad="38100" dist="38100" dir="2700000" algn="tl">
                    <a:srgbClr val="000000">
                      <a:alpha val="43137"/>
                    </a:srgbClr>
                  </a:outerShdw>
                </a:effectLst>
              </a:rPr>
              <a:t>:</a:t>
            </a:r>
            <a:r>
              <a:rPr lang="en-US" sz="1500" b="1" dirty="0">
                <a:solidFill>
                  <a:schemeClr val="accent6">
                    <a:lumMod val="75000"/>
                  </a:schemeClr>
                </a:solidFill>
                <a:effectLst>
                  <a:outerShdw blurRad="38100" dist="38100" dir="2700000" algn="tl">
                    <a:srgbClr val="000000">
                      <a:alpha val="43137"/>
                    </a:srgbClr>
                  </a:outerShdw>
                </a:effectLst>
              </a:rPr>
              <a:t> </a:t>
            </a:r>
          </a:p>
          <a:p>
            <a:r>
              <a:rPr lang="en-US" sz="1600" b="1" dirty="0">
                <a:solidFill>
                  <a:schemeClr val="accent6">
                    <a:lumMod val="75000"/>
                  </a:schemeClr>
                </a:solidFill>
                <a:effectLst>
                  <a:outerShdw blurRad="38100" dist="38100" dir="2700000" algn="tl">
                    <a:srgbClr val="000000">
                      <a:alpha val="43137"/>
                    </a:srgbClr>
                  </a:outerShdw>
                </a:effectLst>
              </a:rPr>
              <a:t>Time/Date /Persons notified of allegation</a:t>
            </a:r>
            <a:endParaRPr lang="en-US" sz="1600" b="1" dirty="0">
              <a:effectLst>
                <a:outerShdw blurRad="38100" dist="38100" dir="2700000" algn="tl">
                  <a:srgbClr val="000000">
                    <a:alpha val="43137"/>
                  </a:srgbClr>
                </a:outerShdw>
              </a:effectLst>
            </a:endParaRPr>
          </a:p>
        </p:txBody>
      </p:sp>
      <p:sp>
        <p:nvSpPr>
          <p:cNvPr id="2" name="TextBox 1">
            <a:extLst>
              <a:ext uri="{FF2B5EF4-FFF2-40B4-BE49-F238E27FC236}">
                <a16:creationId xmlns:a16="http://schemas.microsoft.com/office/drawing/2014/main" id="{64BB0CBE-EDBA-B870-0586-6CA0FCCBA82A}"/>
              </a:ext>
            </a:extLst>
          </p:cNvPr>
          <p:cNvSpPr txBox="1"/>
          <p:nvPr/>
        </p:nvSpPr>
        <p:spPr>
          <a:xfrm>
            <a:off x="263980" y="2026764"/>
            <a:ext cx="3661778" cy="3139321"/>
          </a:xfrm>
          <a:prstGeom prst="rect">
            <a:avLst/>
          </a:prstGeom>
          <a:noFill/>
        </p:spPr>
        <p:txBody>
          <a:bodyPr wrap="square" rtlCol="0">
            <a:spAutoFit/>
          </a:bodyPr>
          <a:lstStyle/>
          <a:p>
            <a:pPr marL="285750" indent="-285750">
              <a:buFont typeface="Wingdings" panose="05000000000000000000" pitchFamily="2" charset="2"/>
              <a:buChar char="Ø"/>
            </a:pPr>
            <a:r>
              <a:rPr lang="en-US" dirty="0"/>
              <a:t>Note when the investigation began – Date and Time</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Note the </a:t>
            </a:r>
            <a:r>
              <a:rPr lang="en-US" b="1" i="1" dirty="0"/>
              <a:t>trained</a:t>
            </a:r>
            <a:r>
              <a:rPr lang="en-US" i="1" dirty="0"/>
              <a:t> </a:t>
            </a:r>
            <a:r>
              <a:rPr lang="en-US" dirty="0"/>
              <a:t>investigator assigned to the case</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Note the date of the close of the investigation. </a:t>
            </a:r>
          </a:p>
          <a:p>
            <a:pPr marL="742950" lvl="1" indent="-285750">
              <a:buFont typeface="Arial" panose="020B0604020202020204" pitchFamily="34" charset="0"/>
              <a:buChar char="•"/>
            </a:pPr>
            <a:r>
              <a:rPr lang="en-US" dirty="0"/>
              <a:t>10 days, unless an extension has been granted</a:t>
            </a:r>
          </a:p>
        </p:txBody>
      </p:sp>
      <p:pic>
        <p:nvPicPr>
          <p:cNvPr id="13" name="Content Placeholder 8" descr="A screenshot of a computer&#10;&#10;Description automatically generated">
            <a:extLst>
              <a:ext uri="{FF2B5EF4-FFF2-40B4-BE49-F238E27FC236}">
                <a16:creationId xmlns:a16="http://schemas.microsoft.com/office/drawing/2014/main" id="{927C751F-D8AB-4E90-00B3-5D5AC4369DF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94585" y="1578829"/>
            <a:ext cx="7918841" cy="3608480"/>
          </a:xfr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4" name="TextBox 13">
            <a:extLst>
              <a:ext uri="{FF2B5EF4-FFF2-40B4-BE49-F238E27FC236}">
                <a16:creationId xmlns:a16="http://schemas.microsoft.com/office/drawing/2014/main" id="{42F75073-2C76-6015-4330-22390AADC0F1}"/>
              </a:ext>
            </a:extLst>
          </p:cNvPr>
          <p:cNvSpPr txBox="1"/>
          <p:nvPr/>
        </p:nvSpPr>
        <p:spPr>
          <a:xfrm>
            <a:off x="7693898" y="1554979"/>
            <a:ext cx="924710" cy="321732"/>
          </a:xfrm>
          <a:prstGeom prst="rect">
            <a:avLst/>
          </a:prstGeom>
          <a:noFill/>
          <a:ln w="38100">
            <a:solidFill>
              <a:schemeClr val="accent1"/>
            </a:solidFill>
          </a:ln>
          <a:effectLst>
            <a:glow rad="63500">
              <a:schemeClr val="accent2">
                <a:satMod val="175000"/>
                <a:alpha val="40000"/>
              </a:schemeClr>
            </a:glow>
            <a:outerShdw blurRad="50800" dist="38100" dir="2700000" algn="tl" rotWithShape="0">
              <a:prstClr val="black">
                <a:alpha val="40000"/>
              </a:prstClr>
            </a:outerShdw>
          </a:effectLst>
        </p:spPr>
        <p:txBody>
          <a:bodyPr wrap="square" rtlCol="0">
            <a:spAutoFit/>
          </a:bodyPr>
          <a:lstStyle/>
          <a:p>
            <a:endParaRPr lang="en-US" dirty="0"/>
          </a:p>
        </p:txBody>
      </p:sp>
      <p:sp>
        <p:nvSpPr>
          <p:cNvPr id="15" name="TextBox 14">
            <a:extLst>
              <a:ext uri="{FF2B5EF4-FFF2-40B4-BE49-F238E27FC236}">
                <a16:creationId xmlns:a16="http://schemas.microsoft.com/office/drawing/2014/main" id="{F09DA276-B30E-81D2-9271-87CDA2B89475}"/>
              </a:ext>
            </a:extLst>
          </p:cNvPr>
          <p:cNvSpPr txBox="1"/>
          <p:nvPr/>
        </p:nvSpPr>
        <p:spPr>
          <a:xfrm>
            <a:off x="3925758" y="2416614"/>
            <a:ext cx="6096000" cy="292388"/>
          </a:xfrm>
          <a:prstGeom prst="rect">
            <a:avLst/>
          </a:prstGeom>
          <a:solidFill>
            <a:srgbClr val="FAFAFA"/>
          </a:solidFill>
        </p:spPr>
        <p:txBody>
          <a:bodyPr wrap="square">
            <a:spAutoFit/>
          </a:bodyPr>
          <a:lstStyle/>
          <a:p>
            <a:r>
              <a:rPr lang="en-US" sz="1300" b="1" dirty="0">
                <a:effectLst>
                  <a:outerShdw blurRad="38100" dist="38100" dir="2700000" algn="tl">
                    <a:srgbClr val="000000">
                      <a:alpha val="43137"/>
                    </a:srgbClr>
                  </a:outerShdw>
                </a:effectLst>
              </a:rPr>
              <a:t>Thor Odinson </a:t>
            </a:r>
          </a:p>
        </p:txBody>
      </p:sp>
      <p:sp>
        <p:nvSpPr>
          <p:cNvPr id="5" name="TextBox 4">
            <a:extLst>
              <a:ext uri="{FF2B5EF4-FFF2-40B4-BE49-F238E27FC236}">
                <a16:creationId xmlns:a16="http://schemas.microsoft.com/office/drawing/2014/main" id="{55698258-60ED-F70E-FCBE-CB8B87A0E856}"/>
              </a:ext>
            </a:extLst>
          </p:cNvPr>
          <p:cNvSpPr txBox="1"/>
          <p:nvPr/>
        </p:nvSpPr>
        <p:spPr>
          <a:xfrm>
            <a:off x="245143" y="5043646"/>
            <a:ext cx="3699451" cy="1200329"/>
          </a:xfrm>
          <a:prstGeom prst="rect">
            <a:avLst/>
          </a:prstGeom>
          <a:noFill/>
        </p:spPr>
        <p:txBody>
          <a:bodyPr wrap="square">
            <a:spAutoFit/>
          </a:bodyPr>
          <a:lstStyle/>
          <a:p>
            <a:pPr marL="742950" lvl="1" indent="-285750">
              <a:buFont typeface="Arial" panose="020B0604020202020204" pitchFamily="34" charset="0"/>
              <a:buChar char="•"/>
            </a:pPr>
            <a:r>
              <a:rPr lang="en-US" dirty="0"/>
              <a:t>Extensions must be requested ASAP but no later than the 6</a:t>
            </a:r>
            <a:r>
              <a:rPr lang="en-US" baseline="30000" dirty="0"/>
              <a:t>th</a:t>
            </a:r>
            <a:r>
              <a:rPr lang="en-US" dirty="0"/>
              <a:t> working day of the investigation  </a:t>
            </a:r>
          </a:p>
        </p:txBody>
      </p:sp>
    </p:spTree>
    <p:extLst>
      <p:ext uri="{BB962C8B-B14F-4D97-AF65-F5344CB8AC3E}">
        <p14:creationId xmlns:p14="http://schemas.microsoft.com/office/powerpoint/2010/main" val="14985847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screenshot of a computer&#10;&#10;Description automatically generated">
            <a:extLst>
              <a:ext uri="{FF2B5EF4-FFF2-40B4-BE49-F238E27FC236}">
                <a16:creationId xmlns:a16="http://schemas.microsoft.com/office/drawing/2014/main" id="{E5082382-ED0A-D0BE-CCB6-D3FA18723D1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11292"/>
          <a:stretch/>
        </p:blipFill>
        <p:spPr>
          <a:xfrm>
            <a:off x="4217745" y="1322705"/>
            <a:ext cx="7629767" cy="3900805"/>
          </a:xfrm>
          <a:solidFill>
            <a:srgbClr val="FAFAFA"/>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4" name="Date Placeholder 3">
            <a:extLst>
              <a:ext uri="{FF2B5EF4-FFF2-40B4-BE49-F238E27FC236}">
                <a16:creationId xmlns:a16="http://schemas.microsoft.com/office/drawing/2014/main" id="{B3262966-F680-7D3B-D18D-26AAC2F75182}"/>
              </a:ext>
            </a:extLst>
          </p:cNvPr>
          <p:cNvSpPr>
            <a:spLocks noGrp="1"/>
          </p:cNvSpPr>
          <p:nvPr>
            <p:ph type="dt" sz="half" idx="10"/>
          </p:nvPr>
        </p:nvSpPr>
        <p:spPr/>
        <p:txBody>
          <a:bodyPr/>
          <a:lstStyle/>
          <a:p>
            <a:r>
              <a:rPr lang="en-US" dirty="0"/>
              <a:t>2024</a:t>
            </a:r>
          </a:p>
        </p:txBody>
      </p:sp>
      <p:sp>
        <p:nvSpPr>
          <p:cNvPr id="6" name="Slide Number Placeholder 5">
            <a:extLst>
              <a:ext uri="{FF2B5EF4-FFF2-40B4-BE49-F238E27FC236}">
                <a16:creationId xmlns:a16="http://schemas.microsoft.com/office/drawing/2014/main" id="{6AF4B8EF-BD2F-5F67-C94A-F09F03A8F850}"/>
              </a:ext>
            </a:extLst>
          </p:cNvPr>
          <p:cNvSpPr>
            <a:spLocks noGrp="1"/>
          </p:cNvSpPr>
          <p:nvPr>
            <p:ph type="sldNum" sz="quarter" idx="12"/>
          </p:nvPr>
        </p:nvSpPr>
        <p:spPr/>
        <p:txBody>
          <a:bodyPr/>
          <a:lstStyle/>
          <a:p>
            <a:fld id="{5874D6C6-B3A5-4F2C-A6BF-E3D57C3A1219}" type="slidenum">
              <a:rPr lang="en-US" smtClean="0"/>
              <a:t>35</a:t>
            </a:fld>
            <a:endParaRPr lang="en-US"/>
          </a:p>
        </p:txBody>
      </p:sp>
      <p:sp>
        <p:nvSpPr>
          <p:cNvPr id="7" name="Content Placeholder 6">
            <a:extLst>
              <a:ext uri="{FF2B5EF4-FFF2-40B4-BE49-F238E27FC236}">
                <a16:creationId xmlns:a16="http://schemas.microsoft.com/office/drawing/2014/main" id="{27E1EBB6-1A6F-45E9-DA0B-5B33FC12C917}"/>
              </a:ext>
            </a:extLst>
          </p:cNvPr>
          <p:cNvSpPr>
            <a:spLocks noGrp="1"/>
          </p:cNvSpPr>
          <p:nvPr>
            <p:ph sz="quarter" idx="13"/>
          </p:nvPr>
        </p:nvSpPr>
        <p:spPr/>
        <p:txBody>
          <a:bodyPr/>
          <a:lstStyle/>
          <a:p>
            <a:r>
              <a:rPr lang="en-US" sz="1800" b="1" dirty="0">
                <a:effectLst>
                  <a:outerShdw blurRad="38100" dist="38100" dir="2700000" algn="tl">
                    <a:srgbClr val="000000">
                      <a:alpha val="43137"/>
                    </a:srgbClr>
                  </a:outerShdw>
                </a:effectLst>
              </a:rPr>
              <a:t>Investigation</a:t>
            </a:r>
            <a:r>
              <a:rPr lang="en-US" b="1" dirty="0">
                <a:effectLst>
                  <a:outerShdw blurRad="38100" dist="38100" dir="2700000" algn="tl">
                    <a:srgbClr val="000000">
                      <a:alpha val="43137"/>
                    </a:srgbClr>
                  </a:outerShdw>
                </a:effectLst>
              </a:rPr>
              <a:t> Tab</a:t>
            </a:r>
            <a:r>
              <a:rPr lang="en-US" sz="1100" b="1" dirty="0">
                <a:effectLst>
                  <a:outerShdw blurRad="38100" dist="38100" dir="2700000" algn="tl">
                    <a:srgbClr val="000000">
                      <a:alpha val="43137"/>
                    </a:srgbClr>
                  </a:outerShdw>
                </a:effectLst>
              </a:rPr>
              <a:t> : </a:t>
            </a:r>
            <a:r>
              <a:rPr lang="en-US" dirty="0"/>
              <a:t>Section 2 </a:t>
            </a:r>
          </a:p>
          <a:p>
            <a:endParaRPr lang="en-US" dirty="0"/>
          </a:p>
        </p:txBody>
      </p:sp>
      <p:sp>
        <p:nvSpPr>
          <p:cNvPr id="3" name="Flowchart: Connector 2">
            <a:extLst>
              <a:ext uri="{FF2B5EF4-FFF2-40B4-BE49-F238E27FC236}">
                <a16:creationId xmlns:a16="http://schemas.microsoft.com/office/drawing/2014/main" id="{4F1C6C68-C42C-3007-7379-CFC2E2BD8A5B}"/>
              </a:ext>
            </a:extLst>
          </p:cNvPr>
          <p:cNvSpPr/>
          <p:nvPr/>
        </p:nvSpPr>
        <p:spPr>
          <a:xfrm>
            <a:off x="6675120" y="2148840"/>
            <a:ext cx="125730" cy="114300"/>
          </a:xfrm>
          <a:prstGeom prst="flowChartConnector">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a:extLst>
              <a:ext uri="{FF2B5EF4-FFF2-40B4-BE49-F238E27FC236}">
                <a16:creationId xmlns:a16="http://schemas.microsoft.com/office/drawing/2014/main" id="{892710EA-4E6A-5214-0FF6-5C6D4E2B89B0}"/>
              </a:ext>
            </a:extLst>
          </p:cNvPr>
          <p:cNvSpPr/>
          <p:nvPr/>
        </p:nvSpPr>
        <p:spPr>
          <a:xfrm>
            <a:off x="6984317" y="3688368"/>
            <a:ext cx="125730" cy="114300"/>
          </a:xfrm>
          <a:prstGeom prst="flowChartConnector">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a:extLst>
              <a:ext uri="{FF2B5EF4-FFF2-40B4-BE49-F238E27FC236}">
                <a16:creationId xmlns:a16="http://schemas.microsoft.com/office/drawing/2014/main" id="{B714BE22-F7A2-91C5-001E-7E0B5459A80D}"/>
              </a:ext>
            </a:extLst>
          </p:cNvPr>
          <p:cNvSpPr/>
          <p:nvPr/>
        </p:nvSpPr>
        <p:spPr>
          <a:xfrm>
            <a:off x="7003170" y="2654751"/>
            <a:ext cx="125730" cy="126943"/>
          </a:xfrm>
          <a:prstGeom prst="flowChartConnector">
            <a:avLst/>
          </a:prstGeom>
          <a:solidFill>
            <a:srgbClr val="FAFAF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a:extLst>
              <a:ext uri="{FF2B5EF4-FFF2-40B4-BE49-F238E27FC236}">
                <a16:creationId xmlns:a16="http://schemas.microsoft.com/office/drawing/2014/main" id="{5D904A85-A401-0F5C-E66D-21A84DEE8B6F}"/>
              </a:ext>
            </a:extLst>
          </p:cNvPr>
          <p:cNvSpPr/>
          <p:nvPr/>
        </p:nvSpPr>
        <p:spPr>
          <a:xfrm>
            <a:off x="6675120" y="2136197"/>
            <a:ext cx="125730" cy="126943"/>
          </a:xfrm>
          <a:prstGeom prst="flowChartConnector">
            <a:avLst/>
          </a:prstGeom>
          <a:solidFill>
            <a:srgbClr val="FAFAF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a:extLst>
              <a:ext uri="{FF2B5EF4-FFF2-40B4-BE49-F238E27FC236}">
                <a16:creationId xmlns:a16="http://schemas.microsoft.com/office/drawing/2014/main" id="{D3529B28-237B-C87A-36B1-62289BDA3C03}"/>
              </a:ext>
            </a:extLst>
          </p:cNvPr>
          <p:cNvSpPr/>
          <p:nvPr/>
        </p:nvSpPr>
        <p:spPr>
          <a:xfrm>
            <a:off x="6984317" y="3682046"/>
            <a:ext cx="125730" cy="126943"/>
          </a:xfrm>
          <a:prstGeom prst="flowChartConnector">
            <a:avLst/>
          </a:prstGeom>
          <a:solidFill>
            <a:srgbClr val="FAFAF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a:extLst>
              <a:ext uri="{FF2B5EF4-FFF2-40B4-BE49-F238E27FC236}">
                <a16:creationId xmlns:a16="http://schemas.microsoft.com/office/drawing/2014/main" id="{6DCD7ADD-0910-73F8-07B6-DFF1BB432E83}"/>
              </a:ext>
            </a:extLst>
          </p:cNvPr>
          <p:cNvSpPr/>
          <p:nvPr/>
        </p:nvSpPr>
        <p:spPr>
          <a:xfrm>
            <a:off x="6984317" y="3159240"/>
            <a:ext cx="125730" cy="126943"/>
          </a:xfrm>
          <a:prstGeom prst="flowChartConnector">
            <a:avLst/>
          </a:prstGeom>
          <a:solidFill>
            <a:srgbClr val="FAFAF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a:extLst>
              <a:ext uri="{FF2B5EF4-FFF2-40B4-BE49-F238E27FC236}">
                <a16:creationId xmlns:a16="http://schemas.microsoft.com/office/drawing/2014/main" id="{72DD54C2-13F1-5965-1034-4D81B87ED5B9}"/>
              </a:ext>
            </a:extLst>
          </p:cNvPr>
          <p:cNvSpPr/>
          <p:nvPr/>
        </p:nvSpPr>
        <p:spPr>
          <a:xfrm>
            <a:off x="289809" y="1043092"/>
            <a:ext cx="580726" cy="589547"/>
          </a:xfrm>
          <a:prstGeom prst="flowChartConnector">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7915830C-D651-ED17-B11B-05BDCD337D81}"/>
              </a:ext>
            </a:extLst>
          </p:cNvPr>
          <p:cNvSpPr txBox="1"/>
          <p:nvPr/>
        </p:nvSpPr>
        <p:spPr>
          <a:xfrm>
            <a:off x="404110" y="1138039"/>
            <a:ext cx="364376" cy="369332"/>
          </a:xfrm>
          <a:prstGeom prst="rect">
            <a:avLst/>
          </a:prstGeom>
          <a:noFill/>
        </p:spPr>
        <p:txBody>
          <a:bodyPr wrap="square" rtlCol="0">
            <a:spAutoFit/>
          </a:bodyPr>
          <a:lstStyle/>
          <a:p>
            <a:pPr algn="ctr"/>
            <a:r>
              <a:rPr lang="en-US" b="1" dirty="0">
                <a:solidFill>
                  <a:schemeClr val="bg1"/>
                </a:solidFill>
                <a:effectLst>
                  <a:outerShdw blurRad="38100" dist="38100" dir="2700000" algn="tl">
                    <a:srgbClr val="000000">
                      <a:alpha val="43137"/>
                    </a:srgbClr>
                  </a:outerShdw>
                </a:effectLst>
              </a:rPr>
              <a:t>2</a:t>
            </a:r>
          </a:p>
        </p:txBody>
      </p:sp>
      <p:sp>
        <p:nvSpPr>
          <p:cNvPr id="17" name="TextBox 16">
            <a:extLst>
              <a:ext uri="{FF2B5EF4-FFF2-40B4-BE49-F238E27FC236}">
                <a16:creationId xmlns:a16="http://schemas.microsoft.com/office/drawing/2014/main" id="{54B63068-E5F1-8C7E-11BB-A2CAB8F96308}"/>
              </a:ext>
            </a:extLst>
          </p:cNvPr>
          <p:cNvSpPr txBox="1"/>
          <p:nvPr/>
        </p:nvSpPr>
        <p:spPr>
          <a:xfrm>
            <a:off x="870535" y="1138039"/>
            <a:ext cx="3347210" cy="646331"/>
          </a:xfrm>
          <a:prstGeom prst="rect">
            <a:avLst/>
          </a:prstGeom>
          <a:noFill/>
          <a:ln>
            <a:noFill/>
          </a:ln>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b="1" dirty="0">
                <a:effectLst>
                  <a:outerShdw blurRad="38100" dist="38100" dir="2700000" algn="tl">
                    <a:srgbClr val="000000">
                      <a:alpha val="43137"/>
                    </a:srgbClr>
                  </a:outerShdw>
                </a:effectLst>
              </a:rPr>
              <a:t>Director or Investigator Authority Disposition </a:t>
            </a:r>
          </a:p>
        </p:txBody>
      </p:sp>
      <p:sp>
        <p:nvSpPr>
          <p:cNvPr id="2" name="TextBox 1">
            <a:extLst>
              <a:ext uri="{FF2B5EF4-FFF2-40B4-BE49-F238E27FC236}">
                <a16:creationId xmlns:a16="http://schemas.microsoft.com/office/drawing/2014/main" id="{01F163AD-B4C3-31EC-9B0A-402676FE79A6}"/>
              </a:ext>
            </a:extLst>
          </p:cNvPr>
          <p:cNvSpPr txBox="1"/>
          <p:nvPr/>
        </p:nvSpPr>
        <p:spPr>
          <a:xfrm>
            <a:off x="404110" y="2211278"/>
            <a:ext cx="3690073" cy="3139321"/>
          </a:xfrm>
          <a:prstGeom prst="rect">
            <a:avLst/>
          </a:prstGeom>
          <a:noFill/>
        </p:spPr>
        <p:txBody>
          <a:bodyPr wrap="square" rtlCol="0">
            <a:spAutoFit/>
          </a:bodyPr>
          <a:lstStyle/>
          <a:p>
            <a:pPr marL="285750" indent="-285750">
              <a:buFont typeface="Wingdings" panose="05000000000000000000" pitchFamily="2" charset="2"/>
              <a:buChar char="Ø"/>
            </a:pPr>
            <a:r>
              <a:rPr lang="en-US" dirty="0"/>
              <a:t>Use this section to identify the type of ANE determined via the investigation findings – you may select as many that may apply. </a:t>
            </a:r>
          </a:p>
          <a:p>
            <a:endParaRPr lang="en-US" dirty="0"/>
          </a:p>
          <a:p>
            <a:pPr marL="285750" indent="-285750">
              <a:buFont typeface="Wingdings" panose="05000000000000000000" pitchFamily="2" charset="2"/>
              <a:buChar char="v"/>
            </a:pPr>
            <a:r>
              <a:rPr lang="en-US" dirty="0"/>
              <a:t>If *Other is anticipated as an appropriate abuse type selection, please reach out to your advocate for technical guidance. </a:t>
            </a:r>
          </a:p>
        </p:txBody>
      </p:sp>
    </p:spTree>
    <p:extLst>
      <p:ext uri="{BB962C8B-B14F-4D97-AF65-F5344CB8AC3E}">
        <p14:creationId xmlns:p14="http://schemas.microsoft.com/office/powerpoint/2010/main" val="12728437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5A9529B-9C1B-A6F4-6184-6D03643F64F8}"/>
              </a:ext>
            </a:extLst>
          </p:cNvPr>
          <p:cNvSpPr>
            <a:spLocks noGrp="1"/>
          </p:cNvSpPr>
          <p:nvPr>
            <p:ph type="dt" sz="half" idx="10"/>
          </p:nvPr>
        </p:nvSpPr>
        <p:spPr/>
        <p:txBody>
          <a:bodyPr/>
          <a:lstStyle/>
          <a:p>
            <a:r>
              <a:rPr lang="en-US" dirty="0"/>
              <a:t>2024</a:t>
            </a:r>
          </a:p>
        </p:txBody>
      </p:sp>
      <p:sp>
        <p:nvSpPr>
          <p:cNvPr id="6" name="Slide Number Placeholder 5">
            <a:extLst>
              <a:ext uri="{FF2B5EF4-FFF2-40B4-BE49-F238E27FC236}">
                <a16:creationId xmlns:a16="http://schemas.microsoft.com/office/drawing/2014/main" id="{43EC5EF3-EFB1-16B4-F8FB-A7411AB2E8F5}"/>
              </a:ext>
            </a:extLst>
          </p:cNvPr>
          <p:cNvSpPr>
            <a:spLocks noGrp="1"/>
          </p:cNvSpPr>
          <p:nvPr>
            <p:ph type="sldNum" sz="quarter" idx="12"/>
          </p:nvPr>
        </p:nvSpPr>
        <p:spPr/>
        <p:txBody>
          <a:bodyPr/>
          <a:lstStyle/>
          <a:p>
            <a:fld id="{5874D6C6-B3A5-4F2C-A6BF-E3D57C3A1219}" type="slidenum">
              <a:rPr lang="en-US" smtClean="0"/>
              <a:t>36</a:t>
            </a:fld>
            <a:endParaRPr lang="en-US"/>
          </a:p>
        </p:txBody>
      </p:sp>
      <p:pic>
        <p:nvPicPr>
          <p:cNvPr id="11" name="Content Placeholder 10" descr="A screenshot of a computer&#10;&#10;Description automatically generated">
            <a:extLst>
              <a:ext uri="{FF2B5EF4-FFF2-40B4-BE49-F238E27FC236}">
                <a16:creationId xmlns:a16="http://schemas.microsoft.com/office/drawing/2014/main" id="{E85E31DE-A2F9-6CA9-B585-998FDAD2315F}"/>
              </a:ext>
            </a:extLst>
          </p:cNvPr>
          <p:cNvPicPr>
            <a:picLocks noGrp="1" noChangeAspect="1"/>
          </p:cNvPicPr>
          <p:nvPr>
            <p:ph sz="quarter" idx="13"/>
          </p:nvPr>
        </p:nvPicPr>
        <p:blipFill rotWithShape="1">
          <a:blip r:embed="rId3">
            <a:extLst>
              <a:ext uri="{28A0092B-C50C-407E-A947-70E740481C1C}">
                <a14:useLocalDpi xmlns:a14="http://schemas.microsoft.com/office/drawing/2010/main" val="0"/>
              </a:ext>
            </a:extLst>
          </a:blip>
          <a:srcRect t="6460"/>
          <a:stretch/>
        </p:blipFill>
        <p:spPr>
          <a:xfrm>
            <a:off x="5141259" y="1034892"/>
            <a:ext cx="5980131" cy="5128734"/>
          </a:xfr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 name="Flowchart: Connector 2">
            <a:extLst>
              <a:ext uri="{FF2B5EF4-FFF2-40B4-BE49-F238E27FC236}">
                <a16:creationId xmlns:a16="http://schemas.microsoft.com/office/drawing/2014/main" id="{75E8485D-A0D6-21D3-173E-346D16B28B37}"/>
              </a:ext>
            </a:extLst>
          </p:cNvPr>
          <p:cNvSpPr/>
          <p:nvPr/>
        </p:nvSpPr>
        <p:spPr>
          <a:xfrm>
            <a:off x="289809" y="1043092"/>
            <a:ext cx="580726" cy="589547"/>
          </a:xfrm>
          <a:prstGeom prst="flowChartConnector">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695F3AB-2F99-4A43-8929-B1FEE6CD18B3}"/>
              </a:ext>
            </a:extLst>
          </p:cNvPr>
          <p:cNvSpPr txBox="1"/>
          <p:nvPr/>
        </p:nvSpPr>
        <p:spPr>
          <a:xfrm>
            <a:off x="404110" y="1138039"/>
            <a:ext cx="364376" cy="369332"/>
          </a:xfrm>
          <a:prstGeom prst="rect">
            <a:avLst/>
          </a:prstGeom>
          <a:noFill/>
        </p:spPr>
        <p:txBody>
          <a:bodyPr wrap="square" rtlCol="0">
            <a:spAutoFit/>
          </a:bodyPr>
          <a:lstStyle/>
          <a:p>
            <a:pPr algn="ctr"/>
            <a:r>
              <a:rPr lang="en-US" b="1" dirty="0">
                <a:solidFill>
                  <a:schemeClr val="bg1"/>
                </a:solidFill>
                <a:effectLst>
                  <a:outerShdw blurRad="38100" dist="38100" dir="2700000" algn="tl">
                    <a:srgbClr val="000000">
                      <a:alpha val="43137"/>
                    </a:srgbClr>
                  </a:outerShdw>
                </a:effectLst>
              </a:rPr>
              <a:t>2</a:t>
            </a:r>
          </a:p>
        </p:txBody>
      </p:sp>
      <p:sp>
        <p:nvSpPr>
          <p:cNvPr id="8" name="TextBox 7">
            <a:extLst>
              <a:ext uri="{FF2B5EF4-FFF2-40B4-BE49-F238E27FC236}">
                <a16:creationId xmlns:a16="http://schemas.microsoft.com/office/drawing/2014/main" id="{531CFB1C-1DD7-4D78-761A-5F0622E380E4}"/>
              </a:ext>
            </a:extLst>
          </p:cNvPr>
          <p:cNvSpPr txBox="1"/>
          <p:nvPr/>
        </p:nvSpPr>
        <p:spPr>
          <a:xfrm>
            <a:off x="870535" y="1138039"/>
            <a:ext cx="3347210" cy="646331"/>
          </a:xfrm>
          <a:prstGeom prst="rect">
            <a:avLst/>
          </a:prstGeom>
          <a:noFill/>
          <a:ln>
            <a:noFill/>
          </a:ln>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b="1" dirty="0">
                <a:effectLst>
                  <a:outerShdw blurRad="38100" dist="38100" dir="2700000" algn="tl">
                    <a:srgbClr val="000000">
                      <a:alpha val="43137"/>
                    </a:srgbClr>
                  </a:outerShdw>
                </a:effectLst>
              </a:rPr>
              <a:t>Director or Investigator Authority Disposition </a:t>
            </a:r>
            <a:r>
              <a:rPr lang="en-US" dirty="0"/>
              <a:t>– cont.</a:t>
            </a:r>
            <a:r>
              <a:rPr lang="en-US" b="1" dirty="0">
                <a:effectLst>
                  <a:outerShdw blurRad="38100" dist="38100" dir="2700000" algn="tl">
                    <a:srgbClr val="000000">
                      <a:alpha val="43137"/>
                    </a:srgbClr>
                  </a:outerShdw>
                </a:effectLst>
              </a:rPr>
              <a:t> </a:t>
            </a:r>
          </a:p>
        </p:txBody>
      </p:sp>
      <p:sp>
        <p:nvSpPr>
          <p:cNvPr id="12" name="TextBox 11">
            <a:extLst>
              <a:ext uri="{FF2B5EF4-FFF2-40B4-BE49-F238E27FC236}">
                <a16:creationId xmlns:a16="http://schemas.microsoft.com/office/drawing/2014/main" id="{F0FD87CE-56FF-D605-3D6E-C4A098AA9000}"/>
              </a:ext>
            </a:extLst>
          </p:cNvPr>
          <p:cNvSpPr txBox="1"/>
          <p:nvPr/>
        </p:nvSpPr>
        <p:spPr>
          <a:xfrm>
            <a:off x="6386513" y="495261"/>
            <a:ext cx="6097904" cy="369332"/>
          </a:xfrm>
          <a:prstGeom prst="rect">
            <a:avLst/>
          </a:prstGeom>
          <a:noFill/>
        </p:spPr>
        <p:txBody>
          <a:bodyPr wrap="square">
            <a:spAutoFit/>
          </a:bodyPr>
          <a:lstStyle/>
          <a:p>
            <a:r>
              <a:rPr lang="en-US" sz="1800" b="1" dirty="0">
                <a:solidFill>
                  <a:schemeClr val="bg1"/>
                </a:solidFill>
                <a:effectLst>
                  <a:outerShdw blurRad="38100" dist="38100" dir="2700000" algn="tl">
                    <a:srgbClr val="000000">
                      <a:alpha val="43137"/>
                    </a:srgbClr>
                  </a:outerShdw>
                </a:effectLst>
              </a:rPr>
              <a:t>Investigation</a:t>
            </a:r>
            <a:r>
              <a:rPr lang="en-US" b="1" dirty="0">
                <a:solidFill>
                  <a:schemeClr val="bg1"/>
                </a:solidFill>
                <a:effectLst>
                  <a:outerShdw blurRad="38100" dist="38100" dir="2700000" algn="tl">
                    <a:srgbClr val="000000">
                      <a:alpha val="43137"/>
                    </a:srgbClr>
                  </a:outerShdw>
                </a:effectLst>
              </a:rPr>
              <a:t> Tab</a:t>
            </a:r>
            <a:r>
              <a:rPr lang="en-US" sz="1100" b="1" dirty="0">
                <a:solidFill>
                  <a:schemeClr val="bg1"/>
                </a:solidFill>
                <a:effectLst>
                  <a:outerShdw blurRad="38100" dist="38100" dir="2700000" algn="tl">
                    <a:srgbClr val="000000">
                      <a:alpha val="43137"/>
                    </a:srgbClr>
                  </a:outerShdw>
                </a:effectLst>
              </a:rPr>
              <a:t> : </a:t>
            </a:r>
            <a:r>
              <a:rPr lang="en-US" dirty="0">
                <a:solidFill>
                  <a:schemeClr val="bg1"/>
                </a:solidFill>
              </a:rPr>
              <a:t>Section 2 – continued</a:t>
            </a:r>
          </a:p>
        </p:txBody>
      </p:sp>
      <p:sp>
        <p:nvSpPr>
          <p:cNvPr id="13" name="TextBox 12">
            <a:extLst>
              <a:ext uri="{FF2B5EF4-FFF2-40B4-BE49-F238E27FC236}">
                <a16:creationId xmlns:a16="http://schemas.microsoft.com/office/drawing/2014/main" id="{5EC77AEB-B52D-93D9-3E67-3D077055E588}"/>
              </a:ext>
            </a:extLst>
          </p:cNvPr>
          <p:cNvSpPr txBox="1"/>
          <p:nvPr/>
        </p:nvSpPr>
        <p:spPr>
          <a:xfrm>
            <a:off x="404110" y="1920240"/>
            <a:ext cx="4497641" cy="5109091"/>
          </a:xfrm>
          <a:prstGeom prst="rect">
            <a:avLst/>
          </a:prstGeom>
          <a:noFill/>
        </p:spPr>
        <p:txBody>
          <a:bodyPr wrap="square" rtlCol="0">
            <a:spAutoFit/>
          </a:bodyPr>
          <a:lstStyle/>
          <a:p>
            <a:pPr marL="285750" indent="-285750">
              <a:buFont typeface="Wingdings" panose="05000000000000000000" pitchFamily="2" charset="2"/>
              <a:buChar char="Ø"/>
            </a:pPr>
            <a:r>
              <a:rPr lang="en-US" sz="1700" b="1" u="sng" dirty="0">
                <a:effectLst>
                  <a:outerShdw blurRad="38100" dist="38100" dir="2700000" algn="tl">
                    <a:srgbClr val="000000">
                      <a:alpha val="43137"/>
                    </a:srgbClr>
                  </a:outerShdw>
                </a:effectLst>
              </a:rPr>
              <a:t>Rationale</a:t>
            </a:r>
            <a:r>
              <a:rPr lang="en-US" sz="1700" dirty="0"/>
              <a:t>: identify how information in the investigation finds were obtained.</a:t>
            </a:r>
          </a:p>
          <a:p>
            <a:endParaRPr lang="en-US" sz="1700" dirty="0"/>
          </a:p>
          <a:p>
            <a:pPr marL="742950" lvl="1" indent="-285750">
              <a:buFont typeface="Wingdings" panose="05000000000000000000" pitchFamily="2" charset="2"/>
              <a:buChar char="v"/>
            </a:pPr>
            <a:r>
              <a:rPr lang="en-US" sz="1700" dirty="0"/>
              <a:t>other rationale pertains to </a:t>
            </a:r>
            <a:r>
              <a:rPr lang="en-US" sz="1700" b="1" i="1" dirty="0"/>
              <a:t>video footage</a:t>
            </a:r>
            <a:r>
              <a:rPr lang="en-US" sz="1700" dirty="0"/>
              <a:t>: Note time,  date, and actions observed on the footage in the text field </a:t>
            </a:r>
          </a:p>
          <a:p>
            <a:pPr marL="285750" indent="-285750">
              <a:buFont typeface="Wingdings" panose="05000000000000000000" pitchFamily="2" charset="2"/>
              <a:buChar char="Ø"/>
            </a:pPr>
            <a:endParaRPr lang="en-US" sz="1700" dirty="0"/>
          </a:p>
          <a:p>
            <a:pPr marL="285750" indent="-285750">
              <a:buFont typeface="Wingdings" panose="05000000000000000000" pitchFamily="2" charset="2"/>
              <a:buChar char="Ø"/>
            </a:pPr>
            <a:r>
              <a:rPr lang="en-US" sz="1700" b="1" u="sng" dirty="0">
                <a:effectLst>
                  <a:outerShdw blurRad="38100" dist="38100" dir="2700000" algn="tl">
                    <a:srgbClr val="000000">
                      <a:alpha val="43137"/>
                    </a:srgbClr>
                  </a:outerShdw>
                </a:effectLst>
              </a:rPr>
              <a:t>Decision Date</a:t>
            </a:r>
            <a:r>
              <a:rPr lang="en-US" sz="1700" u="sng" dirty="0"/>
              <a:t>: </a:t>
            </a:r>
            <a:r>
              <a:rPr lang="en-US" sz="1700" dirty="0"/>
              <a:t>Note the date the determination of ANE was made. </a:t>
            </a:r>
            <a:endParaRPr lang="en-US" sz="1700" u="sng" dirty="0"/>
          </a:p>
          <a:p>
            <a:endParaRPr lang="en-US" sz="1700" u="sng" dirty="0"/>
          </a:p>
          <a:p>
            <a:pPr marL="285750" indent="-285750">
              <a:buFont typeface="Wingdings" panose="05000000000000000000" pitchFamily="2" charset="2"/>
              <a:buChar char="Ø"/>
            </a:pPr>
            <a:r>
              <a:rPr lang="en-US" sz="1700" b="1" u="sng" dirty="0">
                <a:effectLst>
                  <a:outerShdw blurRad="38100" dist="38100" dir="2700000" algn="tl">
                    <a:srgbClr val="000000">
                      <a:alpha val="43137"/>
                    </a:srgbClr>
                  </a:outerShdw>
                </a:effectLst>
              </a:rPr>
              <a:t>Reason for Corrective Actions</a:t>
            </a:r>
            <a:r>
              <a:rPr lang="en-US" sz="1700" dirty="0"/>
              <a:t>: In the investigation findings, select what was the identified concern/why corrective action is necessary (*select all that are found to apply). </a:t>
            </a:r>
          </a:p>
          <a:p>
            <a:endParaRPr lang="en-US" dirty="0"/>
          </a:p>
          <a:p>
            <a:endParaRPr lang="en-US" dirty="0"/>
          </a:p>
          <a:p>
            <a:endParaRPr lang="en-US" dirty="0"/>
          </a:p>
        </p:txBody>
      </p:sp>
    </p:spTree>
    <p:extLst>
      <p:ext uri="{BB962C8B-B14F-4D97-AF65-F5344CB8AC3E}">
        <p14:creationId xmlns:p14="http://schemas.microsoft.com/office/powerpoint/2010/main" val="25647446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screenshot of a computer&#10;&#10;Description automatically generated">
            <a:extLst>
              <a:ext uri="{FF2B5EF4-FFF2-40B4-BE49-F238E27FC236}">
                <a16:creationId xmlns:a16="http://schemas.microsoft.com/office/drawing/2014/main" id="{97E40AC5-D008-624C-1D61-C9381C3ADED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1493" y="1484312"/>
            <a:ext cx="7771485" cy="3589319"/>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4" name="Date Placeholder 3">
            <a:extLst>
              <a:ext uri="{FF2B5EF4-FFF2-40B4-BE49-F238E27FC236}">
                <a16:creationId xmlns:a16="http://schemas.microsoft.com/office/drawing/2014/main" id="{9AE9090D-F46E-6511-B569-0FECA663513D}"/>
              </a:ext>
            </a:extLst>
          </p:cNvPr>
          <p:cNvSpPr>
            <a:spLocks noGrp="1"/>
          </p:cNvSpPr>
          <p:nvPr>
            <p:ph type="dt" sz="half" idx="10"/>
          </p:nvPr>
        </p:nvSpPr>
        <p:spPr/>
        <p:txBody>
          <a:bodyPr/>
          <a:lstStyle/>
          <a:p>
            <a:r>
              <a:rPr lang="en-US" dirty="0"/>
              <a:t>2024</a:t>
            </a:r>
          </a:p>
        </p:txBody>
      </p:sp>
      <p:sp>
        <p:nvSpPr>
          <p:cNvPr id="6" name="Slide Number Placeholder 5">
            <a:extLst>
              <a:ext uri="{FF2B5EF4-FFF2-40B4-BE49-F238E27FC236}">
                <a16:creationId xmlns:a16="http://schemas.microsoft.com/office/drawing/2014/main" id="{1CC847D9-302F-EA02-CAFC-75DB2635B12C}"/>
              </a:ext>
            </a:extLst>
          </p:cNvPr>
          <p:cNvSpPr>
            <a:spLocks noGrp="1"/>
          </p:cNvSpPr>
          <p:nvPr>
            <p:ph type="sldNum" sz="quarter" idx="12"/>
          </p:nvPr>
        </p:nvSpPr>
        <p:spPr/>
        <p:txBody>
          <a:bodyPr/>
          <a:lstStyle/>
          <a:p>
            <a:fld id="{5874D6C6-B3A5-4F2C-A6BF-E3D57C3A1219}" type="slidenum">
              <a:rPr lang="en-US" smtClean="0"/>
              <a:t>37</a:t>
            </a:fld>
            <a:endParaRPr lang="en-US"/>
          </a:p>
        </p:txBody>
      </p:sp>
      <p:sp>
        <p:nvSpPr>
          <p:cNvPr id="7" name="Content Placeholder 6">
            <a:extLst>
              <a:ext uri="{FF2B5EF4-FFF2-40B4-BE49-F238E27FC236}">
                <a16:creationId xmlns:a16="http://schemas.microsoft.com/office/drawing/2014/main" id="{73ACD999-F6D2-9759-C75D-74FC02F7754F}"/>
              </a:ext>
            </a:extLst>
          </p:cNvPr>
          <p:cNvSpPr>
            <a:spLocks noGrp="1"/>
          </p:cNvSpPr>
          <p:nvPr>
            <p:ph sz="quarter" idx="13"/>
          </p:nvPr>
        </p:nvSpPr>
        <p:spPr/>
        <p:txBody>
          <a:bodyPr/>
          <a:lstStyle/>
          <a:p>
            <a:r>
              <a:rPr lang="en-US" sz="1800" b="1" dirty="0">
                <a:solidFill>
                  <a:schemeClr val="bg1"/>
                </a:solidFill>
                <a:effectLst>
                  <a:outerShdw blurRad="38100" dist="38100" dir="2700000" algn="tl">
                    <a:srgbClr val="000000">
                      <a:alpha val="43137"/>
                    </a:srgbClr>
                  </a:outerShdw>
                </a:effectLst>
              </a:rPr>
              <a:t>Investigation</a:t>
            </a:r>
            <a:r>
              <a:rPr lang="en-US" b="1" dirty="0">
                <a:solidFill>
                  <a:schemeClr val="bg1"/>
                </a:solidFill>
                <a:effectLst>
                  <a:outerShdw blurRad="38100" dist="38100" dir="2700000" algn="tl">
                    <a:srgbClr val="000000">
                      <a:alpha val="43137"/>
                    </a:srgbClr>
                  </a:outerShdw>
                </a:effectLst>
              </a:rPr>
              <a:t> Tab</a:t>
            </a:r>
            <a:r>
              <a:rPr lang="en-US" sz="1100" b="1" dirty="0">
                <a:solidFill>
                  <a:schemeClr val="bg1"/>
                </a:solidFill>
                <a:effectLst>
                  <a:outerShdw blurRad="38100" dist="38100" dir="2700000" algn="tl">
                    <a:srgbClr val="000000">
                      <a:alpha val="43137"/>
                    </a:srgbClr>
                  </a:outerShdw>
                </a:effectLst>
              </a:rPr>
              <a:t> : </a:t>
            </a:r>
            <a:r>
              <a:rPr lang="en-US" dirty="0">
                <a:solidFill>
                  <a:schemeClr val="bg1"/>
                </a:solidFill>
              </a:rPr>
              <a:t>Section 2 – continued</a:t>
            </a:r>
          </a:p>
          <a:p>
            <a:endParaRPr lang="en-US" dirty="0"/>
          </a:p>
        </p:txBody>
      </p:sp>
      <p:sp>
        <p:nvSpPr>
          <p:cNvPr id="3" name="Flowchart: Connector 2">
            <a:extLst>
              <a:ext uri="{FF2B5EF4-FFF2-40B4-BE49-F238E27FC236}">
                <a16:creationId xmlns:a16="http://schemas.microsoft.com/office/drawing/2014/main" id="{84BD228E-ABBF-F2BA-44B5-863C61BC7497}"/>
              </a:ext>
            </a:extLst>
          </p:cNvPr>
          <p:cNvSpPr/>
          <p:nvPr/>
        </p:nvSpPr>
        <p:spPr>
          <a:xfrm>
            <a:off x="289809" y="1043092"/>
            <a:ext cx="580726" cy="589547"/>
          </a:xfrm>
          <a:prstGeom prst="flowChartConnector">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1E576CC-4FF9-55E4-6194-FB00E2E43CB4}"/>
              </a:ext>
            </a:extLst>
          </p:cNvPr>
          <p:cNvSpPr txBox="1"/>
          <p:nvPr/>
        </p:nvSpPr>
        <p:spPr>
          <a:xfrm>
            <a:off x="404110" y="1138039"/>
            <a:ext cx="364376" cy="369332"/>
          </a:xfrm>
          <a:prstGeom prst="rect">
            <a:avLst/>
          </a:prstGeom>
          <a:noFill/>
        </p:spPr>
        <p:txBody>
          <a:bodyPr wrap="square" rtlCol="0">
            <a:spAutoFit/>
          </a:bodyPr>
          <a:lstStyle/>
          <a:p>
            <a:pPr algn="ctr"/>
            <a:r>
              <a:rPr lang="en-US" b="1" dirty="0">
                <a:solidFill>
                  <a:schemeClr val="bg1"/>
                </a:solidFill>
                <a:effectLst>
                  <a:outerShdw blurRad="38100" dist="38100" dir="2700000" algn="tl">
                    <a:srgbClr val="000000">
                      <a:alpha val="43137"/>
                    </a:srgbClr>
                  </a:outerShdw>
                </a:effectLst>
              </a:rPr>
              <a:t>2</a:t>
            </a:r>
          </a:p>
        </p:txBody>
      </p:sp>
      <p:sp>
        <p:nvSpPr>
          <p:cNvPr id="10" name="TextBox 9">
            <a:extLst>
              <a:ext uri="{FF2B5EF4-FFF2-40B4-BE49-F238E27FC236}">
                <a16:creationId xmlns:a16="http://schemas.microsoft.com/office/drawing/2014/main" id="{A87196B3-F956-871F-F85F-50D9FD74B555}"/>
              </a:ext>
            </a:extLst>
          </p:cNvPr>
          <p:cNvSpPr txBox="1"/>
          <p:nvPr/>
        </p:nvSpPr>
        <p:spPr>
          <a:xfrm>
            <a:off x="870535" y="1138039"/>
            <a:ext cx="3347210" cy="646331"/>
          </a:xfrm>
          <a:prstGeom prst="rect">
            <a:avLst/>
          </a:prstGeom>
          <a:noFill/>
          <a:ln>
            <a:noFill/>
          </a:ln>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b="1" dirty="0">
                <a:effectLst>
                  <a:outerShdw blurRad="38100" dist="38100" dir="2700000" algn="tl">
                    <a:srgbClr val="000000">
                      <a:alpha val="43137"/>
                    </a:srgbClr>
                  </a:outerShdw>
                </a:effectLst>
              </a:rPr>
              <a:t>Director or Investigator Authority Disposition </a:t>
            </a:r>
            <a:r>
              <a:rPr lang="en-US" dirty="0"/>
              <a:t>- cont</a:t>
            </a:r>
            <a:r>
              <a:rPr lang="en-US" b="1" dirty="0">
                <a:effectLst>
                  <a:outerShdw blurRad="38100" dist="38100" dir="2700000" algn="tl">
                    <a:srgbClr val="000000">
                      <a:alpha val="43137"/>
                    </a:srgbClr>
                  </a:outerShdw>
                </a:effectLst>
              </a:rPr>
              <a:t>. </a:t>
            </a:r>
          </a:p>
        </p:txBody>
      </p:sp>
      <p:sp>
        <p:nvSpPr>
          <p:cNvPr id="11" name="TextBox 10">
            <a:extLst>
              <a:ext uri="{FF2B5EF4-FFF2-40B4-BE49-F238E27FC236}">
                <a16:creationId xmlns:a16="http://schemas.microsoft.com/office/drawing/2014/main" id="{84FB3B28-129A-1EA4-A543-58B3394E0BE6}"/>
              </a:ext>
            </a:extLst>
          </p:cNvPr>
          <p:cNvSpPr txBox="1"/>
          <p:nvPr/>
        </p:nvSpPr>
        <p:spPr>
          <a:xfrm>
            <a:off x="404109" y="1222246"/>
            <a:ext cx="3603775" cy="4524315"/>
          </a:xfrm>
          <a:prstGeom prst="rect">
            <a:avLst/>
          </a:prstGeom>
          <a:noFill/>
        </p:spPr>
        <p:txBody>
          <a:bodyPr wrap="square" rtlCol="0">
            <a:spAutoFit/>
          </a:bodyPr>
          <a:lstStyle/>
          <a:p>
            <a:endParaRPr lang="en-US" dirty="0"/>
          </a:p>
          <a:p>
            <a:endParaRPr lang="en-US" dirty="0"/>
          </a:p>
          <a:p>
            <a:pPr marL="285750" indent="-285750">
              <a:buFont typeface="Wingdings" panose="05000000000000000000" pitchFamily="2" charset="2"/>
              <a:buChar char="Ø"/>
            </a:pPr>
            <a:r>
              <a:rPr lang="en-US" dirty="0"/>
              <a:t>Identify all actions taken as result of the findings of the investigation (*select all that apply)</a:t>
            </a:r>
          </a:p>
          <a:p>
            <a:endParaRPr lang="en-US" dirty="0"/>
          </a:p>
          <a:p>
            <a:r>
              <a:rPr lang="en-US" dirty="0"/>
              <a:t>    Should “</a:t>
            </a:r>
            <a:r>
              <a:rPr lang="en-US" b="1" i="1" dirty="0"/>
              <a:t>Appropriate staff action taken</a:t>
            </a:r>
            <a:r>
              <a:rPr lang="en-US" dirty="0"/>
              <a:t>” or “</a:t>
            </a:r>
            <a:r>
              <a:rPr lang="en-US" b="1" i="1" dirty="0"/>
              <a:t>Appropriate notification to Office of Licensing</a:t>
            </a:r>
            <a:r>
              <a:rPr lang="en-US" dirty="0"/>
              <a:t>” be selected, use the text fields on the right to specify what the actions taken included and/or what was reported to licensing (the method and to whom.)</a:t>
            </a:r>
          </a:p>
        </p:txBody>
      </p:sp>
      <p:sp>
        <p:nvSpPr>
          <p:cNvPr id="12" name="Star: 5 Points 11">
            <a:extLst>
              <a:ext uri="{FF2B5EF4-FFF2-40B4-BE49-F238E27FC236}">
                <a16:creationId xmlns:a16="http://schemas.microsoft.com/office/drawing/2014/main" id="{B1180DF1-EE17-EB22-D991-7A8231DFE79B}"/>
              </a:ext>
            </a:extLst>
          </p:cNvPr>
          <p:cNvSpPr/>
          <p:nvPr/>
        </p:nvSpPr>
        <p:spPr>
          <a:xfrm>
            <a:off x="4618710" y="4519921"/>
            <a:ext cx="169520" cy="148590"/>
          </a:xfrm>
          <a:prstGeom prst="star5">
            <a:avLst/>
          </a:prstGeom>
          <a:solidFill>
            <a:srgbClr val="FFFF00"/>
          </a:solidFill>
          <a:ln>
            <a:solidFill>
              <a:srgbClr val="FF0000"/>
            </a:solidFill>
          </a:ln>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ar: 5 Points 12">
            <a:extLst>
              <a:ext uri="{FF2B5EF4-FFF2-40B4-BE49-F238E27FC236}">
                <a16:creationId xmlns:a16="http://schemas.microsoft.com/office/drawing/2014/main" id="{9951AF14-26C0-3512-DC19-B2800A17EBA8}"/>
              </a:ext>
            </a:extLst>
          </p:cNvPr>
          <p:cNvSpPr/>
          <p:nvPr/>
        </p:nvSpPr>
        <p:spPr>
          <a:xfrm>
            <a:off x="4618710" y="4263391"/>
            <a:ext cx="169520" cy="148590"/>
          </a:xfrm>
          <a:prstGeom prst="star5">
            <a:avLst/>
          </a:prstGeom>
          <a:solidFill>
            <a:srgbClr val="FFFF00"/>
          </a:solidFill>
          <a:ln>
            <a:solidFill>
              <a:srgbClr val="FF0000"/>
            </a:solidFill>
          </a:ln>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ar: 5 Points 13">
            <a:extLst>
              <a:ext uri="{FF2B5EF4-FFF2-40B4-BE49-F238E27FC236}">
                <a16:creationId xmlns:a16="http://schemas.microsoft.com/office/drawing/2014/main" id="{E16AF059-44C7-348B-608D-E6F3CED0749B}"/>
              </a:ext>
            </a:extLst>
          </p:cNvPr>
          <p:cNvSpPr/>
          <p:nvPr/>
        </p:nvSpPr>
        <p:spPr>
          <a:xfrm>
            <a:off x="495412" y="3239215"/>
            <a:ext cx="169520" cy="148590"/>
          </a:xfrm>
          <a:prstGeom prst="star5">
            <a:avLst/>
          </a:prstGeom>
          <a:solidFill>
            <a:srgbClr val="FFFF00"/>
          </a:solidFill>
          <a:ln>
            <a:solidFill>
              <a:srgbClr val="FF0000"/>
            </a:solidFill>
          </a:ln>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1C9C0DB-BD4B-1704-A2ED-0E3A4EA475C6}"/>
              </a:ext>
            </a:extLst>
          </p:cNvPr>
          <p:cNvSpPr txBox="1"/>
          <p:nvPr/>
        </p:nvSpPr>
        <p:spPr>
          <a:xfrm>
            <a:off x="611646" y="5586799"/>
            <a:ext cx="11025408" cy="646331"/>
          </a:xfrm>
          <a:prstGeom prst="rect">
            <a:avLst/>
          </a:prstGeom>
          <a:noFill/>
        </p:spPr>
        <p:txBody>
          <a:bodyPr wrap="square">
            <a:spAutoFit/>
          </a:bodyPr>
          <a:lstStyle/>
          <a:p>
            <a:pPr marL="285750" indent="-285750">
              <a:buFont typeface="Wingdings" panose="05000000000000000000" pitchFamily="2" charset="2"/>
              <a:buChar char="v"/>
            </a:pPr>
            <a:r>
              <a:rPr lang="en-US" sz="1800" b="1" i="1" dirty="0"/>
              <a:t>Appropriate staff action taken </a:t>
            </a:r>
            <a:r>
              <a:rPr lang="en-US" sz="1800" dirty="0"/>
              <a:t>signifies corrective actions taken against staff appropriately; </a:t>
            </a:r>
            <a:r>
              <a:rPr lang="en-US" sz="1800" i="1" dirty="0"/>
              <a:t>not</a:t>
            </a:r>
            <a:r>
              <a:rPr lang="en-US" sz="1800" dirty="0"/>
              <a:t> if accused staff acted appropriately</a:t>
            </a:r>
            <a:endParaRPr lang="en-US" dirty="0"/>
          </a:p>
        </p:txBody>
      </p:sp>
    </p:spTree>
    <p:extLst>
      <p:ext uri="{BB962C8B-B14F-4D97-AF65-F5344CB8AC3E}">
        <p14:creationId xmlns:p14="http://schemas.microsoft.com/office/powerpoint/2010/main" val="12448419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screenshot of a computer&#10;&#10;Description automatically generated">
            <a:extLst>
              <a:ext uri="{FF2B5EF4-FFF2-40B4-BE49-F238E27FC236}">
                <a16:creationId xmlns:a16="http://schemas.microsoft.com/office/drawing/2014/main" id="{81DBDE72-B90A-95EF-A024-8439F599715C}"/>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52008"/>
          <a:stretch/>
        </p:blipFill>
        <p:spPr>
          <a:xfrm>
            <a:off x="5483165" y="1623060"/>
            <a:ext cx="6395271" cy="3037106"/>
          </a:xfr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4" name="Date Placeholder 3">
            <a:extLst>
              <a:ext uri="{FF2B5EF4-FFF2-40B4-BE49-F238E27FC236}">
                <a16:creationId xmlns:a16="http://schemas.microsoft.com/office/drawing/2014/main" id="{07474191-D985-0A7C-30BF-F61FFED7E83B}"/>
              </a:ext>
            </a:extLst>
          </p:cNvPr>
          <p:cNvSpPr>
            <a:spLocks noGrp="1"/>
          </p:cNvSpPr>
          <p:nvPr>
            <p:ph type="dt" sz="half" idx="10"/>
          </p:nvPr>
        </p:nvSpPr>
        <p:spPr/>
        <p:txBody>
          <a:bodyPr/>
          <a:lstStyle/>
          <a:p>
            <a:r>
              <a:rPr lang="en-US" dirty="0"/>
              <a:t>2024</a:t>
            </a:r>
          </a:p>
        </p:txBody>
      </p:sp>
      <p:sp>
        <p:nvSpPr>
          <p:cNvPr id="6" name="Slide Number Placeholder 5">
            <a:extLst>
              <a:ext uri="{FF2B5EF4-FFF2-40B4-BE49-F238E27FC236}">
                <a16:creationId xmlns:a16="http://schemas.microsoft.com/office/drawing/2014/main" id="{71F41BD0-EAAC-8A50-D209-BF8D283E86BB}"/>
              </a:ext>
            </a:extLst>
          </p:cNvPr>
          <p:cNvSpPr>
            <a:spLocks noGrp="1"/>
          </p:cNvSpPr>
          <p:nvPr>
            <p:ph type="sldNum" sz="quarter" idx="12"/>
          </p:nvPr>
        </p:nvSpPr>
        <p:spPr/>
        <p:txBody>
          <a:bodyPr/>
          <a:lstStyle/>
          <a:p>
            <a:fld id="{5874D6C6-B3A5-4F2C-A6BF-E3D57C3A1219}" type="slidenum">
              <a:rPr lang="en-US" smtClean="0"/>
              <a:t>38</a:t>
            </a:fld>
            <a:endParaRPr lang="en-US"/>
          </a:p>
        </p:txBody>
      </p:sp>
      <p:sp>
        <p:nvSpPr>
          <p:cNvPr id="7" name="Content Placeholder 6">
            <a:extLst>
              <a:ext uri="{FF2B5EF4-FFF2-40B4-BE49-F238E27FC236}">
                <a16:creationId xmlns:a16="http://schemas.microsoft.com/office/drawing/2014/main" id="{40562E59-D675-AD6D-BE80-300CB5F4D42E}"/>
              </a:ext>
            </a:extLst>
          </p:cNvPr>
          <p:cNvSpPr>
            <a:spLocks noGrp="1"/>
          </p:cNvSpPr>
          <p:nvPr>
            <p:ph sz="quarter" idx="13"/>
          </p:nvPr>
        </p:nvSpPr>
        <p:spPr/>
        <p:txBody>
          <a:bodyPr/>
          <a:lstStyle/>
          <a:p>
            <a:r>
              <a:rPr lang="en-US" sz="1800" b="1" dirty="0">
                <a:solidFill>
                  <a:schemeClr val="bg1"/>
                </a:solidFill>
                <a:effectLst>
                  <a:outerShdw blurRad="38100" dist="38100" dir="2700000" algn="tl">
                    <a:srgbClr val="000000">
                      <a:alpha val="43137"/>
                    </a:srgbClr>
                  </a:outerShdw>
                </a:effectLst>
              </a:rPr>
              <a:t>Investigation</a:t>
            </a:r>
            <a:r>
              <a:rPr lang="en-US" b="1" dirty="0">
                <a:solidFill>
                  <a:schemeClr val="bg1"/>
                </a:solidFill>
                <a:effectLst>
                  <a:outerShdw blurRad="38100" dist="38100" dir="2700000" algn="tl">
                    <a:srgbClr val="000000">
                      <a:alpha val="43137"/>
                    </a:srgbClr>
                  </a:outerShdw>
                </a:effectLst>
              </a:rPr>
              <a:t> Tab</a:t>
            </a:r>
            <a:r>
              <a:rPr lang="en-US" sz="1100" b="1" dirty="0">
                <a:solidFill>
                  <a:schemeClr val="bg1"/>
                </a:solidFill>
                <a:effectLst>
                  <a:outerShdw blurRad="38100" dist="38100" dir="2700000" algn="tl">
                    <a:srgbClr val="000000">
                      <a:alpha val="43137"/>
                    </a:srgbClr>
                  </a:outerShdw>
                </a:effectLst>
              </a:rPr>
              <a:t> : </a:t>
            </a:r>
            <a:r>
              <a:rPr lang="en-US" dirty="0">
                <a:solidFill>
                  <a:schemeClr val="bg1"/>
                </a:solidFill>
              </a:rPr>
              <a:t>Section 3 &amp; 4</a:t>
            </a:r>
          </a:p>
          <a:p>
            <a:endParaRPr lang="en-US" dirty="0"/>
          </a:p>
        </p:txBody>
      </p:sp>
      <p:sp>
        <p:nvSpPr>
          <p:cNvPr id="13" name="Flowchart: Connector 12">
            <a:extLst>
              <a:ext uri="{FF2B5EF4-FFF2-40B4-BE49-F238E27FC236}">
                <a16:creationId xmlns:a16="http://schemas.microsoft.com/office/drawing/2014/main" id="{FAE70CBC-0035-C29B-513C-20F20F4C47DD}"/>
              </a:ext>
            </a:extLst>
          </p:cNvPr>
          <p:cNvSpPr/>
          <p:nvPr/>
        </p:nvSpPr>
        <p:spPr>
          <a:xfrm>
            <a:off x="313564" y="3663447"/>
            <a:ext cx="380033" cy="369332"/>
          </a:xfrm>
          <a:prstGeom prst="flowChartConnector">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AF39134-5AD7-BD24-950B-29DA0A4E4297}"/>
              </a:ext>
            </a:extLst>
          </p:cNvPr>
          <p:cNvSpPr txBox="1"/>
          <p:nvPr/>
        </p:nvSpPr>
        <p:spPr>
          <a:xfrm>
            <a:off x="340925" y="3634022"/>
            <a:ext cx="325309" cy="369332"/>
          </a:xfrm>
          <a:prstGeom prst="rect">
            <a:avLst/>
          </a:prstGeom>
          <a:noFill/>
          <a:ln>
            <a:noFill/>
          </a:ln>
        </p:spPr>
        <p:txBody>
          <a:bodyPr wrap="square" rtlCol="0">
            <a:spAutoFit/>
          </a:bodyPr>
          <a:lstStyle/>
          <a:p>
            <a:pPr algn="ctr"/>
            <a:r>
              <a:rPr lang="en-US" b="1" dirty="0">
                <a:solidFill>
                  <a:schemeClr val="bg1"/>
                </a:solidFill>
              </a:rPr>
              <a:t>4</a:t>
            </a:r>
          </a:p>
        </p:txBody>
      </p:sp>
      <p:sp>
        <p:nvSpPr>
          <p:cNvPr id="15" name="Flowchart: Connector 14">
            <a:extLst>
              <a:ext uri="{FF2B5EF4-FFF2-40B4-BE49-F238E27FC236}">
                <a16:creationId xmlns:a16="http://schemas.microsoft.com/office/drawing/2014/main" id="{5BE1238D-B8C8-0BB5-4D83-B9AB6D4E49D0}"/>
              </a:ext>
            </a:extLst>
          </p:cNvPr>
          <p:cNvSpPr/>
          <p:nvPr/>
        </p:nvSpPr>
        <p:spPr>
          <a:xfrm>
            <a:off x="285750" y="1471545"/>
            <a:ext cx="380033" cy="369332"/>
          </a:xfrm>
          <a:prstGeom prst="flowChartConnector">
            <a:avLst/>
          </a:prstGeom>
          <a:solidFill>
            <a:schemeClr val="bg2">
              <a:lumMod val="1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1EF58431-5A95-EAC3-D638-622D69C28359}"/>
              </a:ext>
            </a:extLst>
          </p:cNvPr>
          <p:cNvSpPr txBox="1"/>
          <p:nvPr/>
        </p:nvSpPr>
        <p:spPr>
          <a:xfrm>
            <a:off x="315938" y="1436263"/>
            <a:ext cx="325309" cy="369332"/>
          </a:xfrm>
          <a:prstGeom prst="rect">
            <a:avLst/>
          </a:prstGeom>
          <a:noFill/>
          <a:ln>
            <a:noFill/>
          </a:ln>
        </p:spPr>
        <p:txBody>
          <a:bodyPr wrap="square" rtlCol="0">
            <a:spAutoFit/>
          </a:bodyPr>
          <a:lstStyle/>
          <a:p>
            <a:pPr algn="ctr"/>
            <a:r>
              <a:rPr lang="en-US" b="1" dirty="0">
                <a:solidFill>
                  <a:schemeClr val="bg1"/>
                </a:solidFill>
              </a:rPr>
              <a:t>3</a:t>
            </a:r>
          </a:p>
        </p:txBody>
      </p:sp>
      <p:sp>
        <p:nvSpPr>
          <p:cNvPr id="17" name="TextBox 16">
            <a:extLst>
              <a:ext uri="{FF2B5EF4-FFF2-40B4-BE49-F238E27FC236}">
                <a16:creationId xmlns:a16="http://schemas.microsoft.com/office/drawing/2014/main" id="{5EA76FF5-D78A-92A4-A2B6-497E501FA70D}"/>
              </a:ext>
            </a:extLst>
          </p:cNvPr>
          <p:cNvSpPr txBox="1"/>
          <p:nvPr/>
        </p:nvSpPr>
        <p:spPr>
          <a:xfrm>
            <a:off x="665783" y="1470616"/>
            <a:ext cx="5047418" cy="369332"/>
          </a:xfrm>
          <a:prstGeom prst="rect">
            <a:avLst/>
          </a:prstGeom>
          <a:noFill/>
        </p:spPr>
        <p:txBody>
          <a:bodyPr wrap="square" rtlCol="0">
            <a:spAutoFit/>
          </a:bodyPr>
          <a:lstStyle/>
          <a:p>
            <a:r>
              <a:rPr lang="en-US" b="1" dirty="0">
                <a:solidFill>
                  <a:schemeClr val="bg2">
                    <a:lumMod val="10000"/>
                  </a:schemeClr>
                </a:solidFill>
                <a:effectLst>
                  <a:outerShdw blurRad="38100" dist="38100" dir="2700000" algn="tl">
                    <a:srgbClr val="000000">
                      <a:alpha val="43137"/>
                    </a:srgbClr>
                  </a:outerShdw>
                </a:effectLst>
              </a:rPr>
              <a:t>Notification of Decision &amp; Right to Appeal </a:t>
            </a:r>
          </a:p>
        </p:txBody>
      </p:sp>
      <p:sp>
        <p:nvSpPr>
          <p:cNvPr id="19" name="TextBox 18">
            <a:extLst>
              <a:ext uri="{FF2B5EF4-FFF2-40B4-BE49-F238E27FC236}">
                <a16:creationId xmlns:a16="http://schemas.microsoft.com/office/drawing/2014/main" id="{D4760A64-F71D-D0B2-D953-741B7B5DCC6B}"/>
              </a:ext>
            </a:extLst>
          </p:cNvPr>
          <p:cNvSpPr txBox="1"/>
          <p:nvPr/>
        </p:nvSpPr>
        <p:spPr>
          <a:xfrm>
            <a:off x="693595" y="3662729"/>
            <a:ext cx="6097904" cy="369332"/>
          </a:xfrm>
          <a:prstGeom prst="rect">
            <a:avLst/>
          </a:prstGeom>
          <a:noFill/>
        </p:spPr>
        <p:txBody>
          <a:bodyPr wrap="square">
            <a:spAutoFit/>
          </a:bodyPr>
          <a:lstStyle/>
          <a:p>
            <a:r>
              <a:rPr lang="en-US" b="1" dirty="0">
                <a:solidFill>
                  <a:schemeClr val="accent2"/>
                </a:solidFill>
                <a:effectLst>
                  <a:outerShdw blurRad="38100" dist="38100" dir="2700000" algn="tl">
                    <a:srgbClr val="000000">
                      <a:alpha val="43137"/>
                    </a:srgbClr>
                  </a:outerShdw>
                </a:effectLst>
              </a:rPr>
              <a:t>Responsible DBHDS Advocate </a:t>
            </a:r>
          </a:p>
        </p:txBody>
      </p:sp>
      <p:sp>
        <p:nvSpPr>
          <p:cNvPr id="22" name="TextBox 21">
            <a:extLst>
              <a:ext uri="{FF2B5EF4-FFF2-40B4-BE49-F238E27FC236}">
                <a16:creationId xmlns:a16="http://schemas.microsoft.com/office/drawing/2014/main" id="{BC65E860-18FC-03E5-26C1-3B00A790A9C7}"/>
              </a:ext>
            </a:extLst>
          </p:cNvPr>
          <p:cNvSpPr txBox="1"/>
          <p:nvPr/>
        </p:nvSpPr>
        <p:spPr>
          <a:xfrm>
            <a:off x="285751" y="4133068"/>
            <a:ext cx="5040796" cy="369332"/>
          </a:xfrm>
          <a:prstGeom prst="rect">
            <a:avLst/>
          </a:prstGeom>
          <a:noFill/>
        </p:spPr>
        <p:txBody>
          <a:bodyPr wrap="square" rtlCol="0">
            <a:spAutoFit/>
          </a:bodyPr>
          <a:lstStyle/>
          <a:p>
            <a:pPr marL="285750" indent="-285750">
              <a:buFont typeface="Wingdings" panose="05000000000000000000" pitchFamily="2" charset="2"/>
              <a:buChar char="Ø"/>
            </a:pPr>
            <a:r>
              <a:rPr lang="en-US" dirty="0"/>
              <a:t>Note the name of the assigned Advocate </a:t>
            </a:r>
          </a:p>
        </p:txBody>
      </p:sp>
      <p:sp>
        <p:nvSpPr>
          <p:cNvPr id="3" name="TextBox 2">
            <a:extLst>
              <a:ext uri="{FF2B5EF4-FFF2-40B4-BE49-F238E27FC236}">
                <a16:creationId xmlns:a16="http://schemas.microsoft.com/office/drawing/2014/main" id="{AB1E0795-AB4E-9C5C-24A8-BBCE838325FB}"/>
              </a:ext>
            </a:extLst>
          </p:cNvPr>
          <p:cNvSpPr txBox="1"/>
          <p:nvPr/>
        </p:nvSpPr>
        <p:spPr>
          <a:xfrm>
            <a:off x="327391" y="1940237"/>
            <a:ext cx="4999156" cy="1754326"/>
          </a:xfrm>
          <a:prstGeom prst="rect">
            <a:avLst/>
          </a:prstGeom>
          <a:noFill/>
        </p:spPr>
        <p:txBody>
          <a:bodyPr wrap="square">
            <a:spAutoFit/>
          </a:bodyPr>
          <a:lstStyle/>
          <a:p>
            <a:pPr marL="285750" indent="-285750">
              <a:buFont typeface="Wingdings" panose="05000000000000000000" pitchFamily="2" charset="2"/>
              <a:buChar char="Ø"/>
            </a:pPr>
            <a:r>
              <a:rPr lang="en-US" dirty="0"/>
              <a:t>Note the date the Advocate, individual, and Substitute Decision Maker (if applicable) were notified of the Director’s decision and appeals information provided </a:t>
            </a:r>
          </a:p>
          <a:p>
            <a:pPr marL="742950" lvl="1" indent="-285750">
              <a:buFont typeface="Arial" panose="020B0604020202020204" pitchFamily="34" charset="0"/>
              <a:buChar char="•"/>
            </a:pPr>
            <a:r>
              <a:rPr lang="en-US" dirty="0"/>
              <a:t>Date Investigation Tab is completed. </a:t>
            </a:r>
          </a:p>
          <a:p>
            <a:pPr marL="742950" lvl="1" indent="-285750">
              <a:buFont typeface="Arial" panose="020B0604020202020204" pitchFamily="34" charset="0"/>
              <a:buChar char="•"/>
            </a:pPr>
            <a:r>
              <a:rPr lang="en-US" dirty="0"/>
              <a:t>Date decision letter provided</a:t>
            </a:r>
          </a:p>
        </p:txBody>
      </p:sp>
    </p:spTree>
    <p:extLst>
      <p:ext uri="{BB962C8B-B14F-4D97-AF65-F5344CB8AC3E}">
        <p14:creationId xmlns:p14="http://schemas.microsoft.com/office/powerpoint/2010/main" val="40960349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9E320B-D6E1-B789-9FC8-3EB1743D124A}"/>
              </a:ext>
            </a:extLst>
          </p:cNvPr>
          <p:cNvPicPr>
            <a:picLocks noChangeAspect="1"/>
          </p:cNvPicPr>
          <p:nvPr/>
        </p:nvPicPr>
        <p:blipFill>
          <a:blip r:embed="rId3"/>
          <a:stretch>
            <a:fillRect/>
          </a:stretch>
        </p:blipFill>
        <p:spPr>
          <a:xfrm>
            <a:off x="5107157" y="1495648"/>
            <a:ext cx="6402943" cy="3428549"/>
          </a:xfrm>
          <a:prstGeom prst="rect">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4" name="Date Placeholder 3">
            <a:extLst>
              <a:ext uri="{FF2B5EF4-FFF2-40B4-BE49-F238E27FC236}">
                <a16:creationId xmlns:a16="http://schemas.microsoft.com/office/drawing/2014/main" id="{D846FC3F-4030-AA7C-F85B-F6614DBD1556}"/>
              </a:ext>
            </a:extLst>
          </p:cNvPr>
          <p:cNvSpPr>
            <a:spLocks noGrp="1"/>
          </p:cNvSpPr>
          <p:nvPr>
            <p:ph type="dt" sz="half" idx="10"/>
          </p:nvPr>
        </p:nvSpPr>
        <p:spPr/>
        <p:txBody>
          <a:bodyPr/>
          <a:lstStyle/>
          <a:p>
            <a:r>
              <a:rPr lang="en-US" dirty="0"/>
              <a:t>2024</a:t>
            </a:r>
          </a:p>
        </p:txBody>
      </p:sp>
      <p:sp>
        <p:nvSpPr>
          <p:cNvPr id="6" name="Slide Number Placeholder 5">
            <a:extLst>
              <a:ext uri="{FF2B5EF4-FFF2-40B4-BE49-F238E27FC236}">
                <a16:creationId xmlns:a16="http://schemas.microsoft.com/office/drawing/2014/main" id="{B62C7B6D-9E14-AD47-0667-E39B0976DC57}"/>
              </a:ext>
            </a:extLst>
          </p:cNvPr>
          <p:cNvSpPr>
            <a:spLocks noGrp="1"/>
          </p:cNvSpPr>
          <p:nvPr>
            <p:ph type="sldNum" sz="quarter" idx="12"/>
          </p:nvPr>
        </p:nvSpPr>
        <p:spPr/>
        <p:txBody>
          <a:bodyPr/>
          <a:lstStyle/>
          <a:p>
            <a:fld id="{5874D6C6-B3A5-4F2C-A6BF-E3D57C3A1219}" type="slidenum">
              <a:rPr lang="en-US" smtClean="0"/>
              <a:t>39</a:t>
            </a:fld>
            <a:endParaRPr lang="en-US"/>
          </a:p>
        </p:txBody>
      </p:sp>
      <p:sp>
        <p:nvSpPr>
          <p:cNvPr id="7" name="Content Placeholder 6">
            <a:extLst>
              <a:ext uri="{FF2B5EF4-FFF2-40B4-BE49-F238E27FC236}">
                <a16:creationId xmlns:a16="http://schemas.microsoft.com/office/drawing/2014/main" id="{50CFDF1A-4198-C083-B13A-945837F74338}"/>
              </a:ext>
            </a:extLst>
          </p:cNvPr>
          <p:cNvSpPr>
            <a:spLocks noGrp="1"/>
          </p:cNvSpPr>
          <p:nvPr>
            <p:ph sz="quarter" idx="13"/>
          </p:nvPr>
        </p:nvSpPr>
        <p:spPr>
          <a:xfrm>
            <a:off x="3531711" y="489795"/>
            <a:ext cx="7246938" cy="321732"/>
          </a:xfrm>
        </p:spPr>
        <p:txBody>
          <a:bodyPr/>
          <a:lstStyle/>
          <a:p>
            <a:r>
              <a:rPr lang="en-US" sz="1800" b="1" dirty="0">
                <a:solidFill>
                  <a:schemeClr val="bg1"/>
                </a:solidFill>
                <a:effectLst>
                  <a:outerShdw blurRad="38100" dist="38100" dir="2700000" algn="tl">
                    <a:srgbClr val="000000">
                      <a:alpha val="43137"/>
                    </a:srgbClr>
                  </a:outerShdw>
                </a:effectLst>
              </a:rPr>
              <a:t>Investigation</a:t>
            </a:r>
            <a:r>
              <a:rPr lang="en-US" b="1" dirty="0">
                <a:solidFill>
                  <a:schemeClr val="bg1"/>
                </a:solidFill>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tab</a:t>
            </a:r>
            <a:r>
              <a:rPr lang="en-US" sz="1100" b="1" dirty="0">
                <a:solidFill>
                  <a:schemeClr val="bg1"/>
                </a:solidFill>
                <a:effectLst>
                  <a:outerShdw blurRad="38100" dist="38100" dir="2700000" algn="tl">
                    <a:srgbClr val="000000">
                      <a:alpha val="43137"/>
                    </a:srgbClr>
                  </a:outerShdw>
                </a:effectLst>
              </a:rPr>
              <a:t> : </a:t>
            </a:r>
            <a:r>
              <a:rPr lang="en-US" dirty="0">
                <a:solidFill>
                  <a:schemeClr val="bg1"/>
                </a:solidFill>
              </a:rPr>
              <a:t>Section 5</a:t>
            </a:r>
          </a:p>
          <a:p>
            <a:endParaRPr lang="en-US" dirty="0"/>
          </a:p>
        </p:txBody>
      </p:sp>
      <p:sp>
        <p:nvSpPr>
          <p:cNvPr id="10" name="TextBox 9">
            <a:extLst>
              <a:ext uri="{FF2B5EF4-FFF2-40B4-BE49-F238E27FC236}">
                <a16:creationId xmlns:a16="http://schemas.microsoft.com/office/drawing/2014/main" id="{D3F4748B-912B-FD34-969A-9BD3D82CBF5D}"/>
              </a:ext>
            </a:extLst>
          </p:cNvPr>
          <p:cNvSpPr txBox="1"/>
          <p:nvPr/>
        </p:nvSpPr>
        <p:spPr>
          <a:xfrm>
            <a:off x="285750" y="4706255"/>
            <a:ext cx="4728120" cy="646331"/>
          </a:xfrm>
          <a:prstGeom prst="rect">
            <a:avLst/>
          </a:prstGeom>
          <a:noFill/>
        </p:spPr>
        <p:txBody>
          <a:bodyPr wrap="square">
            <a:spAutoFit/>
          </a:bodyPr>
          <a:lstStyle/>
          <a:p>
            <a:pPr marL="285750" indent="-285750">
              <a:buFont typeface="Wingdings" panose="05000000000000000000" pitchFamily="2" charset="2"/>
              <a:buChar char="v"/>
            </a:pPr>
            <a:r>
              <a:rPr lang="en-US" b="1" u="sng" dirty="0">
                <a:effectLst>
                  <a:outerShdw blurRad="38100" dist="38100" dir="2700000" algn="tl">
                    <a:srgbClr val="000000">
                      <a:alpha val="43137"/>
                    </a:srgbClr>
                  </a:outerShdw>
                </a:effectLst>
              </a:rPr>
              <a:t>Closed by</a:t>
            </a:r>
            <a:r>
              <a:rPr lang="en-US" b="1" dirty="0">
                <a:effectLst>
                  <a:outerShdw blurRad="38100" dist="38100" dir="2700000" algn="tl">
                    <a:srgbClr val="000000">
                      <a:alpha val="43137"/>
                    </a:srgbClr>
                  </a:outerShdw>
                </a:effectLst>
              </a:rPr>
              <a:t>: </a:t>
            </a:r>
            <a:r>
              <a:rPr lang="en-US" b="1" dirty="0">
                <a:solidFill>
                  <a:srgbClr val="C00000"/>
                </a:solidFill>
              </a:rPr>
              <a:t>Should always be completed by the Advocate only </a:t>
            </a:r>
          </a:p>
        </p:txBody>
      </p:sp>
      <p:sp>
        <p:nvSpPr>
          <p:cNvPr id="11" name="Flowchart: Connector 10">
            <a:extLst>
              <a:ext uri="{FF2B5EF4-FFF2-40B4-BE49-F238E27FC236}">
                <a16:creationId xmlns:a16="http://schemas.microsoft.com/office/drawing/2014/main" id="{925137FB-6F74-20BD-BBC2-8176D73DB280}"/>
              </a:ext>
            </a:extLst>
          </p:cNvPr>
          <p:cNvSpPr/>
          <p:nvPr/>
        </p:nvSpPr>
        <p:spPr>
          <a:xfrm>
            <a:off x="285750" y="1126316"/>
            <a:ext cx="380033" cy="369332"/>
          </a:xfrm>
          <a:prstGeom prst="flowChartConnector">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CD0201E-AAAD-AF2B-10D9-1A1ACAD0A23C}"/>
              </a:ext>
            </a:extLst>
          </p:cNvPr>
          <p:cNvSpPr txBox="1"/>
          <p:nvPr/>
        </p:nvSpPr>
        <p:spPr>
          <a:xfrm>
            <a:off x="301867" y="1089652"/>
            <a:ext cx="325309" cy="369332"/>
          </a:xfrm>
          <a:prstGeom prst="rect">
            <a:avLst/>
          </a:prstGeom>
          <a:noFill/>
          <a:ln>
            <a:noFill/>
          </a:ln>
        </p:spPr>
        <p:txBody>
          <a:bodyPr wrap="square" rtlCol="0">
            <a:spAutoFit/>
          </a:bodyPr>
          <a:lstStyle/>
          <a:p>
            <a:pPr algn="ctr"/>
            <a:r>
              <a:rPr lang="en-US" b="1" dirty="0">
                <a:solidFill>
                  <a:schemeClr val="bg1"/>
                </a:solidFill>
              </a:rPr>
              <a:t>5</a:t>
            </a:r>
          </a:p>
        </p:txBody>
      </p:sp>
      <p:sp>
        <p:nvSpPr>
          <p:cNvPr id="13" name="TextBox 12">
            <a:extLst>
              <a:ext uri="{FF2B5EF4-FFF2-40B4-BE49-F238E27FC236}">
                <a16:creationId xmlns:a16="http://schemas.microsoft.com/office/drawing/2014/main" id="{A1980306-C4AD-4709-FF94-F1A1A4FFD650}"/>
              </a:ext>
            </a:extLst>
          </p:cNvPr>
          <p:cNvSpPr txBox="1"/>
          <p:nvPr/>
        </p:nvSpPr>
        <p:spPr>
          <a:xfrm>
            <a:off x="681900" y="1145092"/>
            <a:ext cx="6097904" cy="369332"/>
          </a:xfrm>
          <a:prstGeom prst="rect">
            <a:avLst/>
          </a:prstGeom>
          <a:noFill/>
        </p:spPr>
        <p:txBody>
          <a:bodyPr wrap="square">
            <a:spAutoFit/>
          </a:bodyPr>
          <a:lstStyle/>
          <a:p>
            <a:r>
              <a:rPr lang="en-US" b="1" dirty="0">
                <a:solidFill>
                  <a:srgbClr val="C00000"/>
                </a:solidFill>
                <a:effectLst>
                  <a:outerShdw blurRad="38100" dist="38100" dir="2700000" algn="tl">
                    <a:srgbClr val="000000">
                      <a:alpha val="43137"/>
                    </a:srgbClr>
                  </a:outerShdw>
                </a:effectLst>
              </a:rPr>
              <a:t>Case Status</a:t>
            </a:r>
          </a:p>
        </p:txBody>
      </p:sp>
      <p:sp>
        <p:nvSpPr>
          <p:cNvPr id="14" name="TextBox 13">
            <a:extLst>
              <a:ext uri="{FF2B5EF4-FFF2-40B4-BE49-F238E27FC236}">
                <a16:creationId xmlns:a16="http://schemas.microsoft.com/office/drawing/2014/main" id="{70B1748C-9B9E-D378-446D-5DEEBACFFB1E}"/>
              </a:ext>
            </a:extLst>
          </p:cNvPr>
          <p:cNvSpPr txBox="1"/>
          <p:nvPr/>
        </p:nvSpPr>
        <p:spPr>
          <a:xfrm>
            <a:off x="301867" y="1561088"/>
            <a:ext cx="4818007" cy="3339376"/>
          </a:xfrm>
          <a:prstGeom prst="rect">
            <a:avLst/>
          </a:prstGeom>
          <a:noFill/>
        </p:spPr>
        <p:txBody>
          <a:bodyPr wrap="square" rtlCol="0">
            <a:spAutoFit/>
          </a:bodyPr>
          <a:lstStyle/>
          <a:p>
            <a:pPr marL="285750" indent="-285750">
              <a:buFont typeface="Wingdings" panose="05000000000000000000" pitchFamily="2" charset="2"/>
              <a:buChar char="Ø"/>
            </a:pPr>
            <a:r>
              <a:rPr lang="en-US" b="1" dirty="0">
                <a:effectLst>
                  <a:outerShdw blurRad="38100" dist="38100" dir="2700000" algn="tl">
                    <a:srgbClr val="000000">
                      <a:alpha val="43137"/>
                    </a:srgbClr>
                  </a:outerShdw>
                </a:effectLst>
              </a:rPr>
              <a:t>Complete this section </a:t>
            </a:r>
            <a:r>
              <a:rPr lang="en-US" b="1" u="sng" dirty="0">
                <a:effectLst>
                  <a:outerShdw blurRad="38100" dist="38100" dir="2700000" algn="tl">
                    <a:srgbClr val="000000">
                      <a:alpha val="43137"/>
                    </a:srgbClr>
                  </a:outerShdw>
                </a:effectLst>
              </a:rPr>
              <a:t>as shown</a:t>
            </a:r>
            <a:r>
              <a:rPr lang="en-US" b="1" dirty="0">
                <a:effectLst>
                  <a:outerShdw blurRad="38100" dist="38100" dir="2700000" algn="tl">
                    <a:srgbClr val="000000">
                      <a:alpha val="43137"/>
                    </a:srgbClr>
                  </a:outerShdw>
                </a:effectLst>
              </a:rPr>
              <a:t>:</a:t>
            </a:r>
            <a:endParaRPr lang="en-US" dirty="0"/>
          </a:p>
          <a:p>
            <a:pPr lvl="1"/>
            <a:r>
              <a:rPr lang="en-US" dirty="0"/>
              <a:t>From the drop-down menu(s), only select the following: </a:t>
            </a:r>
          </a:p>
          <a:p>
            <a:pPr marL="742950" lvl="1" indent="-285750">
              <a:buFont typeface="Wingdings" panose="05000000000000000000" pitchFamily="2" charset="2"/>
              <a:buChar char="ü"/>
            </a:pPr>
            <a:r>
              <a:rPr lang="en-US" dirty="0"/>
              <a:t>“</a:t>
            </a:r>
            <a:r>
              <a:rPr lang="en-US" b="1" dirty="0"/>
              <a:t>Pending Other</a:t>
            </a:r>
            <a:r>
              <a:rPr lang="en-US" dirty="0"/>
              <a:t>” as Status</a:t>
            </a:r>
          </a:p>
          <a:p>
            <a:pPr marL="742950" lvl="1" indent="-285750">
              <a:buFont typeface="Wingdings" panose="05000000000000000000" pitchFamily="2" charset="2"/>
              <a:buChar char="ü"/>
            </a:pPr>
            <a:r>
              <a:rPr lang="en-US" dirty="0"/>
              <a:t>“</a:t>
            </a:r>
            <a:r>
              <a:rPr lang="en-US" b="1" dirty="0"/>
              <a:t>Director</a:t>
            </a:r>
            <a:r>
              <a:rPr lang="en-US" dirty="0"/>
              <a:t>” as Point of Resolution </a:t>
            </a:r>
          </a:p>
          <a:p>
            <a:pPr marL="742950" lvl="1" indent="-285750">
              <a:buFont typeface="Wingdings" panose="05000000000000000000" pitchFamily="2" charset="2"/>
              <a:buChar char="ü"/>
            </a:pPr>
            <a:r>
              <a:rPr lang="en-US" dirty="0"/>
              <a:t>“</a:t>
            </a:r>
            <a:r>
              <a:rPr lang="en-US" b="1" dirty="0"/>
              <a:t>Agrees</a:t>
            </a:r>
            <a:r>
              <a:rPr lang="en-US" dirty="0"/>
              <a:t> </a:t>
            </a:r>
            <a:r>
              <a:rPr lang="en-US" b="1" dirty="0"/>
              <a:t>with</a:t>
            </a:r>
            <a:r>
              <a:rPr lang="en-US" dirty="0"/>
              <a:t>…” as Individual Decision</a:t>
            </a:r>
          </a:p>
          <a:p>
            <a:pPr marL="742950" lvl="1" indent="-285750">
              <a:buFont typeface="Wingdings" panose="05000000000000000000" pitchFamily="2" charset="2"/>
              <a:buChar char="ü"/>
            </a:pPr>
            <a:endParaRPr lang="en-US" sz="1500" b="1" dirty="0">
              <a:solidFill>
                <a:srgbClr val="C00000"/>
              </a:solidFill>
              <a:effectLst>
                <a:outerShdw blurRad="38100" dist="38100" dir="2700000" algn="tl">
                  <a:srgbClr val="000000">
                    <a:alpha val="43137"/>
                  </a:srgbClr>
                </a:outerShdw>
              </a:effectLst>
            </a:endParaRPr>
          </a:p>
          <a:p>
            <a:pPr lvl="1">
              <a:buClr>
                <a:schemeClr val="tx1"/>
              </a:buClr>
            </a:pPr>
            <a:r>
              <a:rPr lang="en-US" b="1" dirty="0">
                <a:solidFill>
                  <a:srgbClr val="C00000"/>
                </a:solidFill>
              </a:rPr>
              <a:t>The Advocate completes the remainder of the fields; and closes the case or updates case statuses drop-down menus. </a:t>
            </a:r>
            <a:endParaRPr lang="en-US" dirty="0">
              <a:solidFill>
                <a:srgbClr val="C00000"/>
              </a:solidFill>
            </a:endParaRPr>
          </a:p>
          <a:p>
            <a:r>
              <a:rPr lang="en-US" dirty="0"/>
              <a:t> </a:t>
            </a:r>
          </a:p>
        </p:txBody>
      </p:sp>
      <p:sp>
        <p:nvSpPr>
          <p:cNvPr id="20" name="TextBox 19">
            <a:extLst>
              <a:ext uri="{FF2B5EF4-FFF2-40B4-BE49-F238E27FC236}">
                <a16:creationId xmlns:a16="http://schemas.microsoft.com/office/drawing/2014/main" id="{29D5C5CC-A16E-61FE-49EE-218414CB6D57}"/>
              </a:ext>
            </a:extLst>
          </p:cNvPr>
          <p:cNvSpPr txBox="1"/>
          <p:nvPr/>
        </p:nvSpPr>
        <p:spPr>
          <a:xfrm>
            <a:off x="5213161" y="4380984"/>
            <a:ext cx="2141228" cy="325271"/>
          </a:xfrm>
          <a:prstGeom prst="rect">
            <a:avLst/>
          </a:prstGeom>
          <a:noFill/>
          <a:ln w="38100">
            <a:solidFill>
              <a:schemeClr val="accent1"/>
            </a:solidFill>
          </a:ln>
          <a:effectLst>
            <a:glow rad="63500">
              <a:schemeClr val="accent2">
                <a:satMod val="175000"/>
                <a:alpha val="40000"/>
              </a:schemeClr>
            </a:glow>
          </a:effectLst>
        </p:spPr>
        <p:txBody>
          <a:bodyPr wrap="square" rtlCol="0">
            <a:spAutoFit/>
          </a:bodyPr>
          <a:lstStyle/>
          <a:p>
            <a:endParaRPr lang="en-US" dirty="0"/>
          </a:p>
        </p:txBody>
      </p:sp>
      <p:sp>
        <p:nvSpPr>
          <p:cNvPr id="22" name="TextBox 21">
            <a:extLst>
              <a:ext uri="{FF2B5EF4-FFF2-40B4-BE49-F238E27FC236}">
                <a16:creationId xmlns:a16="http://schemas.microsoft.com/office/drawing/2014/main" id="{495085FB-6A76-5B0C-BD92-4904792EA8E5}"/>
              </a:ext>
            </a:extLst>
          </p:cNvPr>
          <p:cNvSpPr txBox="1"/>
          <p:nvPr/>
        </p:nvSpPr>
        <p:spPr>
          <a:xfrm>
            <a:off x="575896" y="5608318"/>
            <a:ext cx="6203908" cy="369332"/>
          </a:xfrm>
          <a:prstGeom prst="rect">
            <a:avLst/>
          </a:prstGeom>
          <a:noFill/>
        </p:spPr>
        <p:txBody>
          <a:bodyPr wrap="square">
            <a:spAutoFit/>
          </a:bodyPr>
          <a:lstStyle/>
          <a:p>
            <a:r>
              <a:rPr lang="en-US" b="1" dirty="0">
                <a:solidFill>
                  <a:schemeClr val="accent1"/>
                </a:solidFill>
                <a:effectLst>
                  <a:outerShdw blurRad="38100" dist="38100" dir="2700000" algn="tl">
                    <a:srgbClr val="000000">
                      <a:alpha val="43137"/>
                    </a:srgbClr>
                  </a:outerShdw>
                </a:effectLst>
                <a:highlight>
                  <a:srgbClr val="FFFF00"/>
                </a:highlight>
              </a:rPr>
              <a:t>Save</a:t>
            </a:r>
            <a:r>
              <a:rPr lang="en-US" b="1" dirty="0">
                <a:highlight>
                  <a:srgbClr val="FFFF00"/>
                </a:highlight>
              </a:rPr>
              <a:t> </a:t>
            </a:r>
            <a:r>
              <a:rPr lang="en-US" b="1" dirty="0">
                <a:solidFill>
                  <a:schemeClr val="tx2">
                    <a:lumMod val="50000"/>
                  </a:schemeClr>
                </a:solidFill>
                <a:highlight>
                  <a:srgbClr val="FFFF00"/>
                </a:highlight>
              </a:rPr>
              <a:t>record – </a:t>
            </a:r>
            <a:r>
              <a:rPr lang="en-US" b="1" dirty="0">
                <a:solidFill>
                  <a:schemeClr val="bg2">
                    <a:lumMod val="10000"/>
                  </a:schemeClr>
                </a:solidFill>
              </a:rPr>
              <a:t>This completes the Investigations Tab</a:t>
            </a:r>
          </a:p>
        </p:txBody>
      </p:sp>
    </p:spTree>
    <p:extLst>
      <p:ext uri="{BB962C8B-B14F-4D97-AF65-F5344CB8AC3E}">
        <p14:creationId xmlns:p14="http://schemas.microsoft.com/office/powerpoint/2010/main" val="2492602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243B0E-EC53-E9BA-B553-89FFDE210F8E}"/>
              </a:ext>
            </a:extLst>
          </p:cNvPr>
          <p:cNvSpPr>
            <a:spLocks noGrp="1"/>
          </p:cNvSpPr>
          <p:nvPr>
            <p:ph type="sldNum" sz="quarter" idx="12"/>
          </p:nvPr>
        </p:nvSpPr>
        <p:spPr/>
        <p:txBody>
          <a:bodyPr/>
          <a:lstStyle/>
          <a:p>
            <a:fld id="{5874D6C6-B3A5-4F2C-A6BF-E3D57C3A1219}" type="slidenum">
              <a:rPr lang="en-US" smtClean="0"/>
              <a:t>4</a:t>
            </a:fld>
            <a:endParaRPr lang="en-US"/>
          </a:p>
        </p:txBody>
      </p:sp>
      <p:pic>
        <p:nvPicPr>
          <p:cNvPr id="8" name="Content Placeholder 7" descr="A screenshot of a computer&#10;&#10;Description automatically generated">
            <a:extLst>
              <a:ext uri="{FF2B5EF4-FFF2-40B4-BE49-F238E27FC236}">
                <a16:creationId xmlns:a16="http://schemas.microsoft.com/office/drawing/2014/main" id="{8FDB5CA4-5604-378D-E194-58C9283B41FD}"/>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764004" y="1399742"/>
            <a:ext cx="10422689" cy="4604442"/>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9" name="TextBox 8">
            <a:extLst>
              <a:ext uri="{FF2B5EF4-FFF2-40B4-BE49-F238E27FC236}">
                <a16:creationId xmlns:a16="http://schemas.microsoft.com/office/drawing/2014/main" id="{D3058A77-B42F-124E-A50E-D5DF9820B37C}"/>
              </a:ext>
            </a:extLst>
          </p:cNvPr>
          <p:cNvSpPr txBox="1"/>
          <p:nvPr/>
        </p:nvSpPr>
        <p:spPr>
          <a:xfrm>
            <a:off x="622298" y="453706"/>
            <a:ext cx="10706099" cy="400110"/>
          </a:xfrm>
          <a:prstGeom prst="rect">
            <a:avLst/>
          </a:prstGeom>
          <a:noFill/>
        </p:spPr>
        <p:txBody>
          <a:bodyPr wrap="square">
            <a:spAutoFit/>
          </a:bodyPr>
          <a:lstStyle/>
          <a:p>
            <a:pPr marL="109728" algn="ctr">
              <a:defRPr/>
            </a:pPr>
            <a:r>
              <a:rPr lang="en-US" sz="2000" b="1" dirty="0">
                <a:solidFill>
                  <a:schemeClr val="bg1"/>
                </a:solidFill>
                <a:effectLst>
                  <a:outerShdw blurRad="38100" dist="38100" dir="2700000" algn="tl">
                    <a:srgbClr val="000000">
                      <a:alpha val="43137"/>
                    </a:srgbClr>
                  </a:outerShdw>
                </a:effectLst>
                <a:hlinkClick r:id="rId4">
                  <a:extLst>
                    <a:ext uri="{A12FA001-AC4F-418D-AE19-62706E023703}">
                      <ahyp:hlinkClr xmlns:ahyp="http://schemas.microsoft.com/office/drawing/2018/hyperlinkcolor" val="tx"/>
                    </a:ext>
                  </a:extLst>
                </a:hlinkClick>
              </a:rPr>
              <a:t>Reporting in CHRIS Training Handout</a:t>
            </a:r>
            <a:endParaRPr lang="en-US" sz="1800" b="1" dirty="0">
              <a:solidFill>
                <a:schemeClr val="bg1"/>
              </a:solidFill>
              <a:effectLst>
                <a:outerShdw blurRad="38100" dist="38100" dir="2700000" algn="tl">
                  <a:srgbClr val="000000">
                    <a:alpha val="43137"/>
                  </a:srgbClr>
                </a:outerShdw>
              </a:effectLst>
              <a:latin typeface="Segoe UI" pitchFamily="34" charset="0"/>
              <a:cs typeface="Segoe UI" pitchFamily="34" charset="0"/>
            </a:endParaRPr>
          </a:p>
        </p:txBody>
      </p:sp>
      <p:sp>
        <p:nvSpPr>
          <p:cNvPr id="12" name="Footer Placeholder 4">
            <a:extLst>
              <a:ext uri="{FF2B5EF4-FFF2-40B4-BE49-F238E27FC236}">
                <a16:creationId xmlns:a16="http://schemas.microsoft.com/office/drawing/2014/main" id="{2D6375C8-81AC-CC47-8BF1-7392CB16E940}"/>
              </a:ext>
            </a:extLst>
          </p:cNvPr>
          <p:cNvSpPr txBox="1">
            <a:spLocks/>
          </p:cNvSpPr>
          <p:nvPr/>
        </p:nvSpPr>
        <p:spPr>
          <a:xfrm>
            <a:off x="3810000" y="6192944"/>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 name="Date Placeholder 3">
            <a:extLst>
              <a:ext uri="{FF2B5EF4-FFF2-40B4-BE49-F238E27FC236}">
                <a16:creationId xmlns:a16="http://schemas.microsoft.com/office/drawing/2014/main" id="{1986F7E3-7944-86F1-E6F0-EF9F03837289}"/>
              </a:ext>
            </a:extLst>
          </p:cNvPr>
          <p:cNvSpPr>
            <a:spLocks noGrp="1"/>
          </p:cNvSpPr>
          <p:nvPr>
            <p:ph type="dt" sz="half" idx="10"/>
          </p:nvPr>
        </p:nvSpPr>
        <p:spPr>
          <a:xfrm>
            <a:off x="285750" y="6192837"/>
            <a:ext cx="1847850" cy="365125"/>
          </a:xfrm>
        </p:spPr>
        <p:txBody>
          <a:bodyPr/>
          <a:lstStyle/>
          <a:p>
            <a:r>
              <a:rPr lang="en-US"/>
              <a:t>2024</a:t>
            </a:r>
            <a:endParaRPr lang="en-US" dirty="0"/>
          </a:p>
        </p:txBody>
      </p:sp>
      <p:pic>
        <p:nvPicPr>
          <p:cNvPr id="5" name="Picture 4">
            <a:extLst>
              <a:ext uri="{FF2B5EF4-FFF2-40B4-BE49-F238E27FC236}">
                <a16:creationId xmlns:a16="http://schemas.microsoft.com/office/drawing/2014/main" id="{324DD128-2245-3E96-7728-667B11E3241D}"/>
              </a:ext>
            </a:extLst>
          </p:cNvPr>
          <p:cNvPicPr>
            <a:picLocks noChangeAspect="1"/>
          </p:cNvPicPr>
          <p:nvPr/>
        </p:nvPicPr>
        <p:blipFill>
          <a:blip r:embed="rId5"/>
          <a:stretch>
            <a:fillRect/>
          </a:stretch>
        </p:blipFill>
        <p:spPr>
          <a:xfrm>
            <a:off x="478254" y="1042469"/>
            <a:ext cx="11427996" cy="501727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37064261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screenshot of a computer&#10;&#10;Description automatically generated">
            <a:extLst>
              <a:ext uri="{FF2B5EF4-FFF2-40B4-BE49-F238E27FC236}">
                <a16:creationId xmlns:a16="http://schemas.microsoft.com/office/drawing/2014/main" id="{D4A2B2CD-DD78-5565-07F0-23D6CAB595F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4605" y="1124249"/>
            <a:ext cx="6168186" cy="5049537"/>
          </a:xfr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4" name="Date Placeholder 3">
            <a:extLst>
              <a:ext uri="{FF2B5EF4-FFF2-40B4-BE49-F238E27FC236}">
                <a16:creationId xmlns:a16="http://schemas.microsoft.com/office/drawing/2014/main" id="{645537DA-93D7-0335-2E08-FEDE714FA1B8}"/>
              </a:ext>
            </a:extLst>
          </p:cNvPr>
          <p:cNvSpPr>
            <a:spLocks noGrp="1"/>
          </p:cNvSpPr>
          <p:nvPr>
            <p:ph type="dt" sz="half" idx="10"/>
          </p:nvPr>
        </p:nvSpPr>
        <p:spPr/>
        <p:txBody>
          <a:bodyPr/>
          <a:lstStyle/>
          <a:p>
            <a:r>
              <a:rPr lang="en-US" dirty="0"/>
              <a:t>2024</a:t>
            </a:r>
          </a:p>
        </p:txBody>
      </p:sp>
      <p:sp>
        <p:nvSpPr>
          <p:cNvPr id="6" name="Slide Number Placeholder 5">
            <a:extLst>
              <a:ext uri="{FF2B5EF4-FFF2-40B4-BE49-F238E27FC236}">
                <a16:creationId xmlns:a16="http://schemas.microsoft.com/office/drawing/2014/main" id="{01C7CD4B-2830-2542-4EF9-91D5F580B8EC}"/>
              </a:ext>
            </a:extLst>
          </p:cNvPr>
          <p:cNvSpPr>
            <a:spLocks noGrp="1"/>
          </p:cNvSpPr>
          <p:nvPr>
            <p:ph type="sldNum" sz="quarter" idx="12"/>
          </p:nvPr>
        </p:nvSpPr>
        <p:spPr/>
        <p:txBody>
          <a:bodyPr/>
          <a:lstStyle/>
          <a:p>
            <a:fld id="{5874D6C6-B3A5-4F2C-A6BF-E3D57C3A1219}" type="slidenum">
              <a:rPr lang="en-US" smtClean="0"/>
              <a:t>40</a:t>
            </a:fld>
            <a:endParaRPr lang="en-US"/>
          </a:p>
        </p:txBody>
      </p:sp>
      <p:sp>
        <p:nvSpPr>
          <p:cNvPr id="13" name="Content Placeholder 12">
            <a:extLst>
              <a:ext uri="{FF2B5EF4-FFF2-40B4-BE49-F238E27FC236}">
                <a16:creationId xmlns:a16="http://schemas.microsoft.com/office/drawing/2014/main" id="{A946CB1C-2973-2E30-8D12-19CD16D03FE7}"/>
              </a:ext>
            </a:extLst>
          </p:cNvPr>
          <p:cNvSpPr>
            <a:spLocks noGrp="1"/>
          </p:cNvSpPr>
          <p:nvPr>
            <p:ph sz="quarter" idx="13"/>
          </p:nvPr>
        </p:nvSpPr>
        <p:spPr/>
        <p:txBody>
          <a:bodyPr/>
          <a:lstStyle/>
          <a:p>
            <a:r>
              <a:rPr lang="en-US" sz="1800" b="1" dirty="0">
                <a:solidFill>
                  <a:schemeClr val="bg1"/>
                </a:solidFill>
                <a:effectLst>
                  <a:outerShdw blurRad="38100" dist="38100" dir="2700000" algn="tl">
                    <a:srgbClr val="000000">
                      <a:alpha val="43137"/>
                    </a:srgbClr>
                  </a:outerShdw>
                </a:effectLst>
              </a:rPr>
              <a:t>DBHDS Advocate Report Tab</a:t>
            </a:r>
            <a:endParaRPr lang="en-US" dirty="0">
              <a:solidFill>
                <a:schemeClr val="bg1"/>
              </a:solidFill>
            </a:endParaRPr>
          </a:p>
          <a:p>
            <a:endParaRPr lang="en-US" dirty="0"/>
          </a:p>
        </p:txBody>
      </p:sp>
      <p:pic>
        <p:nvPicPr>
          <p:cNvPr id="3" name="Content Placeholder 10" descr="A screenshot of a computer&#10;&#10;Description automatically generated">
            <a:extLst>
              <a:ext uri="{FF2B5EF4-FFF2-40B4-BE49-F238E27FC236}">
                <a16:creationId xmlns:a16="http://schemas.microsoft.com/office/drawing/2014/main" id="{257FF660-18E9-B994-3592-6D7E3B5B2D2F}"/>
              </a:ext>
            </a:extLst>
          </p:cNvPr>
          <p:cNvPicPr>
            <a:picLocks noChangeAspect="1"/>
          </p:cNvPicPr>
          <p:nvPr/>
        </p:nvPicPr>
        <p:blipFill rotWithShape="1">
          <a:blip r:embed="rId3">
            <a:extLst>
              <a:ext uri="{28A0092B-C50C-407E-A947-70E740481C1C}">
                <a14:useLocalDpi xmlns:a14="http://schemas.microsoft.com/office/drawing/2010/main" val="0"/>
              </a:ext>
            </a:extLst>
          </a:blip>
          <a:srcRect l="20363" t="47938" r="32769" b="3763"/>
          <a:stretch/>
        </p:blipFill>
        <p:spPr>
          <a:xfrm>
            <a:off x="5315628" y="2435807"/>
            <a:ext cx="2971744" cy="2451974"/>
          </a:xfrm>
          <a:prstGeom prst="rect">
            <a:avLst/>
          </a:prstGeom>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7" name="TextBox 6">
            <a:extLst>
              <a:ext uri="{FF2B5EF4-FFF2-40B4-BE49-F238E27FC236}">
                <a16:creationId xmlns:a16="http://schemas.microsoft.com/office/drawing/2014/main" id="{C1089482-7210-0530-15D0-674292C72106}"/>
              </a:ext>
            </a:extLst>
          </p:cNvPr>
          <p:cNvSpPr txBox="1"/>
          <p:nvPr/>
        </p:nvSpPr>
        <p:spPr>
          <a:xfrm>
            <a:off x="4287697" y="1011125"/>
            <a:ext cx="1300806" cy="369332"/>
          </a:xfrm>
          <a:prstGeom prst="rect">
            <a:avLst/>
          </a:prstGeom>
          <a:noFill/>
          <a:ln w="38100">
            <a:solidFill>
              <a:srgbClr val="C00000"/>
            </a:solidFill>
          </a:ln>
          <a:effectLst>
            <a:glow rad="63500">
              <a:schemeClr val="accent2">
                <a:satMod val="175000"/>
                <a:alpha val="40000"/>
              </a:schemeClr>
            </a:glow>
          </a:effectLst>
        </p:spPr>
        <p:txBody>
          <a:bodyPr wrap="square" rtlCol="0">
            <a:spAutoFit/>
          </a:bodyPr>
          <a:lstStyle/>
          <a:p>
            <a:endParaRPr lang="en-US" dirty="0"/>
          </a:p>
        </p:txBody>
      </p:sp>
      <p:sp>
        <p:nvSpPr>
          <p:cNvPr id="8" name="Half Frame 7">
            <a:extLst>
              <a:ext uri="{FF2B5EF4-FFF2-40B4-BE49-F238E27FC236}">
                <a16:creationId xmlns:a16="http://schemas.microsoft.com/office/drawing/2014/main" id="{4A3ED217-18E3-4DCE-9397-09A425BC4210}"/>
              </a:ext>
            </a:extLst>
          </p:cNvPr>
          <p:cNvSpPr/>
          <p:nvPr/>
        </p:nvSpPr>
        <p:spPr>
          <a:xfrm rot="18575411" flipV="1">
            <a:off x="1145629" y="1054627"/>
            <a:ext cx="394134" cy="139244"/>
          </a:xfrm>
          <a:prstGeom prst="halfFrame">
            <a:avLst/>
          </a:prstGeom>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Half Frame 9">
            <a:extLst>
              <a:ext uri="{FF2B5EF4-FFF2-40B4-BE49-F238E27FC236}">
                <a16:creationId xmlns:a16="http://schemas.microsoft.com/office/drawing/2014/main" id="{2CEF3C7A-F4AA-A15E-A622-38E7C4B84BFE}"/>
              </a:ext>
            </a:extLst>
          </p:cNvPr>
          <p:cNvSpPr/>
          <p:nvPr/>
        </p:nvSpPr>
        <p:spPr>
          <a:xfrm rot="18575411" flipV="1">
            <a:off x="1771412" y="1054628"/>
            <a:ext cx="394134" cy="139244"/>
          </a:xfrm>
          <a:prstGeom prst="halfFrame">
            <a:avLst/>
          </a:prstGeom>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Half Frame 10">
            <a:extLst>
              <a:ext uri="{FF2B5EF4-FFF2-40B4-BE49-F238E27FC236}">
                <a16:creationId xmlns:a16="http://schemas.microsoft.com/office/drawing/2014/main" id="{FD127792-2D7D-51EF-A7A6-414AD14A56E2}"/>
              </a:ext>
            </a:extLst>
          </p:cNvPr>
          <p:cNvSpPr/>
          <p:nvPr/>
        </p:nvSpPr>
        <p:spPr>
          <a:xfrm rot="18575411" flipV="1">
            <a:off x="2468198" y="1054628"/>
            <a:ext cx="394134" cy="139244"/>
          </a:xfrm>
          <a:prstGeom prst="halfFrame">
            <a:avLst/>
          </a:prstGeom>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Half Frame 11">
            <a:extLst>
              <a:ext uri="{FF2B5EF4-FFF2-40B4-BE49-F238E27FC236}">
                <a16:creationId xmlns:a16="http://schemas.microsoft.com/office/drawing/2014/main" id="{DCE48C4F-A343-CDEA-167A-40589656CFE8}"/>
              </a:ext>
            </a:extLst>
          </p:cNvPr>
          <p:cNvSpPr/>
          <p:nvPr/>
        </p:nvSpPr>
        <p:spPr>
          <a:xfrm rot="18575411" flipV="1">
            <a:off x="3164985" y="1016626"/>
            <a:ext cx="394134" cy="139244"/>
          </a:xfrm>
          <a:prstGeom prst="halfFrame">
            <a:avLst/>
          </a:prstGeom>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Half Frame 13">
            <a:extLst>
              <a:ext uri="{FF2B5EF4-FFF2-40B4-BE49-F238E27FC236}">
                <a16:creationId xmlns:a16="http://schemas.microsoft.com/office/drawing/2014/main" id="{57784101-56AC-D9A2-0908-B415C0C8BCB3}"/>
              </a:ext>
            </a:extLst>
          </p:cNvPr>
          <p:cNvSpPr/>
          <p:nvPr/>
        </p:nvSpPr>
        <p:spPr>
          <a:xfrm rot="18575411" flipV="1">
            <a:off x="3861771" y="1016626"/>
            <a:ext cx="394134" cy="139244"/>
          </a:xfrm>
          <a:prstGeom prst="halfFrame">
            <a:avLst/>
          </a:prstGeom>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Half Frame 14">
            <a:extLst>
              <a:ext uri="{FF2B5EF4-FFF2-40B4-BE49-F238E27FC236}">
                <a16:creationId xmlns:a16="http://schemas.microsoft.com/office/drawing/2014/main" id="{4A257585-ED1B-7D23-42FC-AE6CBEDF25D5}"/>
              </a:ext>
            </a:extLst>
          </p:cNvPr>
          <p:cNvSpPr/>
          <p:nvPr/>
        </p:nvSpPr>
        <p:spPr>
          <a:xfrm rot="18575411" flipV="1">
            <a:off x="535373" y="1016627"/>
            <a:ext cx="394134" cy="139244"/>
          </a:xfrm>
          <a:prstGeom prst="halfFrame">
            <a:avLst/>
          </a:prstGeom>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F75241FA-E78E-1249-E9B7-6DDC5D375C8F}"/>
              </a:ext>
            </a:extLst>
          </p:cNvPr>
          <p:cNvSpPr txBox="1"/>
          <p:nvPr/>
        </p:nvSpPr>
        <p:spPr>
          <a:xfrm>
            <a:off x="6896687" y="1057243"/>
            <a:ext cx="4529112" cy="923330"/>
          </a:xfrm>
          <a:prstGeom prst="rect">
            <a:avLst/>
          </a:prstGeom>
          <a:noFill/>
        </p:spPr>
        <p:txBody>
          <a:bodyPr wrap="square">
            <a:spAutoFit/>
          </a:bodyPr>
          <a:lstStyle/>
          <a:p>
            <a:r>
              <a:rPr lang="en-US" b="1" dirty="0">
                <a:solidFill>
                  <a:srgbClr val="C00000"/>
                </a:solidFill>
                <a:effectLst>
                  <a:outerShdw blurRad="38100" dist="38100" dir="2700000" algn="tl">
                    <a:srgbClr val="000000">
                      <a:alpha val="43137"/>
                    </a:srgbClr>
                  </a:outerShdw>
                </a:effectLst>
              </a:rPr>
              <a:t>This tab is only completed by the assigned Advocate; however, may be observed by the provider. </a:t>
            </a:r>
          </a:p>
        </p:txBody>
      </p:sp>
      <p:sp>
        <p:nvSpPr>
          <p:cNvPr id="18" name="TextBox 17">
            <a:extLst>
              <a:ext uri="{FF2B5EF4-FFF2-40B4-BE49-F238E27FC236}">
                <a16:creationId xmlns:a16="http://schemas.microsoft.com/office/drawing/2014/main" id="{BD238988-C73D-3C52-7B86-83DBA776767C}"/>
              </a:ext>
            </a:extLst>
          </p:cNvPr>
          <p:cNvSpPr txBox="1"/>
          <p:nvPr/>
        </p:nvSpPr>
        <p:spPr>
          <a:xfrm>
            <a:off x="8498409" y="2771854"/>
            <a:ext cx="3506318" cy="1754326"/>
          </a:xfrm>
          <a:prstGeom prst="rect">
            <a:avLst/>
          </a:prstGeom>
          <a:noFill/>
        </p:spPr>
        <p:txBody>
          <a:bodyPr wrap="square" rtlCol="0">
            <a:spAutoFit/>
          </a:bodyPr>
          <a:lstStyle/>
          <a:p>
            <a:r>
              <a:rPr lang="en-US" dirty="0"/>
              <a:t>The Advocate will </a:t>
            </a:r>
            <a:r>
              <a:rPr lang="en-US" b="1" dirty="0">
                <a:effectLst>
                  <a:outerShdw blurRad="38100" dist="38100" dir="2700000" algn="tl">
                    <a:srgbClr val="000000">
                      <a:alpha val="43137"/>
                    </a:srgbClr>
                  </a:outerShdw>
                </a:effectLst>
              </a:rPr>
              <a:t>Date </a:t>
            </a:r>
            <a:r>
              <a:rPr lang="en-US" dirty="0"/>
              <a:t>and select </a:t>
            </a:r>
            <a:r>
              <a:rPr lang="en-US" b="1" dirty="0">
                <a:effectLst>
                  <a:outerShdw blurRad="38100" dist="38100" dir="2700000" algn="tl">
                    <a:srgbClr val="000000">
                      <a:alpha val="43137"/>
                    </a:srgbClr>
                  </a:outerShdw>
                </a:effectLst>
              </a:rPr>
              <a:t>Actions </a:t>
            </a:r>
            <a:r>
              <a:rPr lang="en-US" dirty="0"/>
              <a:t>or participation taken during the investigation; and describe the actions and participation in the </a:t>
            </a:r>
            <a:r>
              <a:rPr lang="en-US" b="1" dirty="0">
                <a:effectLst>
                  <a:outerShdw blurRad="38100" dist="38100" dir="2700000" algn="tl">
                    <a:srgbClr val="000000">
                      <a:alpha val="43137"/>
                    </a:srgbClr>
                  </a:outerShdw>
                </a:effectLst>
              </a:rPr>
              <a:t>Remarks</a:t>
            </a:r>
            <a:r>
              <a:rPr lang="en-US" dirty="0"/>
              <a:t> field. </a:t>
            </a:r>
          </a:p>
        </p:txBody>
      </p:sp>
      <p:sp>
        <p:nvSpPr>
          <p:cNvPr id="2" name="Arrow: Right 1">
            <a:extLst>
              <a:ext uri="{FF2B5EF4-FFF2-40B4-BE49-F238E27FC236}">
                <a16:creationId xmlns:a16="http://schemas.microsoft.com/office/drawing/2014/main" id="{440D061D-73FF-4BB5-EA69-D3D26440BAFF}"/>
              </a:ext>
            </a:extLst>
          </p:cNvPr>
          <p:cNvSpPr/>
          <p:nvPr/>
        </p:nvSpPr>
        <p:spPr>
          <a:xfrm>
            <a:off x="4652682" y="3576918"/>
            <a:ext cx="537883" cy="134470"/>
          </a:xfrm>
          <a:prstGeom prst="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421CFD4-5A66-9DFB-B1AA-C31E3ABB9DB2}"/>
              </a:ext>
            </a:extLst>
          </p:cNvPr>
          <p:cNvSpPr/>
          <p:nvPr/>
        </p:nvSpPr>
        <p:spPr>
          <a:xfrm>
            <a:off x="344605" y="2135690"/>
            <a:ext cx="869577" cy="158233"/>
          </a:xfrm>
          <a:prstGeom prst="rect">
            <a:avLst/>
          </a:prstGeom>
          <a:solidFill>
            <a:srgbClr val="FAFA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97CD079-BD93-EC60-EE63-2C94C56A7DEC}"/>
              </a:ext>
            </a:extLst>
          </p:cNvPr>
          <p:cNvSpPr txBox="1"/>
          <p:nvPr/>
        </p:nvSpPr>
        <p:spPr>
          <a:xfrm>
            <a:off x="306764" y="2045302"/>
            <a:ext cx="6096000" cy="292388"/>
          </a:xfrm>
          <a:prstGeom prst="rect">
            <a:avLst/>
          </a:prstGeom>
          <a:noFill/>
        </p:spPr>
        <p:txBody>
          <a:bodyPr wrap="square">
            <a:spAutoFit/>
          </a:bodyPr>
          <a:lstStyle/>
          <a:p>
            <a:r>
              <a:rPr lang="en-US" sz="1300" b="1" dirty="0">
                <a:effectLst>
                  <a:outerShdw blurRad="38100" dist="38100" dir="2700000" algn="tl">
                    <a:srgbClr val="000000">
                      <a:alpha val="43137"/>
                    </a:srgbClr>
                  </a:outerShdw>
                </a:effectLst>
              </a:rPr>
              <a:t>Thor Odinson </a:t>
            </a:r>
          </a:p>
        </p:txBody>
      </p:sp>
    </p:spTree>
    <p:extLst>
      <p:ext uri="{BB962C8B-B14F-4D97-AF65-F5344CB8AC3E}">
        <p14:creationId xmlns:p14="http://schemas.microsoft.com/office/powerpoint/2010/main" val="38757544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77C4C13-F540-28BC-3EFB-2AD74EB2A347}"/>
              </a:ext>
            </a:extLst>
          </p:cNvPr>
          <p:cNvSpPr>
            <a:spLocks noGrp="1"/>
          </p:cNvSpPr>
          <p:nvPr>
            <p:ph type="dt" sz="half" idx="10"/>
          </p:nvPr>
        </p:nvSpPr>
        <p:spPr/>
        <p:txBody>
          <a:bodyPr/>
          <a:lstStyle/>
          <a:p>
            <a:r>
              <a:rPr lang="en-US" dirty="0"/>
              <a:t>2024</a:t>
            </a:r>
          </a:p>
        </p:txBody>
      </p:sp>
      <p:sp>
        <p:nvSpPr>
          <p:cNvPr id="6" name="Slide Number Placeholder 5">
            <a:extLst>
              <a:ext uri="{FF2B5EF4-FFF2-40B4-BE49-F238E27FC236}">
                <a16:creationId xmlns:a16="http://schemas.microsoft.com/office/drawing/2014/main" id="{C14903F6-2535-7C59-CE0E-1EEB36367C20}"/>
              </a:ext>
            </a:extLst>
          </p:cNvPr>
          <p:cNvSpPr>
            <a:spLocks noGrp="1"/>
          </p:cNvSpPr>
          <p:nvPr>
            <p:ph type="sldNum" sz="quarter" idx="12"/>
          </p:nvPr>
        </p:nvSpPr>
        <p:spPr/>
        <p:txBody>
          <a:bodyPr/>
          <a:lstStyle/>
          <a:p>
            <a:fld id="{5874D6C6-B3A5-4F2C-A6BF-E3D57C3A1219}" type="slidenum">
              <a:rPr lang="en-US" smtClean="0"/>
              <a:t>41</a:t>
            </a:fld>
            <a:endParaRPr lang="en-US"/>
          </a:p>
        </p:txBody>
      </p:sp>
      <p:sp>
        <p:nvSpPr>
          <p:cNvPr id="7" name="Content Placeholder 6">
            <a:extLst>
              <a:ext uri="{FF2B5EF4-FFF2-40B4-BE49-F238E27FC236}">
                <a16:creationId xmlns:a16="http://schemas.microsoft.com/office/drawing/2014/main" id="{EF461860-920F-F7AB-7CDB-62A557D90C13}"/>
              </a:ext>
            </a:extLst>
          </p:cNvPr>
          <p:cNvSpPr>
            <a:spLocks noGrp="1"/>
          </p:cNvSpPr>
          <p:nvPr>
            <p:ph sz="quarter" idx="13"/>
          </p:nvPr>
        </p:nvSpPr>
        <p:spPr/>
        <p:txBody>
          <a:bodyPr/>
          <a:lstStyle/>
          <a:p>
            <a:r>
              <a:rPr lang="en-US" b="1" dirty="0">
                <a:effectLst>
                  <a:outerShdw blurRad="38100" dist="38100" dir="2700000" algn="tl">
                    <a:srgbClr val="000000">
                      <a:alpha val="43137"/>
                    </a:srgbClr>
                  </a:outerShdw>
                </a:effectLst>
              </a:rPr>
              <a:t>Local Human Rights Committee (LHRC) Tab</a:t>
            </a:r>
          </a:p>
        </p:txBody>
      </p:sp>
      <p:pic>
        <p:nvPicPr>
          <p:cNvPr id="8" name="Picture 7">
            <a:extLst>
              <a:ext uri="{FF2B5EF4-FFF2-40B4-BE49-F238E27FC236}">
                <a16:creationId xmlns:a16="http://schemas.microsoft.com/office/drawing/2014/main" id="{B471821D-618D-7C5C-665C-C5865CB2DAB6}"/>
              </a:ext>
            </a:extLst>
          </p:cNvPr>
          <p:cNvPicPr>
            <a:picLocks noChangeAspect="1"/>
          </p:cNvPicPr>
          <p:nvPr/>
        </p:nvPicPr>
        <p:blipFill>
          <a:blip r:embed="rId2"/>
          <a:stretch>
            <a:fillRect/>
          </a:stretch>
        </p:blipFill>
        <p:spPr>
          <a:xfrm>
            <a:off x="285750" y="1058508"/>
            <a:ext cx="4337761" cy="5115278"/>
          </a:xfrm>
          <a:prstGeom prst="rect">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3" name="Picture 12">
            <a:extLst>
              <a:ext uri="{FF2B5EF4-FFF2-40B4-BE49-F238E27FC236}">
                <a16:creationId xmlns:a16="http://schemas.microsoft.com/office/drawing/2014/main" id="{3EC8C180-5BDF-C358-4147-3D56AE66956F}"/>
              </a:ext>
            </a:extLst>
          </p:cNvPr>
          <p:cNvPicPr>
            <a:picLocks noChangeAspect="1"/>
          </p:cNvPicPr>
          <p:nvPr/>
        </p:nvPicPr>
        <p:blipFill>
          <a:blip r:embed="rId3"/>
          <a:stretch>
            <a:fillRect/>
          </a:stretch>
        </p:blipFill>
        <p:spPr>
          <a:xfrm>
            <a:off x="2419621" y="1737650"/>
            <a:ext cx="1237979" cy="586123"/>
          </a:xfrm>
          <a:prstGeom prst="rect">
            <a:avLst/>
          </a:prstGeom>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4" name="Content Placeholder 8" descr="A screenshot of a computer&#10;&#10;Description automatically generated">
            <a:extLst>
              <a:ext uri="{FF2B5EF4-FFF2-40B4-BE49-F238E27FC236}">
                <a16:creationId xmlns:a16="http://schemas.microsoft.com/office/drawing/2014/main" id="{D4FC1B73-ED1D-CC56-49B6-C428AEF2ABB8}"/>
              </a:ext>
            </a:extLst>
          </p:cNvPr>
          <p:cNvPicPr>
            <a:picLocks noChangeAspect="1"/>
          </p:cNvPicPr>
          <p:nvPr/>
        </p:nvPicPr>
        <p:blipFill rotWithShape="1">
          <a:blip r:embed="rId4">
            <a:extLst>
              <a:ext uri="{28A0092B-C50C-407E-A947-70E740481C1C}">
                <a14:useLocalDpi xmlns:a14="http://schemas.microsoft.com/office/drawing/2010/main" val="0"/>
              </a:ext>
            </a:extLst>
          </a:blip>
          <a:srcRect t="1" r="10338" b="59137"/>
          <a:stretch/>
        </p:blipFill>
        <p:spPr>
          <a:xfrm>
            <a:off x="3894447" y="1201259"/>
            <a:ext cx="8107053" cy="840620"/>
          </a:xfrm>
          <a:prstGeom prst="rect">
            <a:avLst/>
          </a:prstGeom>
          <a:ln>
            <a:solidFill>
              <a:schemeClr val="bg2">
                <a:lumMod val="1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5" name="Half Frame 14">
            <a:extLst>
              <a:ext uri="{FF2B5EF4-FFF2-40B4-BE49-F238E27FC236}">
                <a16:creationId xmlns:a16="http://schemas.microsoft.com/office/drawing/2014/main" id="{318E17D3-7286-F33D-0732-2EDE05F9D7E4}"/>
              </a:ext>
            </a:extLst>
          </p:cNvPr>
          <p:cNvSpPr/>
          <p:nvPr/>
        </p:nvSpPr>
        <p:spPr>
          <a:xfrm rot="18575411" flipV="1">
            <a:off x="6829105" y="1126770"/>
            <a:ext cx="368908" cy="135188"/>
          </a:xfrm>
          <a:prstGeom prst="halfFrame">
            <a:avLst/>
          </a:prstGeom>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Half Frame 15">
            <a:extLst>
              <a:ext uri="{FF2B5EF4-FFF2-40B4-BE49-F238E27FC236}">
                <a16:creationId xmlns:a16="http://schemas.microsoft.com/office/drawing/2014/main" id="{F7731095-42EE-FB64-C59A-1121112662D8}"/>
              </a:ext>
            </a:extLst>
          </p:cNvPr>
          <p:cNvSpPr/>
          <p:nvPr/>
        </p:nvSpPr>
        <p:spPr>
          <a:xfrm rot="18575411" flipV="1">
            <a:off x="5923192" y="1133566"/>
            <a:ext cx="368908" cy="135188"/>
          </a:xfrm>
          <a:prstGeom prst="halfFrame">
            <a:avLst/>
          </a:prstGeom>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Half Frame 16">
            <a:extLst>
              <a:ext uri="{FF2B5EF4-FFF2-40B4-BE49-F238E27FC236}">
                <a16:creationId xmlns:a16="http://schemas.microsoft.com/office/drawing/2014/main" id="{D4EDD6CA-7E91-3204-9CD7-40A2B6429CCB}"/>
              </a:ext>
            </a:extLst>
          </p:cNvPr>
          <p:cNvSpPr/>
          <p:nvPr/>
        </p:nvSpPr>
        <p:spPr>
          <a:xfrm rot="18575411" flipV="1">
            <a:off x="5134101" y="1103903"/>
            <a:ext cx="368908" cy="135188"/>
          </a:xfrm>
          <a:prstGeom prst="halfFrame">
            <a:avLst/>
          </a:prstGeom>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Half Frame 17">
            <a:extLst>
              <a:ext uri="{FF2B5EF4-FFF2-40B4-BE49-F238E27FC236}">
                <a16:creationId xmlns:a16="http://schemas.microsoft.com/office/drawing/2014/main" id="{04332611-9C87-A69F-5855-6ED6CA66F642}"/>
              </a:ext>
            </a:extLst>
          </p:cNvPr>
          <p:cNvSpPr/>
          <p:nvPr/>
        </p:nvSpPr>
        <p:spPr>
          <a:xfrm rot="18575411" flipV="1">
            <a:off x="4345009" y="1103904"/>
            <a:ext cx="368908" cy="135188"/>
          </a:xfrm>
          <a:prstGeom prst="halfFrame">
            <a:avLst/>
          </a:prstGeom>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06034B0B-8A31-15BE-391C-CD281EE127F5}"/>
              </a:ext>
            </a:extLst>
          </p:cNvPr>
          <p:cNvSpPr txBox="1"/>
          <p:nvPr/>
        </p:nvSpPr>
        <p:spPr>
          <a:xfrm>
            <a:off x="10791897" y="1154331"/>
            <a:ext cx="626673" cy="370444"/>
          </a:xfrm>
          <a:prstGeom prst="rect">
            <a:avLst/>
          </a:prstGeom>
          <a:noFill/>
          <a:ln w="38100">
            <a:solidFill>
              <a:srgbClr val="C00000"/>
            </a:solidFill>
          </a:ln>
          <a:effectLst>
            <a:glow rad="63500">
              <a:schemeClr val="accent2">
                <a:satMod val="175000"/>
                <a:alpha val="40000"/>
              </a:schemeClr>
            </a:glow>
          </a:effectLst>
        </p:spPr>
        <p:txBody>
          <a:bodyPr wrap="square" rtlCol="0">
            <a:spAutoFit/>
          </a:bodyPr>
          <a:lstStyle/>
          <a:p>
            <a:endParaRPr lang="en-US" dirty="0"/>
          </a:p>
        </p:txBody>
      </p:sp>
      <p:sp>
        <p:nvSpPr>
          <p:cNvPr id="20" name="Half Frame 19">
            <a:extLst>
              <a:ext uri="{FF2B5EF4-FFF2-40B4-BE49-F238E27FC236}">
                <a16:creationId xmlns:a16="http://schemas.microsoft.com/office/drawing/2014/main" id="{DD77520A-915C-99F8-30D6-6479E45AD329}"/>
              </a:ext>
            </a:extLst>
          </p:cNvPr>
          <p:cNvSpPr/>
          <p:nvPr/>
        </p:nvSpPr>
        <p:spPr>
          <a:xfrm rot="18575411" flipV="1">
            <a:off x="7618196" y="1122653"/>
            <a:ext cx="368908" cy="135188"/>
          </a:xfrm>
          <a:prstGeom prst="halfFrame">
            <a:avLst/>
          </a:prstGeom>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Half Frame 20">
            <a:extLst>
              <a:ext uri="{FF2B5EF4-FFF2-40B4-BE49-F238E27FC236}">
                <a16:creationId xmlns:a16="http://schemas.microsoft.com/office/drawing/2014/main" id="{FA52C600-FD19-6E9B-A1A3-2CAE8FB91ED0}"/>
              </a:ext>
            </a:extLst>
          </p:cNvPr>
          <p:cNvSpPr/>
          <p:nvPr/>
        </p:nvSpPr>
        <p:spPr>
          <a:xfrm rot="18575411" flipV="1">
            <a:off x="8524109" y="1133597"/>
            <a:ext cx="368908" cy="135188"/>
          </a:xfrm>
          <a:prstGeom prst="halfFrame">
            <a:avLst/>
          </a:prstGeom>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Half Frame 21">
            <a:extLst>
              <a:ext uri="{FF2B5EF4-FFF2-40B4-BE49-F238E27FC236}">
                <a16:creationId xmlns:a16="http://schemas.microsoft.com/office/drawing/2014/main" id="{0C556E18-B1CB-A026-810B-00C6F27DB20C}"/>
              </a:ext>
            </a:extLst>
          </p:cNvPr>
          <p:cNvSpPr/>
          <p:nvPr/>
        </p:nvSpPr>
        <p:spPr>
          <a:xfrm rot="18575411" flipV="1">
            <a:off x="9763009" y="1138093"/>
            <a:ext cx="368908" cy="135188"/>
          </a:xfrm>
          <a:prstGeom prst="halfFrame">
            <a:avLst/>
          </a:prstGeom>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D645B520-4818-C978-C379-4064598D0E33}"/>
              </a:ext>
            </a:extLst>
          </p:cNvPr>
          <p:cNvSpPr txBox="1"/>
          <p:nvPr/>
        </p:nvSpPr>
        <p:spPr>
          <a:xfrm>
            <a:off x="5052060" y="2205990"/>
            <a:ext cx="6366510" cy="3970318"/>
          </a:xfrm>
          <a:prstGeom prst="rect">
            <a:avLst/>
          </a:prstGeom>
          <a:noFill/>
        </p:spPr>
        <p:txBody>
          <a:bodyPr wrap="square" rtlCol="0">
            <a:spAutoFit/>
          </a:bodyPr>
          <a:lstStyle/>
          <a:p>
            <a:r>
              <a:rPr lang="en-US" b="1" dirty="0">
                <a:solidFill>
                  <a:srgbClr val="C00000"/>
                </a:solidFill>
                <a:effectLst>
                  <a:outerShdw blurRad="38100" dist="38100" dir="2700000" algn="tl">
                    <a:srgbClr val="000000">
                      <a:alpha val="43137"/>
                    </a:srgbClr>
                  </a:outerShdw>
                </a:effectLst>
              </a:rPr>
              <a:t>The Advocate completes this tab </a:t>
            </a:r>
            <a:r>
              <a:rPr lang="en-US" dirty="0"/>
              <a:t>when a LHRC Hearing is needed or requested, noting the following: </a:t>
            </a:r>
          </a:p>
          <a:p>
            <a:pPr marL="285750" indent="-285750">
              <a:buFont typeface="Wingdings" panose="05000000000000000000" pitchFamily="2" charset="2"/>
              <a:buChar char="ü"/>
            </a:pPr>
            <a:r>
              <a:rPr lang="en-US" dirty="0"/>
              <a:t>Date LHRC hearing was requested or reviewed </a:t>
            </a:r>
          </a:p>
          <a:p>
            <a:pPr marL="285750" indent="-285750">
              <a:buFont typeface="Wingdings" panose="05000000000000000000" pitchFamily="2" charset="2"/>
              <a:buChar char="ü"/>
            </a:pPr>
            <a:r>
              <a:rPr lang="en-US" dirty="0"/>
              <a:t>Whom requested the LHRC Hearing </a:t>
            </a:r>
          </a:p>
          <a:p>
            <a:pPr marL="285750" indent="-285750">
              <a:buFont typeface="Wingdings" panose="05000000000000000000" pitchFamily="2" charset="2"/>
              <a:buChar char="ü"/>
            </a:pPr>
            <a:r>
              <a:rPr lang="en-US" dirty="0"/>
              <a:t>Date of the hearing</a:t>
            </a:r>
          </a:p>
          <a:p>
            <a:pPr lvl="1"/>
            <a:r>
              <a:rPr lang="en-US" dirty="0"/>
              <a:t>(or indicating if the hearing request was withdrawn; or an extension for the investigation was granted) </a:t>
            </a:r>
          </a:p>
          <a:p>
            <a:endParaRPr lang="en-US" dirty="0"/>
          </a:p>
          <a:p>
            <a:r>
              <a:rPr lang="en-US" b="1" u="sng" dirty="0">
                <a:effectLst>
                  <a:outerShdw blurRad="38100" dist="38100" dir="2700000" algn="tl">
                    <a:srgbClr val="000000">
                      <a:alpha val="43137"/>
                    </a:srgbClr>
                  </a:outerShdw>
                </a:effectLst>
              </a:rPr>
              <a:t>Decision</a:t>
            </a:r>
            <a:r>
              <a:rPr lang="en-US" dirty="0"/>
              <a:t>: The decision of the LHRC will noted, the date the decision was made by the LHRC, and if there is an appeal of the LHRC decision</a:t>
            </a:r>
          </a:p>
          <a:p>
            <a:endParaRPr lang="en-US" dirty="0"/>
          </a:p>
          <a:p>
            <a:r>
              <a:rPr lang="en-US" b="1" u="sng" dirty="0">
                <a:effectLst>
                  <a:outerShdw blurRad="38100" dist="38100" dir="2700000" algn="tl">
                    <a:srgbClr val="000000">
                      <a:alpha val="43137"/>
                    </a:srgbClr>
                  </a:outerShdw>
                </a:effectLst>
              </a:rPr>
              <a:t>Remarks</a:t>
            </a:r>
            <a:r>
              <a:rPr lang="en-US" dirty="0"/>
              <a:t>: The Advocate will note remark pertaining to the hearing/Recommendations from the hearing</a:t>
            </a:r>
          </a:p>
        </p:txBody>
      </p:sp>
      <p:sp>
        <p:nvSpPr>
          <p:cNvPr id="2" name="Rectangle 1">
            <a:extLst>
              <a:ext uri="{FF2B5EF4-FFF2-40B4-BE49-F238E27FC236}">
                <a16:creationId xmlns:a16="http://schemas.microsoft.com/office/drawing/2014/main" id="{999B59C7-CFFD-6ACC-6F7B-893C5A0102C8}"/>
              </a:ext>
            </a:extLst>
          </p:cNvPr>
          <p:cNvSpPr/>
          <p:nvPr/>
        </p:nvSpPr>
        <p:spPr>
          <a:xfrm>
            <a:off x="329029" y="1604682"/>
            <a:ext cx="682438" cy="132968"/>
          </a:xfrm>
          <a:prstGeom prst="rect">
            <a:avLst/>
          </a:prstGeom>
          <a:solidFill>
            <a:srgbClr val="FAFA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52BBB27-429B-8FDB-F388-61CF5BFEF42D}"/>
              </a:ext>
            </a:extLst>
          </p:cNvPr>
          <p:cNvSpPr txBox="1"/>
          <p:nvPr/>
        </p:nvSpPr>
        <p:spPr>
          <a:xfrm>
            <a:off x="190500" y="1445332"/>
            <a:ext cx="5717241" cy="369332"/>
          </a:xfrm>
          <a:prstGeom prst="rect">
            <a:avLst/>
          </a:prstGeom>
          <a:noFill/>
        </p:spPr>
        <p:txBody>
          <a:bodyPr wrap="square">
            <a:spAutoFit/>
          </a:bodyPr>
          <a:lstStyle/>
          <a:p>
            <a:r>
              <a:rPr lang="en-US" sz="1300" b="1" dirty="0">
                <a:effectLst>
                  <a:outerShdw blurRad="38100" dist="38100" dir="2700000" algn="tl">
                    <a:srgbClr val="000000">
                      <a:alpha val="43137"/>
                    </a:srgbClr>
                  </a:outerShdw>
                </a:effectLst>
              </a:rPr>
              <a:t>Thor</a:t>
            </a:r>
            <a:r>
              <a:rPr lang="en-US" sz="1800" b="1" dirty="0">
                <a:effectLst>
                  <a:outerShdw blurRad="38100" dist="38100" dir="2700000" algn="tl">
                    <a:srgbClr val="000000">
                      <a:alpha val="43137"/>
                    </a:srgbClr>
                  </a:outerShdw>
                </a:effectLst>
              </a:rPr>
              <a:t> </a:t>
            </a:r>
            <a:r>
              <a:rPr lang="en-US" sz="1300" b="1" dirty="0">
                <a:effectLst>
                  <a:outerShdw blurRad="38100" dist="38100" dir="2700000" algn="tl">
                    <a:srgbClr val="000000">
                      <a:alpha val="43137"/>
                    </a:srgbClr>
                  </a:outerShdw>
                </a:effectLst>
              </a:rPr>
              <a:t>Odinson</a:t>
            </a:r>
            <a:r>
              <a:rPr lang="en-US" sz="1800" b="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23372756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screenshot of a computer&#10;&#10;Description automatically generated">
            <a:extLst>
              <a:ext uri="{FF2B5EF4-FFF2-40B4-BE49-F238E27FC236}">
                <a16:creationId xmlns:a16="http://schemas.microsoft.com/office/drawing/2014/main" id="{8A21AEF3-ED3A-1C58-E803-F518545DB0C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5750" y="1094105"/>
            <a:ext cx="4343400" cy="5052126"/>
          </a:xfr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4" name="Date Placeholder 3">
            <a:extLst>
              <a:ext uri="{FF2B5EF4-FFF2-40B4-BE49-F238E27FC236}">
                <a16:creationId xmlns:a16="http://schemas.microsoft.com/office/drawing/2014/main" id="{F3500499-30BE-97D6-20B5-041C71D210F8}"/>
              </a:ext>
            </a:extLst>
          </p:cNvPr>
          <p:cNvSpPr>
            <a:spLocks noGrp="1"/>
          </p:cNvSpPr>
          <p:nvPr>
            <p:ph type="dt" sz="half" idx="10"/>
          </p:nvPr>
        </p:nvSpPr>
        <p:spPr/>
        <p:txBody>
          <a:bodyPr/>
          <a:lstStyle/>
          <a:p>
            <a:r>
              <a:rPr lang="en-US" dirty="0"/>
              <a:t>2024</a:t>
            </a:r>
          </a:p>
        </p:txBody>
      </p:sp>
      <p:sp>
        <p:nvSpPr>
          <p:cNvPr id="6" name="Slide Number Placeholder 5">
            <a:extLst>
              <a:ext uri="{FF2B5EF4-FFF2-40B4-BE49-F238E27FC236}">
                <a16:creationId xmlns:a16="http://schemas.microsoft.com/office/drawing/2014/main" id="{BF6BC89F-25B5-C07E-DCCA-F9A08C69FE7D}"/>
              </a:ext>
            </a:extLst>
          </p:cNvPr>
          <p:cNvSpPr>
            <a:spLocks noGrp="1"/>
          </p:cNvSpPr>
          <p:nvPr>
            <p:ph type="sldNum" sz="quarter" idx="12"/>
          </p:nvPr>
        </p:nvSpPr>
        <p:spPr/>
        <p:txBody>
          <a:bodyPr/>
          <a:lstStyle/>
          <a:p>
            <a:fld id="{5874D6C6-B3A5-4F2C-A6BF-E3D57C3A1219}" type="slidenum">
              <a:rPr lang="en-US" smtClean="0"/>
              <a:t>42</a:t>
            </a:fld>
            <a:endParaRPr lang="en-US"/>
          </a:p>
        </p:txBody>
      </p:sp>
      <p:sp>
        <p:nvSpPr>
          <p:cNvPr id="7" name="Content Placeholder 6">
            <a:extLst>
              <a:ext uri="{FF2B5EF4-FFF2-40B4-BE49-F238E27FC236}">
                <a16:creationId xmlns:a16="http://schemas.microsoft.com/office/drawing/2014/main" id="{08128D18-C580-21C5-2913-321C81463A7A}"/>
              </a:ext>
            </a:extLst>
          </p:cNvPr>
          <p:cNvSpPr>
            <a:spLocks noGrp="1"/>
          </p:cNvSpPr>
          <p:nvPr>
            <p:ph sz="quarter" idx="13"/>
          </p:nvPr>
        </p:nvSpPr>
        <p:spPr/>
        <p:txBody>
          <a:bodyPr/>
          <a:lstStyle/>
          <a:p>
            <a:r>
              <a:rPr lang="en-US" b="1" dirty="0">
                <a:effectLst>
                  <a:outerShdw blurRad="38100" dist="38100" dir="2700000" algn="tl">
                    <a:srgbClr val="000000">
                      <a:alpha val="43137"/>
                    </a:srgbClr>
                  </a:outerShdw>
                </a:effectLst>
              </a:rPr>
              <a:t>State Human Rights Committee (SHRC) Tab</a:t>
            </a:r>
          </a:p>
          <a:p>
            <a:endParaRPr lang="en-US" dirty="0"/>
          </a:p>
        </p:txBody>
      </p:sp>
      <p:pic>
        <p:nvPicPr>
          <p:cNvPr id="10" name="Content Placeholder 8" descr="A screenshot of a computer&#10;&#10;Description automatically generated">
            <a:extLst>
              <a:ext uri="{FF2B5EF4-FFF2-40B4-BE49-F238E27FC236}">
                <a16:creationId xmlns:a16="http://schemas.microsoft.com/office/drawing/2014/main" id="{F05CFE96-8766-D2F1-57DA-888E36622E5F}"/>
              </a:ext>
            </a:extLst>
          </p:cNvPr>
          <p:cNvPicPr>
            <a:picLocks noChangeAspect="1"/>
          </p:cNvPicPr>
          <p:nvPr/>
        </p:nvPicPr>
        <p:blipFill rotWithShape="1">
          <a:blip r:embed="rId4">
            <a:extLst>
              <a:ext uri="{28A0092B-C50C-407E-A947-70E740481C1C}">
                <a14:useLocalDpi xmlns:a14="http://schemas.microsoft.com/office/drawing/2010/main" val="0"/>
              </a:ext>
            </a:extLst>
          </a:blip>
          <a:srcRect t="1" r="10338" b="59137"/>
          <a:stretch/>
        </p:blipFill>
        <p:spPr>
          <a:xfrm>
            <a:off x="3894447" y="1201259"/>
            <a:ext cx="8107053" cy="840620"/>
          </a:xfrm>
          <a:prstGeom prst="rect">
            <a:avLst/>
          </a:prstGeom>
          <a:ln>
            <a:solidFill>
              <a:schemeClr val="bg2">
                <a:lumMod val="1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1" name="Half Frame 10">
            <a:extLst>
              <a:ext uri="{FF2B5EF4-FFF2-40B4-BE49-F238E27FC236}">
                <a16:creationId xmlns:a16="http://schemas.microsoft.com/office/drawing/2014/main" id="{C5B8FDE9-F319-934D-1519-32F5665D878C}"/>
              </a:ext>
            </a:extLst>
          </p:cNvPr>
          <p:cNvSpPr/>
          <p:nvPr/>
        </p:nvSpPr>
        <p:spPr>
          <a:xfrm rot="18575411" flipV="1">
            <a:off x="6829105" y="1126770"/>
            <a:ext cx="368908" cy="135188"/>
          </a:xfrm>
          <a:prstGeom prst="halfFrame">
            <a:avLst/>
          </a:prstGeom>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Half Frame 11">
            <a:extLst>
              <a:ext uri="{FF2B5EF4-FFF2-40B4-BE49-F238E27FC236}">
                <a16:creationId xmlns:a16="http://schemas.microsoft.com/office/drawing/2014/main" id="{6D98C804-1FF6-A913-84F6-E2A4A095BA4E}"/>
              </a:ext>
            </a:extLst>
          </p:cNvPr>
          <p:cNvSpPr/>
          <p:nvPr/>
        </p:nvSpPr>
        <p:spPr>
          <a:xfrm rot="18575411" flipV="1">
            <a:off x="5923192" y="1133566"/>
            <a:ext cx="368908" cy="135188"/>
          </a:xfrm>
          <a:prstGeom prst="halfFrame">
            <a:avLst/>
          </a:prstGeom>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Half Frame 12">
            <a:extLst>
              <a:ext uri="{FF2B5EF4-FFF2-40B4-BE49-F238E27FC236}">
                <a16:creationId xmlns:a16="http://schemas.microsoft.com/office/drawing/2014/main" id="{46E18522-6510-6C4B-A45C-8EB9BC366117}"/>
              </a:ext>
            </a:extLst>
          </p:cNvPr>
          <p:cNvSpPr/>
          <p:nvPr/>
        </p:nvSpPr>
        <p:spPr>
          <a:xfrm rot="18575411" flipV="1">
            <a:off x="5134101" y="1103903"/>
            <a:ext cx="368908" cy="135188"/>
          </a:xfrm>
          <a:prstGeom prst="halfFrame">
            <a:avLst/>
          </a:prstGeom>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Half Frame 13">
            <a:extLst>
              <a:ext uri="{FF2B5EF4-FFF2-40B4-BE49-F238E27FC236}">
                <a16:creationId xmlns:a16="http://schemas.microsoft.com/office/drawing/2014/main" id="{995B0352-0E1E-C3CA-3A29-7F82B2F04690}"/>
              </a:ext>
            </a:extLst>
          </p:cNvPr>
          <p:cNvSpPr/>
          <p:nvPr/>
        </p:nvSpPr>
        <p:spPr>
          <a:xfrm rot="18575411" flipV="1">
            <a:off x="4345009" y="1103904"/>
            <a:ext cx="368908" cy="135188"/>
          </a:xfrm>
          <a:prstGeom prst="halfFrame">
            <a:avLst/>
          </a:prstGeom>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a:extLst>
              <a:ext uri="{FF2B5EF4-FFF2-40B4-BE49-F238E27FC236}">
                <a16:creationId xmlns:a16="http://schemas.microsoft.com/office/drawing/2014/main" id="{8830ADFF-F96E-BC26-7947-9B4ADC52DAC0}"/>
              </a:ext>
            </a:extLst>
          </p:cNvPr>
          <p:cNvSpPr txBox="1"/>
          <p:nvPr/>
        </p:nvSpPr>
        <p:spPr>
          <a:xfrm>
            <a:off x="11374827" y="1171497"/>
            <a:ext cx="626673" cy="370444"/>
          </a:xfrm>
          <a:prstGeom prst="rect">
            <a:avLst/>
          </a:prstGeom>
          <a:noFill/>
          <a:ln w="38100">
            <a:solidFill>
              <a:srgbClr val="C00000"/>
            </a:solidFill>
          </a:ln>
          <a:effectLst>
            <a:glow rad="63500">
              <a:schemeClr val="accent2">
                <a:satMod val="175000"/>
                <a:alpha val="40000"/>
              </a:schemeClr>
            </a:glow>
          </a:effectLst>
        </p:spPr>
        <p:txBody>
          <a:bodyPr wrap="square" rtlCol="0">
            <a:spAutoFit/>
          </a:bodyPr>
          <a:lstStyle/>
          <a:p>
            <a:endParaRPr lang="en-US" dirty="0"/>
          </a:p>
        </p:txBody>
      </p:sp>
      <p:sp>
        <p:nvSpPr>
          <p:cNvPr id="16" name="Half Frame 15">
            <a:extLst>
              <a:ext uri="{FF2B5EF4-FFF2-40B4-BE49-F238E27FC236}">
                <a16:creationId xmlns:a16="http://schemas.microsoft.com/office/drawing/2014/main" id="{52172508-E068-D63D-E0F3-941B184D1D5D}"/>
              </a:ext>
            </a:extLst>
          </p:cNvPr>
          <p:cNvSpPr/>
          <p:nvPr/>
        </p:nvSpPr>
        <p:spPr>
          <a:xfrm rot="18575411" flipV="1">
            <a:off x="7618196" y="1122653"/>
            <a:ext cx="368908" cy="135188"/>
          </a:xfrm>
          <a:prstGeom prst="halfFrame">
            <a:avLst/>
          </a:prstGeom>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Half Frame 16">
            <a:extLst>
              <a:ext uri="{FF2B5EF4-FFF2-40B4-BE49-F238E27FC236}">
                <a16:creationId xmlns:a16="http://schemas.microsoft.com/office/drawing/2014/main" id="{A6CA343E-42E1-4DCC-BC92-117DACCD4094}"/>
              </a:ext>
            </a:extLst>
          </p:cNvPr>
          <p:cNvSpPr/>
          <p:nvPr/>
        </p:nvSpPr>
        <p:spPr>
          <a:xfrm rot="18575411" flipV="1">
            <a:off x="8524109" y="1133597"/>
            <a:ext cx="368908" cy="135188"/>
          </a:xfrm>
          <a:prstGeom prst="halfFrame">
            <a:avLst/>
          </a:prstGeom>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Half Frame 17">
            <a:extLst>
              <a:ext uri="{FF2B5EF4-FFF2-40B4-BE49-F238E27FC236}">
                <a16:creationId xmlns:a16="http://schemas.microsoft.com/office/drawing/2014/main" id="{5C3E10AC-F710-C0A3-4443-D09E001F1409}"/>
              </a:ext>
            </a:extLst>
          </p:cNvPr>
          <p:cNvSpPr/>
          <p:nvPr/>
        </p:nvSpPr>
        <p:spPr>
          <a:xfrm rot="18575411" flipV="1">
            <a:off x="9763009" y="1138093"/>
            <a:ext cx="368908" cy="135188"/>
          </a:xfrm>
          <a:prstGeom prst="halfFrame">
            <a:avLst/>
          </a:prstGeom>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Half Frame 18">
            <a:extLst>
              <a:ext uri="{FF2B5EF4-FFF2-40B4-BE49-F238E27FC236}">
                <a16:creationId xmlns:a16="http://schemas.microsoft.com/office/drawing/2014/main" id="{A6287332-3C00-E83E-1C48-D0B7AE3B25A8}"/>
              </a:ext>
            </a:extLst>
          </p:cNvPr>
          <p:cNvSpPr/>
          <p:nvPr/>
        </p:nvSpPr>
        <p:spPr>
          <a:xfrm rot="18575411" flipV="1">
            <a:off x="10955384" y="1136860"/>
            <a:ext cx="368908" cy="135188"/>
          </a:xfrm>
          <a:prstGeom prst="halfFrame">
            <a:avLst/>
          </a:prstGeom>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TextBox 19">
            <a:extLst>
              <a:ext uri="{FF2B5EF4-FFF2-40B4-BE49-F238E27FC236}">
                <a16:creationId xmlns:a16="http://schemas.microsoft.com/office/drawing/2014/main" id="{66D3A7BB-1DA5-E3FC-C386-88707469FC26}"/>
              </a:ext>
            </a:extLst>
          </p:cNvPr>
          <p:cNvSpPr txBox="1"/>
          <p:nvPr/>
        </p:nvSpPr>
        <p:spPr>
          <a:xfrm>
            <a:off x="5008582" y="2182592"/>
            <a:ext cx="6800850" cy="4524315"/>
          </a:xfrm>
          <a:prstGeom prst="rect">
            <a:avLst/>
          </a:prstGeom>
          <a:noFill/>
        </p:spPr>
        <p:txBody>
          <a:bodyPr wrap="square" rtlCol="0">
            <a:spAutoFit/>
          </a:bodyPr>
          <a:lstStyle/>
          <a:p>
            <a:r>
              <a:rPr lang="en-US" b="1" dirty="0">
                <a:solidFill>
                  <a:srgbClr val="C00000"/>
                </a:solidFill>
                <a:effectLst>
                  <a:outerShdw blurRad="38100" dist="38100" dir="2700000" algn="tl">
                    <a:srgbClr val="000000">
                      <a:alpha val="43137"/>
                    </a:srgbClr>
                  </a:outerShdw>
                </a:effectLst>
              </a:rPr>
              <a:t>The Advocate completes this tab </a:t>
            </a:r>
            <a:r>
              <a:rPr lang="en-US" dirty="0">
                <a:effectLst>
                  <a:outerShdw blurRad="38100" dist="38100" dir="2700000" algn="tl">
                    <a:srgbClr val="000000">
                      <a:alpha val="43137"/>
                    </a:srgbClr>
                  </a:outerShdw>
                </a:effectLst>
              </a:rPr>
              <a:t>w</a:t>
            </a:r>
            <a:r>
              <a:rPr lang="en-US" dirty="0"/>
              <a:t>hen an SHRC request/review is requested (via appeal of LHRC decision), noting the following: </a:t>
            </a:r>
          </a:p>
          <a:p>
            <a:pPr marL="285750" indent="-285750">
              <a:buFont typeface="Wingdings" panose="05000000000000000000" pitchFamily="2" charset="2"/>
              <a:buChar char="ü"/>
            </a:pPr>
            <a:r>
              <a:rPr lang="en-US" dirty="0"/>
              <a:t>Date the SHRC review/hearing was made</a:t>
            </a:r>
          </a:p>
          <a:p>
            <a:pPr marL="285750" indent="-285750">
              <a:buFont typeface="Wingdings" panose="05000000000000000000" pitchFamily="2" charset="2"/>
              <a:buChar char="ü"/>
            </a:pPr>
            <a:r>
              <a:rPr lang="en-US" dirty="0"/>
              <a:t>Whom made the SRCH review/hearing request </a:t>
            </a:r>
          </a:p>
          <a:p>
            <a:pPr marL="285750" indent="-285750">
              <a:buFont typeface="Wingdings" panose="05000000000000000000" pitchFamily="2" charset="2"/>
              <a:buChar char="ü"/>
            </a:pPr>
            <a:r>
              <a:rPr lang="en-US" dirty="0"/>
              <a:t>The date of the hearing </a:t>
            </a:r>
          </a:p>
          <a:p>
            <a:pPr lvl="1"/>
            <a:r>
              <a:rPr lang="en-US" dirty="0"/>
              <a:t>*Or if the review/hearing request was withdrawn, denied, or an extension granted it will be selected </a:t>
            </a:r>
          </a:p>
          <a:p>
            <a:endParaRPr lang="en-US" dirty="0"/>
          </a:p>
          <a:p>
            <a:r>
              <a:rPr lang="en-US" b="1" u="sng" dirty="0">
                <a:effectLst>
                  <a:outerShdw blurRad="38100" dist="38100" dir="2700000" algn="tl">
                    <a:srgbClr val="000000">
                      <a:alpha val="43137"/>
                    </a:srgbClr>
                  </a:outerShdw>
                </a:effectLst>
              </a:rPr>
              <a:t>Decision: </a:t>
            </a:r>
            <a:r>
              <a:rPr lang="en-US" dirty="0"/>
              <a:t>The SHRC decision, the decision date, and remarks from the hearing will be noted here. </a:t>
            </a:r>
          </a:p>
          <a:p>
            <a:endParaRPr lang="en-US" dirty="0"/>
          </a:p>
          <a:p>
            <a:r>
              <a:rPr lang="en-US" b="1" u="sng" dirty="0">
                <a:effectLst>
                  <a:outerShdw blurRad="38100" dist="38100" dir="2700000" algn="tl">
                    <a:srgbClr val="000000">
                      <a:alpha val="43137"/>
                    </a:srgbClr>
                  </a:outerShdw>
                </a:effectLst>
              </a:rPr>
              <a:t>Commissioner</a:t>
            </a:r>
            <a:r>
              <a:rPr lang="en-US" dirty="0"/>
              <a:t>: notification, date of response, or actions/remarks will be noted here. </a:t>
            </a:r>
          </a:p>
          <a:p>
            <a:endParaRPr lang="en-US" dirty="0"/>
          </a:p>
          <a:p>
            <a:endParaRPr lang="en-US" dirty="0"/>
          </a:p>
        </p:txBody>
      </p:sp>
      <p:sp>
        <p:nvSpPr>
          <p:cNvPr id="2" name="Rectangle 1">
            <a:extLst>
              <a:ext uri="{FF2B5EF4-FFF2-40B4-BE49-F238E27FC236}">
                <a16:creationId xmlns:a16="http://schemas.microsoft.com/office/drawing/2014/main" id="{7843AB4A-755A-FA03-B2C2-5AD2CEF4B81A}"/>
              </a:ext>
            </a:extLst>
          </p:cNvPr>
          <p:cNvSpPr/>
          <p:nvPr/>
        </p:nvSpPr>
        <p:spPr>
          <a:xfrm>
            <a:off x="285750" y="1621569"/>
            <a:ext cx="664509" cy="144097"/>
          </a:xfrm>
          <a:prstGeom prst="rect">
            <a:avLst/>
          </a:prstGeom>
          <a:solidFill>
            <a:srgbClr val="FAFA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564FB43-4BBD-869C-9BB4-BA50A30FEEEC}"/>
              </a:ext>
            </a:extLst>
          </p:cNvPr>
          <p:cNvSpPr txBox="1"/>
          <p:nvPr/>
        </p:nvSpPr>
        <p:spPr>
          <a:xfrm>
            <a:off x="190500" y="1527095"/>
            <a:ext cx="6190128" cy="276999"/>
          </a:xfrm>
          <a:prstGeom prst="rect">
            <a:avLst/>
          </a:prstGeom>
          <a:noFill/>
        </p:spPr>
        <p:txBody>
          <a:bodyPr wrap="square">
            <a:spAutoFit/>
          </a:bodyPr>
          <a:lstStyle/>
          <a:p>
            <a:r>
              <a:rPr lang="en-US" sz="1200" b="1" dirty="0">
                <a:effectLst>
                  <a:outerShdw blurRad="38100" dist="38100" dir="2700000" algn="tl">
                    <a:srgbClr val="000000">
                      <a:alpha val="43137"/>
                    </a:srgbClr>
                  </a:outerShdw>
                </a:effectLst>
              </a:rPr>
              <a:t>Thor Odinson </a:t>
            </a:r>
          </a:p>
        </p:txBody>
      </p:sp>
    </p:spTree>
    <p:extLst>
      <p:ext uri="{BB962C8B-B14F-4D97-AF65-F5344CB8AC3E}">
        <p14:creationId xmlns:p14="http://schemas.microsoft.com/office/powerpoint/2010/main" val="25350987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B726A1E-4678-A09A-EA7A-01357CC54068}"/>
              </a:ext>
            </a:extLst>
          </p:cNvPr>
          <p:cNvSpPr>
            <a:spLocks noGrp="1"/>
          </p:cNvSpPr>
          <p:nvPr>
            <p:ph type="dt" sz="half" idx="10"/>
          </p:nvPr>
        </p:nvSpPr>
        <p:spPr/>
        <p:txBody>
          <a:bodyPr/>
          <a:lstStyle/>
          <a:p>
            <a:r>
              <a:rPr lang="en-US" dirty="0"/>
              <a:t>2024</a:t>
            </a:r>
          </a:p>
        </p:txBody>
      </p:sp>
      <p:sp>
        <p:nvSpPr>
          <p:cNvPr id="6" name="Slide Number Placeholder 5">
            <a:extLst>
              <a:ext uri="{FF2B5EF4-FFF2-40B4-BE49-F238E27FC236}">
                <a16:creationId xmlns:a16="http://schemas.microsoft.com/office/drawing/2014/main" id="{D37CB3C7-04F5-8177-8C52-D34A76532114}"/>
              </a:ext>
            </a:extLst>
          </p:cNvPr>
          <p:cNvSpPr>
            <a:spLocks noGrp="1"/>
          </p:cNvSpPr>
          <p:nvPr>
            <p:ph type="sldNum" sz="quarter" idx="12"/>
          </p:nvPr>
        </p:nvSpPr>
        <p:spPr/>
        <p:txBody>
          <a:bodyPr/>
          <a:lstStyle/>
          <a:p>
            <a:fld id="{5874D6C6-B3A5-4F2C-A6BF-E3D57C3A1219}" type="slidenum">
              <a:rPr lang="en-US" smtClean="0"/>
              <a:t>43</a:t>
            </a:fld>
            <a:endParaRPr lang="en-US"/>
          </a:p>
        </p:txBody>
      </p:sp>
      <p:sp>
        <p:nvSpPr>
          <p:cNvPr id="7" name="Content Placeholder 6">
            <a:extLst>
              <a:ext uri="{FF2B5EF4-FFF2-40B4-BE49-F238E27FC236}">
                <a16:creationId xmlns:a16="http://schemas.microsoft.com/office/drawing/2014/main" id="{06770D41-BA14-5BFC-CBC1-72DD8BA6892D}"/>
              </a:ext>
            </a:extLst>
          </p:cNvPr>
          <p:cNvSpPr>
            <a:spLocks noGrp="1"/>
          </p:cNvSpPr>
          <p:nvPr>
            <p:ph sz="quarter" idx="13"/>
          </p:nvPr>
        </p:nvSpPr>
        <p:spPr/>
        <p:txBody>
          <a:bodyPr/>
          <a:lstStyle/>
          <a:p>
            <a:r>
              <a:rPr lang="en-US" dirty="0"/>
              <a:t>Entering </a:t>
            </a:r>
            <a:r>
              <a:rPr lang="en-US" b="1" dirty="0">
                <a:effectLst>
                  <a:outerShdw blurRad="38100" dist="38100" dir="2700000" algn="tl">
                    <a:srgbClr val="000000">
                      <a:alpha val="43137"/>
                    </a:srgbClr>
                  </a:outerShdw>
                </a:effectLst>
              </a:rPr>
              <a:t>Complaints</a:t>
            </a:r>
          </a:p>
        </p:txBody>
      </p:sp>
      <p:pic>
        <p:nvPicPr>
          <p:cNvPr id="10" name="Picture 9" descr="A screenshot of a computer&#10;&#10;Description automatically generated">
            <a:extLst>
              <a:ext uri="{FF2B5EF4-FFF2-40B4-BE49-F238E27FC236}">
                <a16:creationId xmlns:a16="http://schemas.microsoft.com/office/drawing/2014/main" id="{8AB6ABB1-6751-75FB-2387-84188C4358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445" y="2804832"/>
            <a:ext cx="10972800" cy="320611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8" name="Content Placeholder 3">
            <a:hlinkClick r:id="rId4" highlightClick="1"/>
            <a:extLst>
              <a:ext uri="{FF2B5EF4-FFF2-40B4-BE49-F238E27FC236}">
                <a16:creationId xmlns:a16="http://schemas.microsoft.com/office/drawing/2014/main" id="{1BD04010-F866-D244-7753-DB4AF45AA3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5291" y="226101"/>
            <a:ext cx="3487109" cy="329184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12277455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A screenshot of a computer&#10;&#10;Description automatically generated">
            <a:extLst>
              <a:ext uri="{FF2B5EF4-FFF2-40B4-BE49-F238E27FC236}">
                <a16:creationId xmlns:a16="http://schemas.microsoft.com/office/drawing/2014/main" id="{C590C135-37D0-4B1C-EA19-46E0B955ECE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09676" y="1099809"/>
            <a:ext cx="9250194" cy="4606744"/>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4" name="Date Placeholder 3">
            <a:extLst>
              <a:ext uri="{FF2B5EF4-FFF2-40B4-BE49-F238E27FC236}">
                <a16:creationId xmlns:a16="http://schemas.microsoft.com/office/drawing/2014/main" id="{481E386E-B817-EC70-322D-724222FB5FD1}"/>
              </a:ext>
            </a:extLst>
          </p:cNvPr>
          <p:cNvSpPr>
            <a:spLocks noGrp="1"/>
          </p:cNvSpPr>
          <p:nvPr>
            <p:ph type="dt" sz="half" idx="10"/>
          </p:nvPr>
        </p:nvSpPr>
        <p:spPr/>
        <p:txBody>
          <a:bodyPr/>
          <a:lstStyle/>
          <a:p>
            <a:r>
              <a:rPr lang="en-US" dirty="0"/>
              <a:t>2024</a:t>
            </a:r>
          </a:p>
        </p:txBody>
      </p:sp>
      <p:sp>
        <p:nvSpPr>
          <p:cNvPr id="6" name="Slide Number Placeholder 5">
            <a:extLst>
              <a:ext uri="{FF2B5EF4-FFF2-40B4-BE49-F238E27FC236}">
                <a16:creationId xmlns:a16="http://schemas.microsoft.com/office/drawing/2014/main" id="{CF6D9158-4D1C-C0CD-1183-1A37DB2F887B}"/>
              </a:ext>
            </a:extLst>
          </p:cNvPr>
          <p:cNvSpPr>
            <a:spLocks noGrp="1"/>
          </p:cNvSpPr>
          <p:nvPr>
            <p:ph type="sldNum" sz="quarter" idx="12"/>
          </p:nvPr>
        </p:nvSpPr>
        <p:spPr/>
        <p:txBody>
          <a:bodyPr/>
          <a:lstStyle/>
          <a:p>
            <a:fld id="{5874D6C6-B3A5-4F2C-A6BF-E3D57C3A1219}" type="slidenum">
              <a:rPr lang="en-US" smtClean="0"/>
              <a:t>44</a:t>
            </a:fld>
            <a:endParaRPr lang="en-US"/>
          </a:p>
        </p:txBody>
      </p:sp>
      <p:sp>
        <p:nvSpPr>
          <p:cNvPr id="7" name="Content Placeholder 6">
            <a:extLst>
              <a:ext uri="{FF2B5EF4-FFF2-40B4-BE49-F238E27FC236}">
                <a16:creationId xmlns:a16="http://schemas.microsoft.com/office/drawing/2014/main" id="{6816199E-3BA9-C059-58E1-D44229FB29A4}"/>
              </a:ext>
            </a:extLst>
          </p:cNvPr>
          <p:cNvSpPr>
            <a:spLocks noGrp="1"/>
          </p:cNvSpPr>
          <p:nvPr>
            <p:ph sz="quarter" idx="13"/>
          </p:nvPr>
        </p:nvSpPr>
        <p:spPr/>
        <p:txBody>
          <a:bodyPr/>
          <a:lstStyle/>
          <a:p>
            <a:r>
              <a:rPr lang="en-US" dirty="0"/>
              <a:t>Entering </a:t>
            </a:r>
            <a:r>
              <a:rPr lang="en-US" b="1" dirty="0">
                <a:effectLst>
                  <a:outerShdw blurRad="38100" dist="38100" dir="2700000" algn="tl">
                    <a:srgbClr val="000000">
                      <a:alpha val="43137"/>
                    </a:srgbClr>
                  </a:outerShdw>
                </a:effectLst>
              </a:rPr>
              <a:t>Complaints</a:t>
            </a:r>
          </a:p>
          <a:p>
            <a:endParaRPr lang="en-US" dirty="0"/>
          </a:p>
        </p:txBody>
      </p:sp>
      <p:sp>
        <p:nvSpPr>
          <p:cNvPr id="12" name="TextBox 11">
            <a:extLst>
              <a:ext uri="{FF2B5EF4-FFF2-40B4-BE49-F238E27FC236}">
                <a16:creationId xmlns:a16="http://schemas.microsoft.com/office/drawing/2014/main" id="{A5C26421-0908-BDB2-1184-AC05E83CFE82}"/>
              </a:ext>
            </a:extLst>
          </p:cNvPr>
          <p:cNvSpPr txBox="1"/>
          <p:nvPr/>
        </p:nvSpPr>
        <p:spPr>
          <a:xfrm>
            <a:off x="285750" y="5769356"/>
            <a:ext cx="11363727" cy="369332"/>
          </a:xfrm>
          <a:prstGeom prst="rect">
            <a:avLst/>
          </a:prstGeom>
          <a:noFill/>
        </p:spPr>
        <p:txBody>
          <a:bodyPr wrap="square" rtlCol="0">
            <a:spAutoFit/>
          </a:bodyPr>
          <a:lstStyle/>
          <a:p>
            <a:pPr algn="ctr"/>
            <a:r>
              <a:rPr lang="en-US" b="1" dirty="0"/>
              <a:t>*You </a:t>
            </a:r>
            <a:r>
              <a:rPr lang="en-US" b="1" u="sng" dirty="0">
                <a:solidFill>
                  <a:srgbClr val="FF0000"/>
                </a:solidFill>
                <a:highlight>
                  <a:srgbClr val="FFFF00"/>
                </a:highlight>
              </a:rPr>
              <a:t>must</a:t>
            </a:r>
            <a:r>
              <a:rPr lang="en-US" b="1" dirty="0"/>
              <a:t> select a record search type to access ability to enter existing case numbers or name </a:t>
            </a:r>
          </a:p>
        </p:txBody>
      </p:sp>
      <mc:AlternateContent xmlns:mc="http://schemas.openxmlformats.org/markup-compatibility/2006" xmlns:p14="http://schemas.microsoft.com/office/powerpoint/2010/main">
        <mc:Choice Requires="p14">
          <p:contentPart p14:bwMode="auto" r:id="rId4">
            <p14:nvContentPartPr>
              <p14:cNvPr id="16" name="Ink 15">
                <a:extLst>
                  <a:ext uri="{FF2B5EF4-FFF2-40B4-BE49-F238E27FC236}">
                    <a16:creationId xmlns:a16="http://schemas.microsoft.com/office/drawing/2014/main" id="{079B56CF-9A68-D542-7624-081FDB927C5F}"/>
                  </a:ext>
                </a:extLst>
              </p14:cNvPr>
              <p14:cNvContentPartPr/>
              <p14:nvPr/>
            </p14:nvContentPartPr>
            <p14:xfrm>
              <a:off x="1732131" y="3416078"/>
              <a:ext cx="733320" cy="61200"/>
            </p14:xfrm>
          </p:contentPart>
        </mc:Choice>
        <mc:Fallback xmlns="">
          <p:pic>
            <p:nvPicPr>
              <p:cNvPr id="16" name="Ink 15">
                <a:extLst>
                  <a:ext uri="{FF2B5EF4-FFF2-40B4-BE49-F238E27FC236}">
                    <a16:creationId xmlns:a16="http://schemas.microsoft.com/office/drawing/2014/main" id="{079B56CF-9A68-D542-7624-081FDB927C5F}"/>
                  </a:ext>
                </a:extLst>
              </p:cNvPr>
              <p:cNvPicPr/>
              <p:nvPr/>
            </p:nvPicPr>
            <p:blipFill>
              <a:blip r:embed="rId5"/>
              <a:stretch>
                <a:fillRect/>
              </a:stretch>
            </p:blipFill>
            <p:spPr>
              <a:xfrm>
                <a:off x="1678131" y="3308078"/>
                <a:ext cx="84096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8" name="Ink 17">
                <a:extLst>
                  <a:ext uri="{FF2B5EF4-FFF2-40B4-BE49-F238E27FC236}">
                    <a16:creationId xmlns:a16="http://schemas.microsoft.com/office/drawing/2014/main" id="{A8ED73D2-440D-75D3-BB1F-6A2D9C9E7F52}"/>
                  </a:ext>
                </a:extLst>
              </p14:cNvPr>
              <p14:cNvContentPartPr/>
              <p14:nvPr/>
            </p14:nvContentPartPr>
            <p14:xfrm>
              <a:off x="5233491" y="3415718"/>
              <a:ext cx="1333800" cy="61560"/>
            </p14:xfrm>
          </p:contentPart>
        </mc:Choice>
        <mc:Fallback xmlns="">
          <p:pic>
            <p:nvPicPr>
              <p:cNvPr id="18" name="Ink 17">
                <a:extLst>
                  <a:ext uri="{FF2B5EF4-FFF2-40B4-BE49-F238E27FC236}">
                    <a16:creationId xmlns:a16="http://schemas.microsoft.com/office/drawing/2014/main" id="{A8ED73D2-440D-75D3-BB1F-6A2D9C9E7F52}"/>
                  </a:ext>
                </a:extLst>
              </p:cNvPr>
              <p:cNvPicPr/>
              <p:nvPr/>
            </p:nvPicPr>
            <p:blipFill>
              <a:blip r:embed="rId9"/>
              <a:stretch>
                <a:fillRect/>
              </a:stretch>
            </p:blipFill>
            <p:spPr>
              <a:xfrm>
                <a:off x="5179491" y="3307718"/>
                <a:ext cx="144144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0" name="Ink 19">
                <a:extLst>
                  <a:ext uri="{FF2B5EF4-FFF2-40B4-BE49-F238E27FC236}">
                    <a16:creationId xmlns:a16="http://schemas.microsoft.com/office/drawing/2014/main" id="{35BE7367-40F4-6317-152A-0405C2641EA0}"/>
                  </a:ext>
                </a:extLst>
              </p14:cNvPr>
              <p14:cNvContentPartPr/>
              <p14:nvPr/>
            </p14:nvContentPartPr>
            <p14:xfrm>
              <a:off x="7627851" y="3452438"/>
              <a:ext cx="1522440" cy="49680"/>
            </p14:xfrm>
          </p:contentPart>
        </mc:Choice>
        <mc:Fallback xmlns="">
          <p:pic>
            <p:nvPicPr>
              <p:cNvPr id="20" name="Ink 19">
                <a:extLst>
                  <a:ext uri="{FF2B5EF4-FFF2-40B4-BE49-F238E27FC236}">
                    <a16:creationId xmlns:a16="http://schemas.microsoft.com/office/drawing/2014/main" id="{35BE7367-40F4-6317-152A-0405C2641EA0}"/>
                  </a:ext>
                </a:extLst>
              </p:cNvPr>
              <p:cNvPicPr/>
              <p:nvPr/>
            </p:nvPicPr>
            <p:blipFill>
              <a:blip r:embed="rId11"/>
              <a:stretch>
                <a:fillRect/>
              </a:stretch>
            </p:blipFill>
            <p:spPr>
              <a:xfrm>
                <a:off x="7573851" y="3344438"/>
                <a:ext cx="1630080" cy="265320"/>
              </a:xfrm>
              <a:prstGeom prst="rect">
                <a:avLst/>
              </a:prstGeom>
            </p:spPr>
          </p:pic>
        </mc:Fallback>
      </mc:AlternateContent>
      <p:sp>
        <p:nvSpPr>
          <p:cNvPr id="24" name="TextBox 23">
            <a:extLst>
              <a:ext uri="{FF2B5EF4-FFF2-40B4-BE49-F238E27FC236}">
                <a16:creationId xmlns:a16="http://schemas.microsoft.com/office/drawing/2014/main" id="{7E339B0E-EF4A-E396-693C-6050F27CC720}"/>
              </a:ext>
            </a:extLst>
          </p:cNvPr>
          <p:cNvSpPr txBox="1"/>
          <p:nvPr/>
        </p:nvSpPr>
        <p:spPr>
          <a:xfrm>
            <a:off x="1351281" y="3292612"/>
            <a:ext cx="8239760" cy="369332"/>
          </a:xfrm>
          <a:prstGeom prst="rect">
            <a:avLst/>
          </a:prstGeom>
          <a:noFill/>
          <a:ln>
            <a:solidFill>
              <a:schemeClr val="bg1"/>
            </a:solidFill>
          </a:ln>
          <a:effectLst>
            <a:glow rad="139700">
              <a:schemeClr val="accent1">
                <a:satMod val="175000"/>
                <a:alpha val="40000"/>
              </a:schemeClr>
            </a:glow>
            <a:outerShdw blurRad="50800" dist="38100" dir="2700000" algn="tl" rotWithShape="0">
              <a:prstClr val="black">
                <a:alpha val="40000"/>
              </a:prstClr>
            </a:outerShdw>
          </a:effectLst>
        </p:spPr>
        <p:txBody>
          <a:bodyPr wrap="square" rtlCol="0">
            <a:spAutoFit/>
          </a:bodyPr>
          <a:lstStyle/>
          <a:p>
            <a:pPr algn="r"/>
            <a:r>
              <a:rPr lang="en-US" sz="1750" b="1" dirty="0">
                <a:solidFill>
                  <a:srgbClr val="FF0000"/>
                </a:solidFill>
                <a:highlight>
                  <a:srgbClr val="FFFF00"/>
                </a:highlight>
              </a:rPr>
              <a:t>              Select one      </a:t>
            </a:r>
          </a:p>
        </p:txBody>
      </p:sp>
    </p:spTree>
    <p:extLst>
      <p:ext uri="{BB962C8B-B14F-4D97-AF65-F5344CB8AC3E}">
        <p14:creationId xmlns:p14="http://schemas.microsoft.com/office/powerpoint/2010/main" val="21508748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68978B7-1766-F569-11F6-E11742F9DB82}"/>
              </a:ext>
            </a:extLst>
          </p:cNvPr>
          <p:cNvPicPr>
            <a:picLocks noChangeAspect="1"/>
          </p:cNvPicPr>
          <p:nvPr/>
        </p:nvPicPr>
        <p:blipFill>
          <a:blip r:embed="rId3"/>
          <a:stretch>
            <a:fillRect/>
          </a:stretch>
        </p:blipFill>
        <p:spPr>
          <a:xfrm>
            <a:off x="346064" y="1752553"/>
            <a:ext cx="6557656" cy="2560542"/>
          </a:xfrm>
          <a:prstGeom prst="rect">
            <a:avLst/>
          </a:prstGeom>
          <a:ln>
            <a:solidFill>
              <a:srgbClr val="0070C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4" name="Date Placeholder 3">
            <a:extLst>
              <a:ext uri="{FF2B5EF4-FFF2-40B4-BE49-F238E27FC236}">
                <a16:creationId xmlns:a16="http://schemas.microsoft.com/office/drawing/2014/main" id="{329B5EED-C670-C0DD-5A76-02EDD201D1E6}"/>
              </a:ext>
            </a:extLst>
          </p:cNvPr>
          <p:cNvSpPr>
            <a:spLocks noGrp="1"/>
          </p:cNvSpPr>
          <p:nvPr>
            <p:ph type="dt" sz="half" idx="10"/>
          </p:nvPr>
        </p:nvSpPr>
        <p:spPr/>
        <p:txBody>
          <a:bodyPr/>
          <a:lstStyle/>
          <a:p>
            <a:r>
              <a:rPr lang="en-US" dirty="0"/>
              <a:t>2024</a:t>
            </a:r>
          </a:p>
        </p:txBody>
      </p:sp>
      <p:sp>
        <p:nvSpPr>
          <p:cNvPr id="6" name="Slide Number Placeholder 5">
            <a:extLst>
              <a:ext uri="{FF2B5EF4-FFF2-40B4-BE49-F238E27FC236}">
                <a16:creationId xmlns:a16="http://schemas.microsoft.com/office/drawing/2014/main" id="{4E1B5A6D-DE6C-6420-16E7-13351FB1F25A}"/>
              </a:ext>
            </a:extLst>
          </p:cNvPr>
          <p:cNvSpPr>
            <a:spLocks noGrp="1"/>
          </p:cNvSpPr>
          <p:nvPr>
            <p:ph type="sldNum" sz="quarter" idx="12"/>
          </p:nvPr>
        </p:nvSpPr>
        <p:spPr/>
        <p:txBody>
          <a:bodyPr/>
          <a:lstStyle/>
          <a:p>
            <a:fld id="{5874D6C6-B3A5-4F2C-A6BF-E3D57C3A1219}" type="slidenum">
              <a:rPr lang="en-US" smtClean="0"/>
              <a:t>45</a:t>
            </a:fld>
            <a:endParaRPr lang="en-US"/>
          </a:p>
        </p:txBody>
      </p:sp>
      <p:pic>
        <p:nvPicPr>
          <p:cNvPr id="15" name="Picture 14" descr="A screenshot of a computer&#10;&#10;Description automatically generated">
            <a:extLst>
              <a:ext uri="{FF2B5EF4-FFF2-40B4-BE49-F238E27FC236}">
                <a16:creationId xmlns:a16="http://schemas.microsoft.com/office/drawing/2014/main" id="{72C8277D-C867-0482-DDA3-16131ACE0209}"/>
              </a:ext>
            </a:extLst>
          </p:cNvPr>
          <p:cNvPicPr>
            <a:picLocks noChangeAspect="1"/>
          </p:cNvPicPr>
          <p:nvPr/>
        </p:nvPicPr>
        <p:blipFill rotWithShape="1">
          <a:blip r:embed="rId4">
            <a:extLst>
              <a:ext uri="{28A0092B-C50C-407E-A947-70E740481C1C}">
                <a14:useLocalDpi xmlns:a14="http://schemas.microsoft.com/office/drawing/2010/main" val="0"/>
              </a:ext>
            </a:extLst>
          </a:blip>
          <a:srcRect r="10208" b="30001"/>
          <a:stretch/>
        </p:blipFill>
        <p:spPr>
          <a:xfrm>
            <a:off x="5316001" y="1124493"/>
            <a:ext cx="5947958" cy="64696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3" name="TextBox 22">
            <a:extLst>
              <a:ext uri="{FF2B5EF4-FFF2-40B4-BE49-F238E27FC236}">
                <a16:creationId xmlns:a16="http://schemas.microsoft.com/office/drawing/2014/main" id="{2C1A1288-5C23-E965-3F11-B2D8C620820B}"/>
              </a:ext>
            </a:extLst>
          </p:cNvPr>
          <p:cNvSpPr txBox="1"/>
          <p:nvPr/>
        </p:nvSpPr>
        <p:spPr>
          <a:xfrm>
            <a:off x="8191657" y="1055450"/>
            <a:ext cx="1776446" cy="369332"/>
          </a:xfrm>
          <a:prstGeom prst="rect">
            <a:avLst/>
          </a:prstGeom>
          <a:noFill/>
          <a:ln w="38100">
            <a:solidFill>
              <a:schemeClr val="accent6">
                <a:lumMod val="75000"/>
              </a:schemeClr>
            </a:solidFill>
          </a:ln>
          <a:effectLst>
            <a:glow rad="101600">
              <a:schemeClr val="accent2">
                <a:satMod val="175000"/>
                <a:alpha val="40000"/>
              </a:schemeClr>
            </a:glow>
            <a:outerShdw blurRad="50800" dist="38100" dir="2700000" algn="tl" rotWithShape="0">
              <a:prstClr val="black">
                <a:alpha val="40000"/>
              </a:prstClr>
            </a:outerShdw>
          </a:effectLst>
        </p:spPr>
        <p:txBody>
          <a:bodyPr wrap="square" rtlCol="0">
            <a:spAutoFit/>
          </a:bodyPr>
          <a:lstStyle/>
          <a:p>
            <a:endParaRPr lang="en-US" dirty="0"/>
          </a:p>
        </p:txBody>
      </p:sp>
      <p:sp>
        <p:nvSpPr>
          <p:cNvPr id="24" name="TextBox 23">
            <a:extLst>
              <a:ext uri="{FF2B5EF4-FFF2-40B4-BE49-F238E27FC236}">
                <a16:creationId xmlns:a16="http://schemas.microsoft.com/office/drawing/2014/main" id="{266FF8F2-0EDB-65A6-2FD9-ACBBC957B3DE}"/>
              </a:ext>
            </a:extLst>
          </p:cNvPr>
          <p:cNvSpPr txBox="1"/>
          <p:nvPr/>
        </p:nvSpPr>
        <p:spPr>
          <a:xfrm>
            <a:off x="1209675" y="1632371"/>
            <a:ext cx="1015733" cy="369332"/>
          </a:xfrm>
          <a:prstGeom prst="rect">
            <a:avLst/>
          </a:prstGeom>
          <a:noFill/>
          <a:ln w="38100">
            <a:solidFill>
              <a:schemeClr val="accent6">
                <a:lumMod val="75000"/>
              </a:schemeClr>
            </a:solidFill>
          </a:ln>
          <a:effectLst>
            <a:glow rad="101600">
              <a:schemeClr val="accent2">
                <a:satMod val="175000"/>
                <a:alpha val="40000"/>
              </a:schemeClr>
            </a:glow>
            <a:outerShdw blurRad="50800" dist="38100" dir="2700000" algn="tl" rotWithShape="0">
              <a:prstClr val="black">
                <a:alpha val="40000"/>
              </a:prstClr>
            </a:outerShdw>
          </a:effectLst>
        </p:spPr>
        <p:txBody>
          <a:bodyPr wrap="square" rtlCol="0">
            <a:spAutoFit/>
          </a:bodyPr>
          <a:lstStyle/>
          <a:p>
            <a:endParaRPr lang="en-US" dirty="0"/>
          </a:p>
        </p:txBody>
      </p:sp>
      <p:sp>
        <p:nvSpPr>
          <p:cNvPr id="26" name="TextBox 25">
            <a:extLst>
              <a:ext uri="{FF2B5EF4-FFF2-40B4-BE49-F238E27FC236}">
                <a16:creationId xmlns:a16="http://schemas.microsoft.com/office/drawing/2014/main" id="{BB49ADD0-AF93-D1F0-478A-AC0593304CAC}"/>
              </a:ext>
            </a:extLst>
          </p:cNvPr>
          <p:cNvSpPr txBox="1"/>
          <p:nvPr/>
        </p:nvSpPr>
        <p:spPr>
          <a:xfrm>
            <a:off x="346064" y="1068421"/>
            <a:ext cx="5195653" cy="384721"/>
          </a:xfrm>
          <a:prstGeom prst="rect">
            <a:avLst/>
          </a:prstGeom>
          <a:noFill/>
        </p:spPr>
        <p:txBody>
          <a:bodyPr wrap="none" rtlCol="0">
            <a:spAutoFit/>
          </a:bodyPr>
          <a:lstStyle/>
          <a:p>
            <a:r>
              <a:rPr lang="en-US" dirty="0"/>
              <a:t>Next: Click the “</a:t>
            </a:r>
            <a:r>
              <a:rPr lang="en-US" sz="1900" b="1" u="sng" dirty="0">
                <a:solidFill>
                  <a:schemeClr val="accent6">
                    <a:lumMod val="75000"/>
                  </a:schemeClr>
                </a:solidFill>
                <a:effectLst>
                  <a:outerShdw blurRad="38100" dist="38100" dir="2700000" algn="tl">
                    <a:srgbClr val="000000">
                      <a:alpha val="43137"/>
                    </a:srgbClr>
                  </a:outerShdw>
                </a:effectLst>
              </a:rPr>
              <a:t>Complaint Information</a:t>
            </a:r>
            <a:r>
              <a:rPr lang="en-US" dirty="0"/>
              <a:t>” Tab:  </a:t>
            </a:r>
          </a:p>
        </p:txBody>
      </p:sp>
      <p:sp>
        <p:nvSpPr>
          <p:cNvPr id="28" name="TextBox 27">
            <a:extLst>
              <a:ext uri="{FF2B5EF4-FFF2-40B4-BE49-F238E27FC236}">
                <a16:creationId xmlns:a16="http://schemas.microsoft.com/office/drawing/2014/main" id="{352E5AD5-10F5-C4A6-561B-57B27FE9AE2D}"/>
              </a:ext>
            </a:extLst>
          </p:cNvPr>
          <p:cNvSpPr txBox="1"/>
          <p:nvPr/>
        </p:nvSpPr>
        <p:spPr>
          <a:xfrm>
            <a:off x="524430" y="4154560"/>
            <a:ext cx="11526056" cy="1731243"/>
          </a:xfrm>
          <a:prstGeom prst="rect">
            <a:avLst/>
          </a:prstGeom>
          <a:noFill/>
        </p:spPr>
        <p:txBody>
          <a:bodyPr wrap="square" rtlCol="0">
            <a:spAutoFit/>
          </a:bodyPr>
          <a:lstStyle/>
          <a:p>
            <a:endParaRPr lang="en-US" dirty="0"/>
          </a:p>
          <a:p>
            <a:pPr marL="285750" indent="-285750">
              <a:buFont typeface="Wingdings" panose="05000000000000000000" pitchFamily="2" charset="2"/>
              <a:buChar char="v"/>
            </a:pPr>
            <a:r>
              <a:rPr lang="en-US" dirty="0"/>
              <a:t>On the “</a:t>
            </a:r>
            <a:r>
              <a:rPr lang="en-US" b="1" u="sng" dirty="0"/>
              <a:t>Complaint</a:t>
            </a:r>
            <a:r>
              <a:rPr lang="en-US" dirty="0"/>
              <a:t>” tab, any existing cases for the individual will be shown</a:t>
            </a:r>
          </a:p>
          <a:p>
            <a:r>
              <a:rPr lang="en-US" dirty="0"/>
              <a:t> </a:t>
            </a:r>
          </a:p>
          <a:p>
            <a:pPr marL="742950" lvl="1" indent="-285750">
              <a:buFont typeface="Wingdings" panose="05000000000000000000" pitchFamily="2" charset="2"/>
              <a:buChar char="ü"/>
            </a:pPr>
            <a:r>
              <a:rPr lang="en-US" sz="1750" dirty="0"/>
              <a:t>Add updates by clicking the hyperlink to an </a:t>
            </a:r>
            <a:r>
              <a:rPr lang="en-US" sz="1750" i="1" dirty="0"/>
              <a:t>existing</a:t>
            </a:r>
            <a:r>
              <a:rPr lang="en-US" sz="1750" dirty="0"/>
              <a:t> case in CHRIS</a:t>
            </a:r>
          </a:p>
          <a:p>
            <a:pPr marL="742950" lvl="1" indent="-285750">
              <a:buFont typeface="Wingdings" panose="05000000000000000000" pitchFamily="2" charset="2"/>
              <a:buChar char="ü"/>
            </a:pPr>
            <a:endParaRPr lang="en-US" sz="1750" dirty="0"/>
          </a:p>
          <a:p>
            <a:pPr marL="742950" lvl="1" indent="-285750">
              <a:buFont typeface="Wingdings" panose="05000000000000000000" pitchFamily="2" charset="2"/>
              <a:buChar char="ü"/>
            </a:pPr>
            <a:r>
              <a:rPr lang="en-US" sz="1750" dirty="0"/>
              <a:t>New incidents can also be added by clicking the hyperlink stating “</a:t>
            </a:r>
            <a:r>
              <a:rPr lang="en-US" sz="1750" u="sng" dirty="0">
                <a:solidFill>
                  <a:srgbClr val="7030A0"/>
                </a:solidFill>
              </a:rPr>
              <a:t>here</a:t>
            </a:r>
            <a:r>
              <a:rPr lang="en-US" sz="1750" dirty="0"/>
              <a:t> to add new incident”</a:t>
            </a:r>
          </a:p>
        </p:txBody>
      </p:sp>
      <p:sp>
        <p:nvSpPr>
          <p:cNvPr id="30" name="TextBox 29">
            <a:extLst>
              <a:ext uri="{FF2B5EF4-FFF2-40B4-BE49-F238E27FC236}">
                <a16:creationId xmlns:a16="http://schemas.microsoft.com/office/drawing/2014/main" id="{7C3FE2EB-DD85-8BA9-7E42-8C8BDC4EA42D}"/>
              </a:ext>
            </a:extLst>
          </p:cNvPr>
          <p:cNvSpPr txBox="1"/>
          <p:nvPr/>
        </p:nvSpPr>
        <p:spPr>
          <a:xfrm>
            <a:off x="7279560" y="1432316"/>
            <a:ext cx="3772186" cy="384721"/>
          </a:xfrm>
          <a:prstGeom prst="rect">
            <a:avLst/>
          </a:prstGeom>
          <a:noFill/>
        </p:spPr>
        <p:txBody>
          <a:bodyPr wrap="none" rtlCol="0">
            <a:spAutoFit/>
          </a:bodyPr>
          <a:lstStyle/>
          <a:p>
            <a:r>
              <a:rPr lang="en-US" dirty="0"/>
              <a:t>Next: Click the “</a:t>
            </a:r>
            <a:r>
              <a:rPr lang="en-US" sz="1900" b="1" u="sng" dirty="0">
                <a:solidFill>
                  <a:schemeClr val="accent6">
                    <a:lumMod val="75000"/>
                  </a:schemeClr>
                </a:solidFill>
                <a:effectLst>
                  <a:outerShdw blurRad="38100" dist="38100" dir="2700000" algn="tl">
                    <a:srgbClr val="000000">
                      <a:alpha val="43137"/>
                    </a:srgbClr>
                  </a:outerShdw>
                </a:effectLst>
              </a:rPr>
              <a:t>Complaint</a:t>
            </a:r>
            <a:r>
              <a:rPr lang="en-US" dirty="0"/>
              <a:t>” Tab:  </a:t>
            </a:r>
          </a:p>
        </p:txBody>
      </p:sp>
      <p:sp>
        <p:nvSpPr>
          <p:cNvPr id="35" name="TextBox 34">
            <a:extLst>
              <a:ext uri="{FF2B5EF4-FFF2-40B4-BE49-F238E27FC236}">
                <a16:creationId xmlns:a16="http://schemas.microsoft.com/office/drawing/2014/main" id="{D2C75FF7-BDA6-781B-3425-7124115F96FB}"/>
              </a:ext>
            </a:extLst>
          </p:cNvPr>
          <p:cNvSpPr txBox="1"/>
          <p:nvPr/>
        </p:nvSpPr>
        <p:spPr>
          <a:xfrm>
            <a:off x="5426242" y="494665"/>
            <a:ext cx="5345029" cy="400110"/>
          </a:xfrm>
          <a:prstGeom prst="rect">
            <a:avLst/>
          </a:prstGeom>
          <a:noFill/>
        </p:spPr>
        <p:txBody>
          <a:bodyPr wrap="square" rtlCol="0">
            <a:spAutoFit/>
          </a:bodyPr>
          <a:lstStyle/>
          <a:p>
            <a:pPr algn="r"/>
            <a:r>
              <a:rPr lang="en-US" sz="2000" b="1" dirty="0">
                <a:solidFill>
                  <a:schemeClr val="bg1"/>
                </a:solidFill>
                <a:effectLst>
                  <a:outerShdw blurRad="38100" dist="38100" dir="2700000" algn="tl">
                    <a:srgbClr val="000000">
                      <a:alpha val="43137"/>
                    </a:srgbClr>
                  </a:outerShdw>
                </a:effectLst>
              </a:rPr>
              <a:t>Complaint</a:t>
            </a:r>
            <a:r>
              <a:rPr lang="en-US" b="1" dirty="0">
                <a:solidFill>
                  <a:schemeClr val="bg1"/>
                </a:solidFill>
                <a:effectLst>
                  <a:outerShdw blurRad="38100" dist="38100" dir="2700000" algn="tl">
                    <a:srgbClr val="000000">
                      <a:alpha val="43137"/>
                    </a:srgbClr>
                  </a:outerShdw>
                </a:effectLst>
              </a:rPr>
              <a:t> </a:t>
            </a:r>
            <a:r>
              <a:rPr lang="en-US" dirty="0">
                <a:solidFill>
                  <a:schemeClr val="bg1"/>
                </a:solidFill>
              </a:rPr>
              <a:t>tab</a:t>
            </a:r>
            <a:endParaRPr lang="en-US" sz="1500" dirty="0">
              <a:solidFill>
                <a:schemeClr val="bg1"/>
              </a:solidFill>
            </a:endParaRPr>
          </a:p>
        </p:txBody>
      </p:sp>
      <p:sp>
        <p:nvSpPr>
          <p:cNvPr id="2" name="Half Frame 1">
            <a:extLst>
              <a:ext uri="{FF2B5EF4-FFF2-40B4-BE49-F238E27FC236}">
                <a16:creationId xmlns:a16="http://schemas.microsoft.com/office/drawing/2014/main" id="{BBADEBB5-C1E6-A80C-D2E1-3EC11FD16202}"/>
              </a:ext>
            </a:extLst>
          </p:cNvPr>
          <p:cNvSpPr/>
          <p:nvPr/>
        </p:nvSpPr>
        <p:spPr>
          <a:xfrm rot="18575411" flipV="1">
            <a:off x="642886" y="1726347"/>
            <a:ext cx="410312" cy="107529"/>
          </a:xfrm>
          <a:prstGeom prst="halfFrame">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Right 11">
            <a:extLst>
              <a:ext uri="{FF2B5EF4-FFF2-40B4-BE49-F238E27FC236}">
                <a16:creationId xmlns:a16="http://schemas.microsoft.com/office/drawing/2014/main" id="{DB2B7187-C95E-596C-62D6-4AA8D82A53F8}"/>
              </a:ext>
            </a:extLst>
          </p:cNvPr>
          <p:cNvSpPr/>
          <p:nvPr/>
        </p:nvSpPr>
        <p:spPr>
          <a:xfrm rot="10800000">
            <a:off x="2491995" y="1571922"/>
            <a:ext cx="4675147" cy="255420"/>
          </a:xfrm>
          <a:prstGeom prst="rightArrow">
            <a:avLst/>
          </a:prstGeom>
          <a:ln>
            <a:noFill/>
          </a:ln>
          <a:effectLst>
            <a:glow rad="635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E46C1D9-8AA9-8EFB-55D9-6EA8EA06B15E}"/>
              </a:ext>
            </a:extLst>
          </p:cNvPr>
          <p:cNvSpPr/>
          <p:nvPr/>
        </p:nvSpPr>
        <p:spPr>
          <a:xfrm>
            <a:off x="391594" y="2994212"/>
            <a:ext cx="1308848" cy="206188"/>
          </a:xfrm>
          <a:prstGeom prst="rect">
            <a:avLst/>
          </a:prstGeom>
          <a:solidFill>
            <a:srgbClr val="FAFA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300" b="1" dirty="0">
                <a:solidFill>
                  <a:schemeClr val="tx1"/>
                </a:solidFill>
                <a:effectLst>
                  <a:outerShdw blurRad="38100" dist="38100" dir="2700000" algn="tl">
                    <a:srgbClr val="000000">
                      <a:alpha val="43137"/>
                    </a:srgbClr>
                  </a:outerShdw>
                </a:effectLst>
              </a:rPr>
              <a:t>Thor Odinson </a:t>
            </a:r>
          </a:p>
        </p:txBody>
      </p:sp>
    </p:spTree>
    <p:extLst>
      <p:ext uri="{BB962C8B-B14F-4D97-AF65-F5344CB8AC3E}">
        <p14:creationId xmlns:p14="http://schemas.microsoft.com/office/powerpoint/2010/main" val="4561369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1C0E2CB-BF4E-51F3-896A-DA9D2406B8FF}"/>
              </a:ext>
            </a:extLst>
          </p:cNvPr>
          <p:cNvSpPr>
            <a:spLocks noGrp="1"/>
          </p:cNvSpPr>
          <p:nvPr>
            <p:ph type="dt" sz="half" idx="10"/>
          </p:nvPr>
        </p:nvSpPr>
        <p:spPr/>
        <p:txBody>
          <a:bodyPr/>
          <a:lstStyle/>
          <a:p>
            <a:r>
              <a:rPr lang="en-US" dirty="0"/>
              <a:t>2024</a:t>
            </a:r>
          </a:p>
        </p:txBody>
      </p:sp>
      <p:sp>
        <p:nvSpPr>
          <p:cNvPr id="6" name="Slide Number Placeholder 5">
            <a:extLst>
              <a:ext uri="{FF2B5EF4-FFF2-40B4-BE49-F238E27FC236}">
                <a16:creationId xmlns:a16="http://schemas.microsoft.com/office/drawing/2014/main" id="{69D3535C-ABB5-38D8-B192-7AFC664C309F}"/>
              </a:ext>
            </a:extLst>
          </p:cNvPr>
          <p:cNvSpPr>
            <a:spLocks noGrp="1"/>
          </p:cNvSpPr>
          <p:nvPr>
            <p:ph type="sldNum" sz="quarter" idx="12"/>
          </p:nvPr>
        </p:nvSpPr>
        <p:spPr/>
        <p:txBody>
          <a:bodyPr/>
          <a:lstStyle/>
          <a:p>
            <a:fld id="{5874D6C6-B3A5-4F2C-A6BF-E3D57C3A1219}" type="slidenum">
              <a:rPr lang="en-US" smtClean="0"/>
              <a:t>46</a:t>
            </a:fld>
            <a:endParaRPr lang="en-US"/>
          </a:p>
        </p:txBody>
      </p:sp>
      <p:sp>
        <p:nvSpPr>
          <p:cNvPr id="7" name="Content Placeholder 6">
            <a:extLst>
              <a:ext uri="{FF2B5EF4-FFF2-40B4-BE49-F238E27FC236}">
                <a16:creationId xmlns:a16="http://schemas.microsoft.com/office/drawing/2014/main" id="{9755F5E8-B1E2-F928-B883-8D8B00E7BFBC}"/>
              </a:ext>
            </a:extLst>
          </p:cNvPr>
          <p:cNvSpPr>
            <a:spLocks noGrp="1"/>
          </p:cNvSpPr>
          <p:nvPr>
            <p:ph sz="quarter" idx="13"/>
          </p:nvPr>
        </p:nvSpPr>
        <p:spPr/>
        <p:txBody>
          <a:bodyPr/>
          <a:lstStyle/>
          <a:p>
            <a:r>
              <a:rPr lang="en-US" sz="1800" b="1" dirty="0">
                <a:solidFill>
                  <a:schemeClr val="bg1"/>
                </a:solidFill>
                <a:effectLst>
                  <a:outerShdw blurRad="38100" dist="38100" dir="2700000" algn="tl">
                    <a:srgbClr val="000000">
                      <a:alpha val="43137"/>
                    </a:srgbClr>
                  </a:outerShdw>
                </a:effectLst>
              </a:rPr>
              <a:t>Complaint</a:t>
            </a:r>
            <a:r>
              <a:rPr lang="en-US" b="1" dirty="0">
                <a:solidFill>
                  <a:schemeClr val="bg1"/>
                </a:solidFill>
                <a:effectLst>
                  <a:outerShdw blurRad="38100" dist="38100" dir="2700000" algn="tl">
                    <a:srgbClr val="000000">
                      <a:alpha val="43137"/>
                    </a:srgbClr>
                  </a:outerShdw>
                </a:effectLst>
              </a:rPr>
              <a:t> </a:t>
            </a:r>
            <a:r>
              <a:rPr lang="en-US" dirty="0">
                <a:solidFill>
                  <a:schemeClr val="bg1"/>
                </a:solidFill>
              </a:rPr>
              <a:t>tab</a:t>
            </a:r>
            <a:endParaRPr lang="en-US" sz="1400" dirty="0">
              <a:solidFill>
                <a:schemeClr val="bg1"/>
              </a:solidFill>
            </a:endParaRPr>
          </a:p>
          <a:p>
            <a:endParaRPr lang="en-US" dirty="0"/>
          </a:p>
        </p:txBody>
      </p:sp>
      <p:pic>
        <p:nvPicPr>
          <p:cNvPr id="9" name="Picture 8">
            <a:extLst>
              <a:ext uri="{FF2B5EF4-FFF2-40B4-BE49-F238E27FC236}">
                <a16:creationId xmlns:a16="http://schemas.microsoft.com/office/drawing/2014/main" id="{CE1AE780-0A15-C502-0D02-3A798C417664}"/>
              </a:ext>
            </a:extLst>
          </p:cNvPr>
          <p:cNvPicPr>
            <a:picLocks noChangeAspect="1"/>
          </p:cNvPicPr>
          <p:nvPr/>
        </p:nvPicPr>
        <p:blipFill>
          <a:blip r:embed="rId2"/>
          <a:stretch>
            <a:fillRect/>
          </a:stretch>
        </p:blipFill>
        <p:spPr>
          <a:xfrm>
            <a:off x="285750" y="1046480"/>
            <a:ext cx="3371850" cy="5049520"/>
          </a:xfrm>
          <a:prstGeom prst="rect">
            <a:avLst/>
          </a:prstGeom>
          <a:ln>
            <a:solidFill>
              <a:srgbClr val="0070C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0" name="Content Placeholder 8">
            <a:extLst>
              <a:ext uri="{FF2B5EF4-FFF2-40B4-BE49-F238E27FC236}">
                <a16:creationId xmlns:a16="http://schemas.microsoft.com/office/drawing/2014/main" id="{EA86A75E-9068-ECDA-772E-C90D1DB970B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20279" y="1139103"/>
            <a:ext cx="8485971" cy="950216"/>
          </a:xfrm>
          <a:ln>
            <a:solidFill>
              <a:schemeClr val="bg2">
                <a:lumMod val="1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1" name="Rectangle 10">
            <a:extLst>
              <a:ext uri="{FF2B5EF4-FFF2-40B4-BE49-F238E27FC236}">
                <a16:creationId xmlns:a16="http://schemas.microsoft.com/office/drawing/2014/main" id="{8B492D38-71AC-5344-DB37-150CBF7E5BAE}"/>
              </a:ext>
            </a:extLst>
          </p:cNvPr>
          <p:cNvSpPr/>
          <p:nvPr/>
        </p:nvSpPr>
        <p:spPr>
          <a:xfrm>
            <a:off x="599440" y="2565399"/>
            <a:ext cx="883920" cy="45719"/>
          </a:xfrm>
          <a:prstGeom prst="rect">
            <a:avLst/>
          </a:prstGeom>
          <a:solidFill>
            <a:srgbClr val="FAFA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AFAFA"/>
              </a:solidFill>
            </a:endParaRPr>
          </a:p>
        </p:txBody>
      </p:sp>
      <p:sp>
        <p:nvSpPr>
          <p:cNvPr id="12" name="Rectangle 11">
            <a:extLst>
              <a:ext uri="{FF2B5EF4-FFF2-40B4-BE49-F238E27FC236}">
                <a16:creationId xmlns:a16="http://schemas.microsoft.com/office/drawing/2014/main" id="{DA6E16FC-BA04-8875-2551-63E331AD67D7}"/>
              </a:ext>
            </a:extLst>
          </p:cNvPr>
          <p:cNvSpPr/>
          <p:nvPr/>
        </p:nvSpPr>
        <p:spPr>
          <a:xfrm>
            <a:off x="599440" y="2643186"/>
            <a:ext cx="548640" cy="45719"/>
          </a:xfrm>
          <a:prstGeom prst="rect">
            <a:avLst/>
          </a:prstGeom>
          <a:solidFill>
            <a:srgbClr val="FAFA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AFAFA"/>
              </a:solidFill>
            </a:endParaRPr>
          </a:p>
        </p:txBody>
      </p:sp>
      <p:sp>
        <p:nvSpPr>
          <p:cNvPr id="13" name="Rectangle 12">
            <a:extLst>
              <a:ext uri="{FF2B5EF4-FFF2-40B4-BE49-F238E27FC236}">
                <a16:creationId xmlns:a16="http://schemas.microsoft.com/office/drawing/2014/main" id="{B3DDBB98-B79E-BFA6-BD32-83F4996F82FE}"/>
              </a:ext>
            </a:extLst>
          </p:cNvPr>
          <p:cNvSpPr/>
          <p:nvPr/>
        </p:nvSpPr>
        <p:spPr>
          <a:xfrm>
            <a:off x="1381760" y="2643185"/>
            <a:ext cx="223520" cy="45719"/>
          </a:xfrm>
          <a:prstGeom prst="rect">
            <a:avLst/>
          </a:prstGeom>
          <a:solidFill>
            <a:srgbClr val="FAFA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AFAFA"/>
              </a:solidFill>
            </a:endParaRPr>
          </a:p>
        </p:txBody>
      </p:sp>
      <p:sp>
        <p:nvSpPr>
          <p:cNvPr id="14" name="Rectangle 13">
            <a:extLst>
              <a:ext uri="{FF2B5EF4-FFF2-40B4-BE49-F238E27FC236}">
                <a16:creationId xmlns:a16="http://schemas.microsoft.com/office/drawing/2014/main" id="{8524A7C0-B944-EAB8-E4F6-AF263237C36D}"/>
              </a:ext>
            </a:extLst>
          </p:cNvPr>
          <p:cNvSpPr/>
          <p:nvPr/>
        </p:nvSpPr>
        <p:spPr>
          <a:xfrm>
            <a:off x="599440" y="2291079"/>
            <a:ext cx="883920" cy="45719"/>
          </a:xfrm>
          <a:prstGeom prst="rect">
            <a:avLst/>
          </a:prstGeom>
          <a:solidFill>
            <a:srgbClr val="FAFA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AFAFA"/>
              </a:solidFill>
            </a:endParaRPr>
          </a:p>
        </p:txBody>
      </p:sp>
      <p:sp>
        <p:nvSpPr>
          <p:cNvPr id="15" name="Rectangle 14">
            <a:extLst>
              <a:ext uri="{FF2B5EF4-FFF2-40B4-BE49-F238E27FC236}">
                <a16:creationId xmlns:a16="http://schemas.microsoft.com/office/drawing/2014/main" id="{D8867822-8759-C2E9-770B-BD11CC37378F}"/>
              </a:ext>
            </a:extLst>
          </p:cNvPr>
          <p:cNvSpPr/>
          <p:nvPr/>
        </p:nvSpPr>
        <p:spPr>
          <a:xfrm>
            <a:off x="939800" y="3246119"/>
            <a:ext cx="883920" cy="45719"/>
          </a:xfrm>
          <a:prstGeom prst="rect">
            <a:avLst/>
          </a:prstGeom>
          <a:solidFill>
            <a:srgbClr val="FAFA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AFAFA"/>
              </a:solidFill>
            </a:endParaRPr>
          </a:p>
        </p:txBody>
      </p:sp>
      <p:sp>
        <p:nvSpPr>
          <p:cNvPr id="16" name="Rectangle 15">
            <a:extLst>
              <a:ext uri="{FF2B5EF4-FFF2-40B4-BE49-F238E27FC236}">
                <a16:creationId xmlns:a16="http://schemas.microsoft.com/office/drawing/2014/main" id="{09E59BDA-9B83-693D-7FD5-8EAF66FD985A}"/>
              </a:ext>
            </a:extLst>
          </p:cNvPr>
          <p:cNvSpPr/>
          <p:nvPr/>
        </p:nvSpPr>
        <p:spPr>
          <a:xfrm>
            <a:off x="939800" y="3346765"/>
            <a:ext cx="883920" cy="45719"/>
          </a:xfrm>
          <a:prstGeom prst="rect">
            <a:avLst/>
          </a:prstGeom>
          <a:solidFill>
            <a:srgbClr val="68FA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AFAFA"/>
              </a:solidFill>
            </a:endParaRPr>
          </a:p>
        </p:txBody>
      </p:sp>
      <p:sp>
        <p:nvSpPr>
          <p:cNvPr id="17" name="TextBox 16">
            <a:extLst>
              <a:ext uri="{FF2B5EF4-FFF2-40B4-BE49-F238E27FC236}">
                <a16:creationId xmlns:a16="http://schemas.microsoft.com/office/drawing/2014/main" id="{21FF78E2-690A-33F9-8EA6-38C71FECB9AC}"/>
              </a:ext>
            </a:extLst>
          </p:cNvPr>
          <p:cNvSpPr txBox="1"/>
          <p:nvPr/>
        </p:nvSpPr>
        <p:spPr>
          <a:xfrm>
            <a:off x="4389120" y="1118783"/>
            <a:ext cx="978893" cy="321732"/>
          </a:xfrm>
          <a:prstGeom prst="rect">
            <a:avLst/>
          </a:prstGeom>
          <a:noFill/>
          <a:ln w="38100">
            <a:solidFill>
              <a:schemeClr val="accent6">
                <a:lumMod val="75000"/>
              </a:schemeClr>
            </a:solidFill>
          </a:ln>
          <a:effectLst>
            <a:glow rad="63500">
              <a:schemeClr val="accent2">
                <a:satMod val="175000"/>
                <a:alpha val="40000"/>
              </a:schemeClr>
            </a:glow>
            <a:outerShdw blurRad="50800" dist="38100" dir="2700000" algn="tl" rotWithShape="0">
              <a:prstClr val="black">
                <a:alpha val="40000"/>
              </a:prstClr>
            </a:outerShdw>
          </a:effectLst>
        </p:spPr>
        <p:txBody>
          <a:bodyPr wrap="square" rtlCol="0">
            <a:spAutoFit/>
          </a:bodyPr>
          <a:lstStyle/>
          <a:p>
            <a:endParaRPr lang="en-US" dirty="0"/>
          </a:p>
        </p:txBody>
      </p:sp>
      <p:sp>
        <p:nvSpPr>
          <p:cNvPr id="18" name="Half Frame 17">
            <a:extLst>
              <a:ext uri="{FF2B5EF4-FFF2-40B4-BE49-F238E27FC236}">
                <a16:creationId xmlns:a16="http://schemas.microsoft.com/office/drawing/2014/main" id="{DA1F0368-1FA9-637F-8D68-101E5E4A184B}"/>
              </a:ext>
            </a:extLst>
          </p:cNvPr>
          <p:cNvSpPr/>
          <p:nvPr/>
        </p:nvSpPr>
        <p:spPr>
          <a:xfrm rot="18575411" flipV="1">
            <a:off x="3725525" y="1169686"/>
            <a:ext cx="410312" cy="107529"/>
          </a:xfrm>
          <a:prstGeom prst="halfFrame">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lowchart: Connector 19">
            <a:extLst>
              <a:ext uri="{FF2B5EF4-FFF2-40B4-BE49-F238E27FC236}">
                <a16:creationId xmlns:a16="http://schemas.microsoft.com/office/drawing/2014/main" id="{534E2AB5-6B5B-D6DC-8193-671C8A847A6A}"/>
              </a:ext>
            </a:extLst>
          </p:cNvPr>
          <p:cNvSpPr/>
          <p:nvPr/>
        </p:nvSpPr>
        <p:spPr>
          <a:xfrm>
            <a:off x="3083201" y="2152132"/>
            <a:ext cx="380033" cy="369332"/>
          </a:xfrm>
          <a:prstGeom prst="flowChartConnector">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A6C39279-6F16-85F4-ED59-6DD87E8B25D1}"/>
              </a:ext>
            </a:extLst>
          </p:cNvPr>
          <p:cNvSpPr txBox="1"/>
          <p:nvPr/>
        </p:nvSpPr>
        <p:spPr>
          <a:xfrm>
            <a:off x="3110562" y="2122707"/>
            <a:ext cx="325309" cy="369332"/>
          </a:xfrm>
          <a:prstGeom prst="rect">
            <a:avLst/>
          </a:prstGeom>
          <a:noFill/>
          <a:ln>
            <a:noFill/>
          </a:ln>
        </p:spPr>
        <p:txBody>
          <a:bodyPr wrap="square" rtlCol="0">
            <a:spAutoFit/>
          </a:bodyPr>
          <a:lstStyle/>
          <a:p>
            <a:pPr algn="ctr"/>
            <a:r>
              <a:rPr lang="en-US" b="1" dirty="0">
                <a:solidFill>
                  <a:schemeClr val="bg1"/>
                </a:solidFill>
              </a:rPr>
              <a:t>1</a:t>
            </a:r>
          </a:p>
        </p:txBody>
      </p:sp>
      <p:sp>
        <p:nvSpPr>
          <p:cNvPr id="22" name="Flowchart: Connector 21">
            <a:extLst>
              <a:ext uri="{FF2B5EF4-FFF2-40B4-BE49-F238E27FC236}">
                <a16:creationId xmlns:a16="http://schemas.microsoft.com/office/drawing/2014/main" id="{3E4E39B1-FE35-95A1-C85C-F7BDD9B30622}"/>
              </a:ext>
            </a:extLst>
          </p:cNvPr>
          <p:cNvSpPr/>
          <p:nvPr/>
        </p:nvSpPr>
        <p:spPr>
          <a:xfrm>
            <a:off x="3083201" y="3346765"/>
            <a:ext cx="380033" cy="369332"/>
          </a:xfrm>
          <a:prstGeom prst="flowChartConnector">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310A2325-5693-98B8-73A1-A196F6F147F0}"/>
              </a:ext>
            </a:extLst>
          </p:cNvPr>
          <p:cNvSpPr txBox="1"/>
          <p:nvPr/>
        </p:nvSpPr>
        <p:spPr>
          <a:xfrm>
            <a:off x="3110564" y="3329124"/>
            <a:ext cx="325309" cy="369332"/>
          </a:xfrm>
          <a:prstGeom prst="rect">
            <a:avLst/>
          </a:prstGeom>
          <a:noFill/>
          <a:ln>
            <a:noFill/>
          </a:ln>
        </p:spPr>
        <p:txBody>
          <a:bodyPr wrap="square" rtlCol="0">
            <a:spAutoFit/>
          </a:bodyPr>
          <a:lstStyle/>
          <a:p>
            <a:pPr algn="ctr"/>
            <a:r>
              <a:rPr lang="en-US" b="1" dirty="0">
                <a:solidFill>
                  <a:schemeClr val="bg1"/>
                </a:solidFill>
              </a:rPr>
              <a:t>2</a:t>
            </a:r>
          </a:p>
        </p:txBody>
      </p:sp>
      <p:sp>
        <p:nvSpPr>
          <p:cNvPr id="24" name="Flowchart: Connector 23">
            <a:extLst>
              <a:ext uri="{FF2B5EF4-FFF2-40B4-BE49-F238E27FC236}">
                <a16:creationId xmlns:a16="http://schemas.microsoft.com/office/drawing/2014/main" id="{E8A9518B-647D-B83D-1DFB-17CB16C76619}"/>
              </a:ext>
            </a:extLst>
          </p:cNvPr>
          <p:cNvSpPr/>
          <p:nvPr/>
        </p:nvSpPr>
        <p:spPr>
          <a:xfrm>
            <a:off x="3083201" y="4736095"/>
            <a:ext cx="380033" cy="369332"/>
          </a:xfrm>
          <a:prstGeom prst="flowChartConnector">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8DB2B0D2-0D61-73CE-3D24-B027D96C79E1}"/>
              </a:ext>
            </a:extLst>
          </p:cNvPr>
          <p:cNvSpPr txBox="1"/>
          <p:nvPr/>
        </p:nvSpPr>
        <p:spPr>
          <a:xfrm>
            <a:off x="3110562" y="4706670"/>
            <a:ext cx="325309" cy="369332"/>
          </a:xfrm>
          <a:prstGeom prst="rect">
            <a:avLst/>
          </a:prstGeom>
          <a:noFill/>
          <a:ln>
            <a:noFill/>
          </a:ln>
        </p:spPr>
        <p:txBody>
          <a:bodyPr wrap="square" rtlCol="0">
            <a:spAutoFit/>
          </a:bodyPr>
          <a:lstStyle/>
          <a:p>
            <a:pPr algn="ctr"/>
            <a:r>
              <a:rPr lang="en-US" b="1" dirty="0">
                <a:solidFill>
                  <a:schemeClr val="bg1"/>
                </a:solidFill>
              </a:rPr>
              <a:t>3</a:t>
            </a:r>
          </a:p>
        </p:txBody>
      </p:sp>
      <p:sp>
        <p:nvSpPr>
          <p:cNvPr id="27" name="TextBox 26">
            <a:extLst>
              <a:ext uri="{FF2B5EF4-FFF2-40B4-BE49-F238E27FC236}">
                <a16:creationId xmlns:a16="http://schemas.microsoft.com/office/drawing/2014/main" id="{DFC46DEF-C786-2579-FACA-7F596680573B}"/>
              </a:ext>
            </a:extLst>
          </p:cNvPr>
          <p:cNvSpPr txBox="1"/>
          <p:nvPr/>
        </p:nvSpPr>
        <p:spPr>
          <a:xfrm>
            <a:off x="3731679" y="2242233"/>
            <a:ext cx="2455762" cy="369332"/>
          </a:xfrm>
          <a:prstGeom prst="rect">
            <a:avLst/>
          </a:prstGeom>
          <a:noFill/>
        </p:spPr>
        <p:txBody>
          <a:bodyPr wrap="square">
            <a:spAutoFit/>
          </a:bodyPr>
          <a:lstStyle/>
          <a:p>
            <a:r>
              <a:rPr lang="en-US" b="1" dirty="0">
                <a:solidFill>
                  <a:schemeClr val="accent1"/>
                </a:solidFill>
                <a:effectLst>
                  <a:outerShdw blurRad="38100" dist="38100" dir="2700000" algn="tl">
                    <a:srgbClr val="000000">
                      <a:alpha val="43137"/>
                    </a:srgbClr>
                  </a:outerShdw>
                </a:effectLst>
              </a:rPr>
              <a:t>Complaint overview </a:t>
            </a:r>
          </a:p>
        </p:txBody>
      </p:sp>
      <p:sp>
        <p:nvSpPr>
          <p:cNvPr id="29" name="TextBox 28">
            <a:extLst>
              <a:ext uri="{FF2B5EF4-FFF2-40B4-BE49-F238E27FC236}">
                <a16:creationId xmlns:a16="http://schemas.microsoft.com/office/drawing/2014/main" id="{2A76D67D-3E2F-1D2F-CC9B-C6A34F2D3C0B}"/>
              </a:ext>
            </a:extLst>
          </p:cNvPr>
          <p:cNvSpPr txBox="1"/>
          <p:nvPr/>
        </p:nvSpPr>
        <p:spPr>
          <a:xfrm>
            <a:off x="3758504" y="3346765"/>
            <a:ext cx="1941256" cy="369332"/>
          </a:xfrm>
          <a:prstGeom prst="rect">
            <a:avLst/>
          </a:prstGeom>
          <a:noFill/>
        </p:spPr>
        <p:txBody>
          <a:bodyPr wrap="square">
            <a:spAutoFit/>
          </a:bodyPr>
          <a:lstStyle/>
          <a:p>
            <a:r>
              <a:rPr lang="en-US" b="1" dirty="0">
                <a:effectLst>
                  <a:outerShdw blurRad="38100" dist="38100" dir="2700000" algn="tl">
                    <a:srgbClr val="000000">
                      <a:alpha val="43137"/>
                    </a:srgbClr>
                  </a:outerShdw>
                </a:effectLst>
              </a:rPr>
              <a:t>Complaint type </a:t>
            </a:r>
          </a:p>
        </p:txBody>
      </p:sp>
      <p:sp>
        <p:nvSpPr>
          <p:cNvPr id="31" name="TextBox 30">
            <a:extLst>
              <a:ext uri="{FF2B5EF4-FFF2-40B4-BE49-F238E27FC236}">
                <a16:creationId xmlns:a16="http://schemas.microsoft.com/office/drawing/2014/main" id="{F4F85519-A027-5487-37E4-40CE4B2FE1C2}"/>
              </a:ext>
            </a:extLst>
          </p:cNvPr>
          <p:cNvSpPr txBox="1"/>
          <p:nvPr/>
        </p:nvSpPr>
        <p:spPr>
          <a:xfrm>
            <a:off x="3758504" y="4736095"/>
            <a:ext cx="4379656" cy="369332"/>
          </a:xfrm>
          <a:prstGeom prst="rect">
            <a:avLst/>
          </a:prstGeom>
          <a:noFill/>
        </p:spPr>
        <p:txBody>
          <a:bodyPr wrap="square">
            <a:spAutoFit/>
          </a:bodyPr>
          <a:lstStyle/>
          <a:p>
            <a:r>
              <a:rPr lang="en-US" b="1" dirty="0">
                <a:solidFill>
                  <a:schemeClr val="accent2"/>
                </a:solidFill>
                <a:effectLst>
                  <a:outerShdw blurRad="38100" dist="38100" dir="2700000" algn="tl">
                    <a:srgbClr val="000000">
                      <a:alpha val="43137"/>
                    </a:srgbClr>
                  </a:outerShdw>
                </a:effectLst>
              </a:rPr>
              <a:t>Persons Reporting / Reporting “trail”</a:t>
            </a:r>
          </a:p>
        </p:txBody>
      </p:sp>
    </p:spTree>
    <p:extLst>
      <p:ext uri="{BB962C8B-B14F-4D97-AF65-F5344CB8AC3E}">
        <p14:creationId xmlns:p14="http://schemas.microsoft.com/office/powerpoint/2010/main" val="6763494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6B49CE1-5550-E0F6-6B38-E607619ED954}"/>
              </a:ext>
            </a:extLst>
          </p:cNvPr>
          <p:cNvSpPr>
            <a:spLocks noGrp="1"/>
          </p:cNvSpPr>
          <p:nvPr>
            <p:ph type="dt" sz="half" idx="10"/>
          </p:nvPr>
        </p:nvSpPr>
        <p:spPr/>
        <p:txBody>
          <a:bodyPr/>
          <a:lstStyle/>
          <a:p>
            <a:r>
              <a:rPr lang="en-US" dirty="0"/>
              <a:t>2024</a:t>
            </a:r>
          </a:p>
        </p:txBody>
      </p:sp>
      <p:sp>
        <p:nvSpPr>
          <p:cNvPr id="6" name="Slide Number Placeholder 5">
            <a:extLst>
              <a:ext uri="{FF2B5EF4-FFF2-40B4-BE49-F238E27FC236}">
                <a16:creationId xmlns:a16="http://schemas.microsoft.com/office/drawing/2014/main" id="{2665F5C7-6447-267B-9453-8FD0E9BB62F7}"/>
              </a:ext>
            </a:extLst>
          </p:cNvPr>
          <p:cNvSpPr>
            <a:spLocks noGrp="1"/>
          </p:cNvSpPr>
          <p:nvPr>
            <p:ph type="sldNum" sz="quarter" idx="12"/>
          </p:nvPr>
        </p:nvSpPr>
        <p:spPr/>
        <p:txBody>
          <a:bodyPr/>
          <a:lstStyle/>
          <a:p>
            <a:fld id="{5874D6C6-B3A5-4F2C-A6BF-E3D57C3A1219}" type="slidenum">
              <a:rPr lang="en-US" smtClean="0"/>
              <a:t>47</a:t>
            </a:fld>
            <a:endParaRPr lang="en-US"/>
          </a:p>
        </p:txBody>
      </p:sp>
      <p:sp>
        <p:nvSpPr>
          <p:cNvPr id="11" name="Content Placeholder 10">
            <a:extLst>
              <a:ext uri="{FF2B5EF4-FFF2-40B4-BE49-F238E27FC236}">
                <a16:creationId xmlns:a16="http://schemas.microsoft.com/office/drawing/2014/main" id="{1C690C66-F9FE-FD9A-46C5-86A77CDC1286}"/>
              </a:ext>
            </a:extLst>
          </p:cNvPr>
          <p:cNvSpPr>
            <a:spLocks noGrp="1"/>
          </p:cNvSpPr>
          <p:nvPr>
            <p:ph sz="quarter" idx="13"/>
          </p:nvPr>
        </p:nvSpPr>
        <p:spPr/>
        <p:txBody>
          <a:bodyPr/>
          <a:lstStyle/>
          <a:p>
            <a:r>
              <a:rPr lang="en-US" b="1" dirty="0">
                <a:effectLst>
                  <a:outerShdw blurRad="38100" dist="38100" dir="2700000" algn="tl">
                    <a:srgbClr val="000000">
                      <a:alpha val="43137"/>
                    </a:srgbClr>
                  </a:outerShdw>
                </a:effectLst>
              </a:rPr>
              <a:t>Complaint</a:t>
            </a:r>
            <a:r>
              <a:rPr lang="en-US" dirty="0"/>
              <a:t> tab</a:t>
            </a:r>
          </a:p>
        </p:txBody>
      </p:sp>
      <p:pic>
        <p:nvPicPr>
          <p:cNvPr id="13" name="Picture 12">
            <a:extLst>
              <a:ext uri="{FF2B5EF4-FFF2-40B4-BE49-F238E27FC236}">
                <a16:creationId xmlns:a16="http://schemas.microsoft.com/office/drawing/2014/main" id="{1434A5C0-BC2A-6025-373B-7CA7977E26FC}"/>
              </a:ext>
            </a:extLst>
          </p:cNvPr>
          <p:cNvPicPr>
            <a:picLocks noChangeAspect="1"/>
          </p:cNvPicPr>
          <p:nvPr/>
        </p:nvPicPr>
        <p:blipFill>
          <a:blip r:embed="rId2"/>
          <a:stretch>
            <a:fillRect/>
          </a:stretch>
        </p:blipFill>
        <p:spPr>
          <a:xfrm>
            <a:off x="4503420" y="1120577"/>
            <a:ext cx="7042565" cy="5053209"/>
          </a:xfrm>
          <a:prstGeom prst="rect">
            <a:avLst/>
          </a:prstGeom>
          <a:ln>
            <a:solidFill>
              <a:srgbClr val="0070C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4" name="TextBox 13">
            <a:extLst>
              <a:ext uri="{FF2B5EF4-FFF2-40B4-BE49-F238E27FC236}">
                <a16:creationId xmlns:a16="http://schemas.microsoft.com/office/drawing/2014/main" id="{3E958BA6-9F53-BE15-148B-ADDEE9F10F32}"/>
              </a:ext>
            </a:extLst>
          </p:cNvPr>
          <p:cNvSpPr txBox="1"/>
          <p:nvPr/>
        </p:nvSpPr>
        <p:spPr>
          <a:xfrm>
            <a:off x="5142914" y="1070325"/>
            <a:ext cx="686386" cy="284939"/>
          </a:xfrm>
          <a:prstGeom prst="rect">
            <a:avLst/>
          </a:prstGeom>
          <a:noFill/>
          <a:ln w="38100">
            <a:solidFill>
              <a:schemeClr val="accent6">
                <a:lumMod val="75000"/>
              </a:schemeClr>
            </a:solidFill>
          </a:ln>
          <a:effectLst>
            <a:glow rad="63500">
              <a:schemeClr val="accent2">
                <a:satMod val="175000"/>
                <a:alpha val="40000"/>
              </a:schemeClr>
            </a:glow>
            <a:outerShdw blurRad="50800" dist="38100" dir="2700000" algn="tl" rotWithShape="0">
              <a:prstClr val="black">
                <a:alpha val="40000"/>
              </a:prstClr>
            </a:outerShdw>
          </a:effectLst>
        </p:spPr>
        <p:txBody>
          <a:bodyPr wrap="square" rtlCol="0">
            <a:spAutoFit/>
          </a:bodyPr>
          <a:lstStyle/>
          <a:p>
            <a:endParaRPr lang="en-US" dirty="0"/>
          </a:p>
        </p:txBody>
      </p:sp>
      <p:sp>
        <p:nvSpPr>
          <p:cNvPr id="15" name="Rectangle 14">
            <a:extLst>
              <a:ext uri="{FF2B5EF4-FFF2-40B4-BE49-F238E27FC236}">
                <a16:creationId xmlns:a16="http://schemas.microsoft.com/office/drawing/2014/main" id="{EC8A914E-7DB4-B134-F80D-C0DE94CDDA5E}"/>
              </a:ext>
            </a:extLst>
          </p:cNvPr>
          <p:cNvSpPr/>
          <p:nvPr/>
        </p:nvSpPr>
        <p:spPr>
          <a:xfrm>
            <a:off x="5135909" y="4393573"/>
            <a:ext cx="2070847" cy="986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930E17-41F4-59AB-FC74-3DDBBAD0F85F}"/>
              </a:ext>
            </a:extLst>
          </p:cNvPr>
          <p:cNvSpPr/>
          <p:nvPr/>
        </p:nvSpPr>
        <p:spPr>
          <a:xfrm>
            <a:off x="5145741" y="5082987"/>
            <a:ext cx="1452283" cy="1353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3050FF2-FBAA-E8C4-79AA-F40A4105A376}"/>
              </a:ext>
            </a:extLst>
          </p:cNvPr>
          <p:cNvSpPr/>
          <p:nvPr/>
        </p:nvSpPr>
        <p:spPr>
          <a:xfrm>
            <a:off x="5178998" y="5253318"/>
            <a:ext cx="683559" cy="1458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592F6DB-A1D2-B880-394F-BF767354EFD3}"/>
              </a:ext>
            </a:extLst>
          </p:cNvPr>
          <p:cNvSpPr/>
          <p:nvPr/>
        </p:nvSpPr>
        <p:spPr>
          <a:xfrm>
            <a:off x="6896687" y="5272982"/>
            <a:ext cx="382654" cy="986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9A8B40D-0997-6B60-BC04-84AD573FA5EA}"/>
              </a:ext>
            </a:extLst>
          </p:cNvPr>
          <p:cNvSpPr/>
          <p:nvPr/>
        </p:nvSpPr>
        <p:spPr>
          <a:xfrm>
            <a:off x="5133082" y="5408969"/>
            <a:ext cx="277906" cy="1353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032A88D-A3A4-EAAC-8503-275116D763D3}"/>
              </a:ext>
            </a:extLst>
          </p:cNvPr>
          <p:cNvSpPr/>
          <p:nvPr/>
        </p:nvSpPr>
        <p:spPr>
          <a:xfrm>
            <a:off x="5918080" y="5435064"/>
            <a:ext cx="1007461" cy="986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FBFAA22-D981-2065-2EAD-675982338916}"/>
              </a:ext>
            </a:extLst>
          </p:cNvPr>
          <p:cNvSpPr/>
          <p:nvPr/>
        </p:nvSpPr>
        <p:spPr>
          <a:xfrm>
            <a:off x="5126105" y="4158038"/>
            <a:ext cx="2070847" cy="986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alf Frame 1">
            <a:extLst>
              <a:ext uri="{FF2B5EF4-FFF2-40B4-BE49-F238E27FC236}">
                <a16:creationId xmlns:a16="http://schemas.microsoft.com/office/drawing/2014/main" id="{410B33E4-E628-2893-3BFA-47D3BF5F6CC1}"/>
              </a:ext>
            </a:extLst>
          </p:cNvPr>
          <p:cNvSpPr/>
          <p:nvPr/>
        </p:nvSpPr>
        <p:spPr>
          <a:xfrm rot="18575411" flipV="1">
            <a:off x="4675247" y="1075889"/>
            <a:ext cx="295839" cy="89375"/>
          </a:xfrm>
          <a:prstGeom prst="halfFrame">
            <a:avLst/>
          </a:prstGeom>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lowchart: Connector 2">
            <a:extLst>
              <a:ext uri="{FF2B5EF4-FFF2-40B4-BE49-F238E27FC236}">
                <a16:creationId xmlns:a16="http://schemas.microsoft.com/office/drawing/2014/main" id="{CA55051D-0411-5E8F-4D7F-104A2F2D0EB5}"/>
              </a:ext>
            </a:extLst>
          </p:cNvPr>
          <p:cNvSpPr/>
          <p:nvPr/>
        </p:nvSpPr>
        <p:spPr>
          <a:xfrm>
            <a:off x="372411" y="1150002"/>
            <a:ext cx="380033" cy="369332"/>
          </a:xfrm>
          <a:prstGeom prst="flowChartConnector">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E0DCC65-B6C7-372E-40C1-B792D552B2DA}"/>
              </a:ext>
            </a:extLst>
          </p:cNvPr>
          <p:cNvSpPr txBox="1"/>
          <p:nvPr/>
        </p:nvSpPr>
        <p:spPr>
          <a:xfrm>
            <a:off x="399772" y="1120577"/>
            <a:ext cx="325309" cy="369332"/>
          </a:xfrm>
          <a:prstGeom prst="rect">
            <a:avLst/>
          </a:prstGeom>
          <a:noFill/>
          <a:ln>
            <a:noFill/>
          </a:ln>
        </p:spPr>
        <p:txBody>
          <a:bodyPr wrap="square" rtlCol="0">
            <a:spAutoFit/>
          </a:bodyPr>
          <a:lstStyle/>
          <a:p>
            <a:pPr algn="ctr"/>
            <a:r>
              <a:rPr lang="en-US" b="1" dirty="0">
                <a:solidFill>
                  <a:schemeClr val="bg1"/>
                </a:solidFill>
              </a:rPr>
              <a:t>1</a:t>
            </a:r>
          </a:p>
        </p:txBody>
      </p:sp>
      <p:sp>
        <p:nvSpPr>
          <p:cNvPr id="8" name="TextBox 7">
            <a:extLst>
              <a:ext uri="{FF2B5EF4-FFF2-40B4-BE49-F238E27FC236}">
                <a16:creationId xmlns:a16="http://schemas.microsoft.com/office/drawing/2014/main" id="{FCBEA05B-D761-AD75-F656-33EC63EB19D9}"/>
              </a:ext>
            </a:extLst>
          </p:cNvPr>
          <p:cNvSpPr txBox="1"/>
          <p:nvPr/>
        </p:nvSpPr>
        <p:spPr>
          <a:xfrm>
            <a:off x="820974" y="1150002"/>
            <a:ext cx="2455762" cy="369332"/>
          </a:xfrm>
          <a:prstGeom prst="rect">
            <a:avLst/>
          </a:prstGeom>
          <a:noFill/>
        </p:spPr>
        <p:txBody>
          <a:bodyPr wrap="square">
            <a:spAutoFit/>
          </a:bodyPr>
          <a:lstStyle/>
          <a:p>
            <a:r>
              <a:rPr lang="en-US" b="1" dirty="0">
                <a:solidFill>
                  <a:schemeClr val="accent1"/>
                </a:solidFill>
                <a:effectLst>
                  <a:outerShdw blurRad="38100" dist="38100" dir="2700000" algn="tl">
                    <a:srgbClr val="000000">
                      <a:alpha val="43137"/>
                    </a:srgbClr>
                  </a:outerShdw>
                </a:effectLst>
              </a:rPr>
              <a:t>Complaint overview </a:t>
            </a:r>
          </a:p>
        </p:txBody>
      </p:sp>
      <p:sp>
        <p:nvSpPr>
          <p:cNvPr id="9" name="TextBox 8">
            <a:extLst>
              <a:ext uri="{FF2B5EF4-FFF2-40B4-BE49-F238E27FC236}">
                <a16:creationId xmlns:a16="http://schemas.microsoft.com/office/drawing/2014/main" id="{117ADAB3-09B4-61C7-A6B7-D18C1A6A650F}"/>
              </a:ext>
            </a:extLst>
          </p:cNvPr>
          <p:cNvSpPr txBox="1"/>
          <p:nvPr/>
        </p:nvSpPr>
        <p:spPr>
          <a:xfrm>
            <a:off x="399772" y="1655859"/>
            <a:ext cx="4114800" cy="4555093"/>
          </a:xfrm>
          <a:prstGeom prst="rect">
            <a:avLst/>
          </a:prstGeom>
          <a:noFill/>
        </p:spPr>
        <p:txBody>
          <a:bodyPr wrap="square" rtlCol="0">
            <a:spAutoFit/>
          </a:bodyPr>
          <a:lstStyle/>
          <a:p>
            <a:pPr marL="285750" indent="-285750">
              <a:buFont typeface="Wingdings" panose="05000000000000000000" pitchFamily="2" charset="2"/>
              <a:buChar char="v"/>
            </a:pPr>
            <a:r>
              <a:rPr lang="en-US" sz="1450" dirty="0"/>
              <a:t>Cases previously entered will appear at the top along with the ability to enter a new complaint</a:t>
            </a:r>
          </a:p>
          <a:p>
            <a:pPr marL="285750" indent="-285750">
              <a:buFont typeface="Wingdings" panose="05000000000000000000" pitchFamily="2" charset="2"/>
              <a:buChar char="v"/>
            </a:pPr>
            <a:endParaRPr lang="en-US" sz="1450" dirty="0"/>
          </a:p>
          <a:p>
            <a:pPr marL="285750" indent="-285750">
              <a:buFont typeface="Wingdings" panose="05000000000000000000" pitchFamily="2" charset="2"/>
              <a:buChar char="v"/>
            </a:pPr>
            <a:r>
              <a:rPr lang="en-US" sz="1450" dirty="0"/>
              <a:t>To access a previously entered case click the complaint ID hyper link</a:t>
            </a:r>
          </a:p>
          <a:p>
            <a:pPr marL="285750" indent="-285750">
              <a:buFont typeface="Wingdings" panose="05000000000000000000" pitchFamily="2" charset="2"/>
              <a:buChar char="Ø"/>
            </a:pPr>
            <a:endParaRPr lang="en-US" sz="1450" dirty="0"/>
          </a:p>
          <a:p>
            <a:pPr marL="742950" lvl="1" indent="-285750">
              <a:buFont typeface="Wingdings" panose="05000000000000000000" pitchFamily="2" charset="2"/>
              <a:buChar char="Ø"/>
            </a:pPr>
            <a:r>
              <a:rPr lang="en-US" sz="1450" dirty="0"/>
              <a:t>Enter the complaint Date/Time</a:t>
            </a:r>
          </a:p>
          <a:p>
            <a:pPr marL="1200150" lvl="2" indent="-285750">
              <a:buFont typeface="Arial" panose="020B0604020202020204" pitchFamily="34" charset="0"/>
              <a:buChar char="•"/>
            </a:pPr>
            <a:r>
              <a:rPr lang="en-US" sz="1450" dirty="0"/>
              <a:t>If time is unknown enter “00:00”</a:t>
            </a:r>
          </a:p>
          <a:p>
            <a:pPr marL="742950" lvl="1" indent="-285750">
              <a:buFont typeface="Wingdings" panose="05000000000000000000" pitchFamily="2" charset="2"/>
              <a:buChar char="Ø"/>
            </a:pPr>
            <a:endParaRPr lang="en-US" sz="1450" dirty="0"/>
          </a:p>
          <a:p>
            <a:pPr marL="285750" indent="-285750">
              <a:buFont typeface="Wingdings" panose="05000000000000000000" pitchFamily="2" charset="2"/>
              <a:buChar char="v"/>
            </a:pPr>
            <a:r>
              <a:rPr lang="en-US" sz="1450" dirty="0"/>
              <a:t>The Provider will auto populate from location selected previously. </a:t>
            </a:r>
          </a:p>
          <a:p>
            <a:pPr marL="285750" indent="-285750">
              <a:buFont typeface="Wingdings" panose="05000000000000000000" pitchFamily="2" charset="2"/>
              <a:buChar char="Ø"/>
            </a:pPr>
            <a:endParaRPr lang="en-US" sz="1450" dirty="0"/>
          </a:p>
          <a:p>
            <a:pPr marL="742950" lvl="1" indent="-285750">
              <a:buFont typeface="Wingdings" panose="05000000000000000000" pitchFamily="2" charset="2"/>
              <a:buChar char="Ø"/>
            </a:pPr>
            <a:r>
              <a:rPr lang="en-US" sz="1450" dirty="0"/>
              <a:t>Specify the setting where the complaint was alleged to occur. </a:t>
            </a:r>
          </a:p>
          <a:p>
            <a:pPr marL="285750" indent="-285750">
              <a:buFont typeface="Wingdings" panose="05000000000000000000" pitchFamily="2" charset="2"/>
              <a:buChar char="Ø"/>
            </a:pPr>
            <a:endParaRPr lang="en-US" sz="1450" dirty="0"/>
          </a:p>
          <a:p>
            <a:pPr marL="285750" indent="-285750">
              <a:buFont typeface="Wingdings" panose="05000000000000000000" pitchFamily="2" charset="2"/>
              <a:buChar char="v"/>
            </a:pPr>
            <a:r>
              <a:rPr lang="en-US" sz="1450" dirty="0"/>
              <a:t>DD waivered individuals will require additional information: Wavier type, Medicaid #, and Support Coordinator Provider CSB name</a:t>
            </a:r>
          </a:p>
        </p:txBody>
      </p:sp>
      <p:sp>
        <p:nvSpPr>
          <p:cNvPr id="5" name="Rectangle 4">
            <a:extLst>
              <a:ext uri="{FF2B5EF4-FFF2-40B4-BE49-F238E27FC236}">
                <a16:creationId xmlns:a16="http://schemas.microsoft.com/office/drawing/2014/main" id="{2FE6CB34-0F22-BA87-4B5E-B02B180D0592}"/>
              </a:ext>
            </a:extLst>
          </p:cNvPr>
          <p:cNvSpPr/>
          <p:nvPr/>
        </p:nvSpPr>
        <p:spPr>
          <a:xfrm>
            <a:off x="4534892" y="2272048"/>
            <a:ext cx="1268897" cy="148430"/>
          </a:xfrm>
          <a:prstGeom prst="rect">
            <a:avLst/>
          </a:prstGeom>
          <a:solidFill>
            <a:srgbClr val="FAFA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300" b="1" dirty="0">
                <a:solidFill>
                  <a:schemeClr val="tx1"/>
                </a:solidFill>
                <a:effectLst>
                  <a:outerShdw blurRad="38100" dist="38100" dir="2700000" algn="tl">
                    <a:srgbClr val="000000">
                      <a:alpha val="43137"/>
                    </a:srgbClr>
                  </a:outerShdw>
                </a:effectLst>
              </a:rPr>
              <a:t>Thor Odinson</a:t>
            </a:r>
          </a:p>
        </p:txBody>
      </p:sp>
    </p:spTree>
    <p:extLst>
      <p:ext uri="{BB962C8B-B14F-4D97-AF65-F5344CB8AC3E}">
        <p14:creationId xmlns:p14="http://schemas.microsoft.com/office/powerpoint/2010/main" val="29548600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63F45C1-95AF-7C27-433B-6B1898F0CF09}"/>
              </a:ext>
            </a:extLst>
          </p:cNvPr>
          <p:cNvSpPr>
            <a:spLocks noGrp="1"/>
          </p:cNvSpPr>
          <p:nvPr>
            <p:ph type="dt" sz="half" idx="10"/>
          </p:nvPr>
        </p:nvSpPr>
        <p:spPr/>
        <p:txBody>
          <a:bodyPr/>
          <a:lstStyle/>
          <a:p>
            <a:r>
              <a:rPr lang="en-US" dirty="0"/>
              <a:t>2024</a:t>
            </a:r>
          </a:p>
        </p:txBody>
      </p:sp>
      <p:sp>
        <p:nvSpPr>
          <p:cNvPr id="6" name="Slide Number Placeholder 5">
            <a:extLst>
              <a:ext uri="{FF2B5EF4-FFF2-40B4-BE49-F238E27FC236}">
                <a16:creationId xmlns:a16="http://schemas.microsoft.com/office/drawing/2014/main" id="{34D465F5-0A71-8030-09F1-31BEB6C042EC}"/>
              </a:ext>
            </a:extLst>
          </p:cNvPr>
          <p:cNvSpPr>
            <a:spLocks noGrp="1"/>
          </p:cNvSpPr>
          <p:nvPr>
            <p:ph type="sldNum" sz="quarter" idx="12"/>
          </p:nvPr>
        </p:nvSpPr>
        <p:spPr/>
        <p:txBody>
          <a:bodyPr/>
          <a:lstStyle/>
          <a:p>
            <a:fld id="{5874D6C6-B3A5-4F2C-A6BF-E3D57C3A1219}" type="slidenum">
              <a:rPr lang="en-US" smtClean="0"/>
              <a:t>48</a:t>
            </a:fld>
            <a:endParaRPr lang="en-US"/>
          </a:p>
        </p:txBody>
      </p:sp>
      <p:sp>
        <p:nvSpPr>
          <p:cNvPr id="7" name="Content Placeholder 6">
            <a:extLst>
              <a:ext uri="{FF2B5EF4-FFF2-40B4-BE49-F238E27FC236}">
                <a16:creationId xmlns:a16="http://schemas.microsoft.com/office/drawing/2014/main" id="{494AA8EF-1056-42BE-CEA1-64A7E375C152}"/>
              </a:ext>
            </a:extLst>
          </p:cNvPr>
          <p:cNvSpPr>
            <a:spLocks noGrp="1"/>
          </p:cNvSpPr>
          <p:nvPr>
            <p:ph sz="quarter" idx="13"/>
          </p:nvPr>
        </p:nvSpPr>
        <p:spPr/>
        <p:txBody>
          <a:bodyPr/>
          <a:lstStyle/>
          <a:p>
            <a:r>
              <a:rPr lang="en-US" b="1" dirty="0">
                <a:effectLst>
                  <a:outerShdw blurRad="38100" dist="38100" dir="2700000" algn="tl">
                    <a:srgbClr val="000000">
                      <a:alpha val="43137"/>
                    </a:srgbClr>
                  </a:outerShdw>
                </a:effectLst>
              </a:rPr>
              <a:t>Complaint tab: </a:t>
            </a:r>
            <a:r>
              <a:rPr lang="en-US" dirty="0">
                <a:effectLst>
                  <a:outerShdw blurRad="38100" dist="38100" dir="2700000" algn="tl">
                    <a:srgbClr val="000000">
                      <a:alpha val="43137"/>
                    </a:srgbClr>
                  </a:outerShdw>
                </a:effectLst>
              </a:rPr>
              <a:t>Complaint </a:t>
            </a:r>
            <a:r>
              <a:rPr lang="en-US" dirty="0"/>
              <a:t>Section</a:t>
            </a:r>
          </a:p>
        </p:txBody>
      </p:sp>
      <p:pic>
        <p:nvPicPr>
          <p:cNvPr id="9" name="Picture 8">
            <a:extLst>
              <a:ext uri="{FF2B5EF4-FFF2-40B4-BE49-F238E27FC236}">
                <a16:creationId xmlns:a16="http://schemas.microsoft.com/office/drawing/2014/main" id="{D48A3E65-100B-8100-38B4-B24E2738F072}"/>
              </a:ext>
            </a:extLst>
          </p:cNvPr>
          <p:cNvPicPr>
            <a:picLocks noChangeAspect="1"/>
          </p:cNvPicPr>
          <p:nvPr/>
        </p:nvPicPr>
        <p:blipFill>
          <a:blip r:embed="rId2"/>
          <a:stretch>
            <a:fillRect/>
          </a:stretch>
        </p:blipFill>
        <p:spPr>
          <a:xfrm>
            <a:off x="3398948" y="1022191"/>
            <a:ext cx="7973902" cy="4813618"/>
          </a:xfrm>
          <a:prstGeom prst="rect">
            <a:avLst/>
          </a:prstGeom>
        </p:spPr>
      </p:pic>
      <p:sp>
        <p:nvSpPr>
          <p:cNvPr id="8" name="Flowchart: Connector 7">
            <a:extLst>
              <a:ext uri="{FF2B5EF4-FFF2-40B4-BE49-F238E27FC236}">
                <a16:creationId xmlns:a16="http://schemas.microsoft.com/office/drawing/2014/main" id="{280D3E87-CC93-1479-3537-978B04615BBB}"/>
              </a:ext>
            </a:extLst>
          </p:cNvPr>
          <p:cNvSpPr/>
          <p:nvPr/>
        </p:nvSpPr>
        <p:spPr>
          <a:xfrm>
            <a:off x="328088" y="1111565"/>
            <a:ext cx="380033" cy="369332"/>
          </a:xfrm>
          <a:prstGeom prst="flowChartConnector">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C880813-7698-4F14-587A-AAF2355407C5}"/>
              </a:ext>
            </a:extLst>
          </p:cNvPr>
          <p:cNvSpPr txBox="1"/>
          <p:nvPr/>
        </p:nvSpPr>
        <p:spPr>
          <a:xfrm>
            <a:off x="355451" y="1093924"/>
            <a:ext cx="325309" cy="369332"/>
          </a:xfrm>
          <a:prstGeom prst="rect">
            <a:avLst/>
          </a:prstGeom>
          <a:noFill/>
          <a:ln>
            <a:noFill/>
          </a:ln>
        </p:spPr>
        <p:txBody>
          <a:bodyPr wrap="square" rtlCol="0">
            <a:spAutoFit/>
          </a:bodyPr>
          <a:lstStyle/>
          <a:p>
            <a:pPr algn="ctr"/>
            <a:r>
              <a:rPr lang="en-US" b="1" dirty="0">
                <a:solidFill>
                  <a:schemeClr val="bg1"/>
                </a:solidFill>
              </a:rPr>
              <a:t>2</a:t>
            </a:r>
          </a:p>
        </p:txBody>
      </p:sp>
      <p:sp>
        <p:nvSpPr>
          <p:cNvPr id="12" name="TextBox 11">
            <a:extLst>
              <a:ext uri="{FF2B5EF4-FFF2-40B4-BE49-F238E27FC236}">
                <a16:creationId xmlns:a16="http://schemas.microsoft.com/office/drawing/2014/main" id="{20D66F96-F665-84F1-DE46-B815BB0EFF77}"/>
              </a:ext>
            </a:extLst>
          </p:cNvPr>
          <p:cNvSpPr txBox="1"/>
          <p:nvPr/>
        </p:nvSpPr>
        <p:spPr>
          <a:xfrm>
            <a:off x="819150" y="1111565"/>
            <a:ext cx="6096000" cy="369332"/>
          </a:xfrm>
          <a:prstGeom prst="rect">
            <a:avLst/>
          </a:prstGeom>
          <a:noFill/>
        </p:spPr>
        <p:txBody>
          <a:bodyPr wrap="square">
            <a:spAutoFit/>
          </a:bodyPr>
          <a:lstStyle/>
          <a:p>
            <a:r>
              <a:rPr lang="en-US" b="1" dirty="0">
                <a:effectLst>
                  <a:outerShdw blurRad="38100" dist="38100" dir="2700000" algn="tl">
                    <a:srgbClr val="000000">
                      <a:alpha val="43137"/>
                    </a:srgbClr>
                  </a:outerShdw>
                </a:effectLst>
              </a:rPr>
              <a:t>Complaint type </a:t>
            </a:r>
          </a:p>
        </p:txBody>
      </p:sp>
      <p:sp>
        <p:nvSpPr>
          <p:cNvPr id="13" name="TextBox 12">
            <a:extLst>
              <a:ext uri="{FF2B5EF4-FFF2-40B4-BE49-F238E27FC236}">
                <a16:creationId xmlns:a16="http://schemas.microsoft.com/office/drawing/2014/main" id="{3C2F8875-C444-BA1E-F789-7378743F588C}"/>
              </a:ext>
            </a:extLst>
          </p:cNvPr>
          <p:cNvSpPr txBox="1"/>
          <p:nvPr/>
        </p:nvSpPr>
        <p:spPr>
          <a:xfrm>
            <a:off x="355451" y="1549951"/>
            <a:ext cx="4094629" cy="5016758"/>
          </a:xfrm>
          <a:prstGeom prst="rect">
            <a:avLst/>
          </a:prstGeom>
          <a:noFill/>
        </p:spPr>
        <p:txBody>
          <a:bodyPr wrap="square" rtlCol="0">
            <a:spAutoFit/>
          </a:bodyPr>
          <a:lstStyle/>
          <a:p>
            <a:pPr marL="285750" indent="-285750">
              <a:buFont typeface="Wingdings" panose="05000000000000000000" pitchFamily="2" charset="2"/>
              <a:buChar char="Ø"/>
            </a:pPr>
            <a:r>
              <a:rPr lang="en-US" sz="1750" b="1" dirty="0">
                <a:effectLst>
                  <a:outerShdw blurRad="38100" dist="38100" dir="2700000" algn="tl">
                    <a:srgbClr val="000000">
                      <a:alpha val="43137"/>
                    </a:srgbClr>
                  </a:outerShdw>
                </a:effectLst>
              </a:rPr>
              <a:t>Category</a:t>
            </a:r>
            <a:r>
              <a:rPr lang="en-US" sz="1750" dirty="0"/>
              <a:t>: </a:t>
            </a:r>
            <a:r>
              <a:rPr lang="en-US" sz="1650" dirty="0"/>
              <a:t>Select the complaint type. The corresponding regulation accompanies the complaint category.  </a:t>
            </a:r>
          </a:p>
          <a:p>
            <a:pPr marL="285750" indent="-285750">
              <a:buFont typeface="Wingdings" panose="05000000000000000000" pitchFamily="2" charset="2"/>
              <a:buChar char="Ø"/>
            </a:pPr>
            <a:endParaRPr lang="en-US" sz="1750" dirty="0"/>
          </a:p>
          <a:p>
            <a:pPr marL="285750" indent="-285750">
              <a:buFont typeface="Wingdings" panose="05000000000000000000" pitchFamily="2" charset="2"/>
              <a:buChar char="Ø"/>
            </a:pPr>
            <a:r>
              <a:rPr lang="en-US" sz="1750" b="1" dirty="0">
                <a:effectLst>
                  <a:outerShdw blurRad="38100" dist="38100" dir="2700000" algn="tl">
                    <a:srgbClr val="000000">
                      <a:alpha val="43137"/>
                    </a:srgbClr>
                  </a:outerShdw>
                </a:effectLst>
              </a:rPr>
              <a:t>Sub-Category</a:t>
            </a:r>
            <a:r>
              <a:rPr lang="en-US" sz="1750" dirty="0"/>
              <a:t>: access to the </a:t>
            </a:r>
            <a:r>
              <a:rPr lang="en-US" sz="1650" dirty="0"/>
              <a:t>sub-categories will only become available based on the category above. The selections will be specified to the category selected. </a:t>
            </a:r>
          </a:p>
          <a:p>
            <a:pPr marL="285750" indent="-285750">
              <a:buFont typeface="Wingdings" panose="05000000000000000000" pitchFamily="2" charset="2"/>
              <a:buChar char="Ø"/>
            </a:pPr>
            <a:endParaRPr lang="en-US" sz="1750" dirty="0"/>
          </a:p>
          <a:p>
            <a:pPr marL="285750" indent="-285750">
              <a:buFont typeface="Wingdings" panose="05000000000000000000" pitchFamily="2" charset="2"/>
              <a:buChar char="Ø"/>
            </a:pPr>
            <a:r>
              <a:rPr lang="en-US" sz="1750" b="1" dirty="0">
                <a:effectLst>
                  <a:outerShdw blurRad="38100" dist="38100" dir="2700000" algn="tl">
                    <a:srgbClr val="000000">
                      <a:alpha val="43137"/>
                    </a:srgbClr>
                  </a:outerShdw>
                </a:effectLst>
              </a:rPr>
              <a:t>Description</a:t>
            </a:r>
            <a:r>
              <a:rPr lang="en-US" sz="1750" dirty="0"/>
              <a:t>: </a:t>
            </a:r>
          </a:p>
          <a:p>
            <a:pPr marL="742950" lvl="1" indent="-285750">
              <a:buFont typeface="Wingdings" panose="05000000000000000000" pitchFamily="2" charset="2"/>
              <a:buChar char="ü"/>
            </a:pPr>
            <a:r>
              <a:rPr lang="en-US" sz="1650" dirty="0"/>
              <a:t>Specify complaint details </a:t>
            </a:r>
          </a:p>
          <a:p>
            <a:pPr marL="742950" lvl="1" indent="-285750">
              <a:buFont typeface="Wingdings" panose="05000000000000000000" pitchFamily="2" charset="2"/>
              <a:buChar char="ü"/>
            </a:pPr>
            <a:r>
              <a:rPr lang="en-US" sz="1650" dirty="0"/>
              <a:t>Note relief/resolution requested by individual </a:t>
            </a:r>
          </a:p>
          <a:p>
            <a:pPr marL="1200150" lvl="2" indent="-285750">
              <a:buFont typeface="Arial" panose="020B0604020202020204" pitchFamily="34" charset="0"/>
              <a:buChar char="•"/>
            </a:pPr>
            <a:r>
              <a:rPr lang="en-US" sz="1650" dirty="0"/>
              <a:t>(i.e. what is the individual asking to be done to resolve the concern.) </a:t>
            </a:r>
            <a:endParaRPr lang="en-US" sz="1750" dirty="0"/>
          </a:p>
          <a:p>
            <a:endParaRPr lang="en-US" dirty="0"/>
          </a:p>
        </p:txBody>
      </p:sp>
    </p:spTree>
    <p:extLst>
      <p:ext uri="{BB962C8B-B14F-4D97-AF65-F5344CB8AC3E}">
        <p14:creationId xmlns:p14="http://schemas.microsoft.com/office/powerpoint/2010/main" val="23295207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130C000-6330-93E2-5CD4-948F8FF8CDD9}"/>
              </a:ext>
            </a:extLst>
          </p:cNvPr>
          <p:cNvPicPr>
            <a:picLocks noChangeAspect="1"/>
          </p:cNvPicPr>
          <p:nvPr/>
        </p:nvPicPr>
        <p:blipFill>
          <a:blip r:embed="rId2"/>
          <a:stretch>
            <a:fillRect/>
          </a:stretch>
        </p:blipFill>
        <p:spPr>
          <a:xfrm>
            <a:off x="6378544" y="1078251"/>
            <a:ext cx="4685696" cy="5113068"/>
          </a:xfrm>
          <a:prstGeom prst="rect">
            <a:avLst/>
          </a:prstGeom>
          <a:ln>
            <a:solidFill>
              <a:srgbClr val="0070C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4" name="Date Placeholder 3">
            <a:extLst>
              <a:ext uri="{FF2B5EF4-FFF2-40B4-BE49-F238E27FC236}">
                <a16:creationId xmlns:a16="http://schemas.microsoft.com/office/drawing/2014/main" id="{93453F9B-11DB-D446-C9B4-ECF0E192CB23}"/>
              </a:ext>
            </a:extLst>
          </p:cNvPr>
          <p:cNvSpPr>
            <a:spLocks noGrp="1"/>
          </p:cNvSpPr>
          <p:nvPr>
            <p:ph type="dt" sz="half" idx="10"/>
          </p:nvPr>
        </p:nvSpPr>
        <p:spPr/>
        <p:txBody>
          <a:bodyPr/>
          <a:lstStyle/>
          <a:p>
            <a:r>
              <a:rPr lang="en-US" dirty="0"/>
              <a:t>2024</a:t>
            </a:r>
          </a:p>
        </p:txBody>
      </p:sp>
      <p:sp>
        <p:nvSpPr>
          <p:cNvPr id="6" name="Slide Number Placeholder 5">
            <a:extLst>
              <a:ext uri="{FF2B5EF4-FFF2-40B4-BE49-F238E27FC236}">
                <a16:creationId xmlns:a16="http://schemas.microsoft.com/office/drawing/2014/main" id="{FB1011BC-68E3-EE2C-0B13-1D00544B4B6F}"/>
              </a:ext>
            </a:extLst>
          </p:cNvPr>
          <p:cNvSpPr>
            <a:spLocks noGrp="1"/>
          </p:cNvSpPr>
          <p:nvPr>
            <p:ph type="sldNum" sz="quarter" idx="12"/>
          </p:nvPr>
        </p:nvSpPr>
        <p:spPr/>
        <p:txBody>
          <a:bodyPr/>
          <a:lstStyle/>
          <a:p>
            <a:fld id="{5874D6C6-B3A5-4F2C-A6BF-E3D57C3A1219}" type="slidenum">
              <a:rPr lang="en-US" smtClean="0"/>
              <a:t>49</a:t>
            </a:fld>
            <a:endParaRPr lang="en-US"/>
          </a:p>
        </p:txBody>
      </p:sp>
      <p:sp>
        <p:nvSpPr>
          <p:cNvPr id="7" name="Content Placeholder 6">
            <a:extLst>
              <a:ext uri="{FF2B5EF4-FFF2-40B4-BE49-F238E27FC236}">
                <a16:creationId xmlns:a16="http://schemas.microsoft.com/office/drawing/2014/main" id="{BF942FEB-5530-6FCD-1661-D8BEFA2FBE16}"/>
              </a:ext>
            </a:extLst>
          </p:cNvPr>
          <p:cNvSpPr>
            <a:spLocks noGrp="1"/>
          </p:cNvSpPr>
          <p:nvPr>
            <p:ph sz="quarter" idx="13"/>
          </p:nvPr>
        </p:nvSpPr>
        <p:spPr/>
        <p:txBody>
          <a:bodyPr/>
          <a:lstStyle/>
          <a:p>
            <a:r>
              <a:rPr lang="en-US" sz="2500" b="1" dirty="0">
                <a:effectLst>
                  <a:outerShdw blurRad="38100" dist="38100" dir="2700000" algn="tl">
                    <a:srgbClr val="000000">
                      <a:alpha val="43137"/>
                    </a:srgbClr>
                  </a:outerShdw>
                </a:effectLst>
              </a:rPr>
              <a:t>Complaint</a:t>
            </a:r>
            <a:r>
              <a:rPr lang="en-US" b="1" dirty="0">
                <a:solidFill>
                  <a:schemeClr val="bg1"/>
                </a:solidFill>
                <a:effectLst>
                  <a:outerShdw blurRad="38100" dist="38100" dir="2700000" algn="tl">
                    <a:srgbClr val="000000">
                      <a:alpha val="43137"/>
                    </a:srgbClr>
                  </a:outerShdw>
                </a:effectLst>
              </a:rPr>
              <a:t> Tab: </a:t>
            </a:r>
            <a:r>
              <a:rPr lang="en-US" dirty="0">
                <a:solidFill>
                  <a:schemeClr val="bg1"/>
                </a:solidFill>
                <a:effectLst>
                  <a:outerShdw blurRad="38100" dist="38100" dir="2700000" algn="tl">
                    <a:srgbClr val="000000">
                      <a:alpha val="43137"/>
                    </a:srgbClr>
                  </a:outerShdw>
                </a:effectLst>
              </a:rPr>
              <a:t>Reporting section</a:t>
            </a:r>
            <a:endParaRPr lang="en-US" sz="1500" dirty="0">
              <a:solidFill>
                <a:schemeClr val="bg1"/>
              </a:solidFill>
              <a:effectLst>
                <a:outerShdw blurRad="38100" dist="38100" dir="2700000" algn="tl">
                  <a:srgbClr val="000000">
                    <a:alpha val="43137"/>
                  </a:srgbClr>
                </a:outerShdw>
              </a:effectLst>
            </a:endParaRPr>
          </a:p>
          <a:p>
            <a:endParaRPr lang="en-US" dirty="0"/>
          </a:p>
        </p:txBody>
      </p:sp>
      <p:sp>
        <p:nvSpPr>
          <p:cNvPr id="10" name="TextBox 9">
            <a:extLst>
              <a:ext uri="{FF2B5EF4-FFF2-40B4-BE49-F238E27FC236}">
                <a16:creationId xmlns:a16="http://schemas.microsoft.com/office/drawing/2014/main" id="{50566EB1-FA6F-CB4E-D45A-C2CACBF9B455}"/>
              </a:ext>
            </a:extLst>
          </p:cNvPr>
          <p:cNvSpPr txBox="1"/>
          <p:nvPr/>
        </p:nvSpPr>
        <p:spPr>
          <a:xfrm>
            <a:off x="965509" y="1107810"/>
            <a:ext cx="6093912" cy="369332"/>
          </a:xfrm>
          <a:prstGeom prst="rect">
            <a:avLst/>
          </a:prstGeom>
          <a:noFill/>
        </p:spPr>
        <p:txBody>
          <a:bodyPr wrap="square">
            <a:spAutoFit/>
          </a:bodyPr>
          <a:lstStyle/>
          <a:p>
            <a:r>
              <a:rPr lang="en-US" b="1" u="sng" dirty="0">
                <a:solidFill>
                  <a:schemeClr val="accent2"/>
                </a:solidFill>
                <a:effectLst>
                  <a:outerShdw blurRad="38100" dist="38100" dir="2700000" algn="tl">
                    <a:srgbClr val="000000">
                      <a:alpha val="43137"/>
                    </a:srgbClr>
                  </a:outerShdw>
                </a:effectLst>
              </a:rPr>
              <a:t>Reporting</a:t>
            </a:r>
            <a:r>
              <a:rPr lang="en-US" b="1" dirty="0">
                <a:solidFill>
                  <a:schemeClr val="accent2"/>
                </a:solidFill>
                <a:effectLst>
                  <a:outerShdw blurRad="38100" dist="38100" dir="2700000" algn="tl">
                    <a:srgbClr val="000000">
                      <a:alpha val="43137"/>
                    </a:srgbClr>
                  </a:outerShdw>
                </a:effectLst>
              </a:rPr>
              <a:t>: </a:t>
            </a:r>
            <a:r>
              <a:rPr lang="en-US" sz="1800" b="1" dirty="0">
                <a:solidFill>
                  <a:schemeClr val="accent2"/>
                </a:solidFill>
                <a:effectLst>
                  <a:outerShdw blurRad="38100" dist="38100" dir="2700000" algn="tl">
                    <a:srgbClr val="000000">
                      <a:alpha val="43137"/>
                    </a:srgbClr>
                  </a:outerShdw>
                </a:effectLst>
              </a:rPr>
              <a:t>Persons reporting /Report “Trail”</a:t>
            </a:r>
          </a:p>
        </p:txBody>
      </p:sp>
      <p:sp>
        <p:nvSpPr>
          <p:cNvPr id="11" name="TextBox 10">
            <a:extLst>
              <a:ext uri="{FF2B5EF4-FFF2-40B4-BE49-F238E27FC236}">
                <a16:creationId xmlns:a16="http://schemas.microsoft.com/office/drawing/2014/main" id="{E6FD94AE-AD46-2EEF-44C6-A04992B2C8B4}"/>
              </a:ext>
            </a:extLst>
          </p:cNvPr>
          <p:cNvSpPr txBox="1"/>
          <p:nvPr/>
        </p:nvSpPr>
        <p:spPr>
          <a:xfrm>
            <a:off x="644380" y="1579346"/>
            <a:ext cx="5614274" cy="4555093"/>
          </a:xfrm>
          <a:prstGeom prst="rect">
            <a:avLst/>
          </a:prstGeom>
          <a:noFill/>
        </p:spPr>
        <p:txBody>
          <a:bodyPr wrap="square" rtlCol="0">
            <a:spAutoFit/>
          </a:bodyPr>
          <a:lstStyle/>
          <a:p>
            <a:pPr marL="285750" indent="-285750">
              <a:buFont typeface="Wingdings" panose="05000000000000000000" pitchFamily="2" charset="2"/>
              <a:buChar char="Ø"/>
            </a:pPr>
            <a:r>
              <a:rPr lang="en-US" sz="1450" dirty="0"/>
              <a:t>Begin by noting the person making the allegation, followed by their title (if applicable) and “Entity” (i.e. is the person reporting the individual, the parent or the AR, staff, etc.) </a:t>
            </a:r>
          </a:p>
          <a:p>
            <a:pPr marL="285750" indent="-285750">
              <a:buFont typeface="Wingdings" panose="05000000000000000000" pitchFamily="2" charset="2"/>
              <a:buChar char="Ø"/>
            </a:pPr>
            <a:endParaRPr lang="en-US" sz="1450" dirty="0"/>
          </a:p>
          <a:p>
            <a:pPr marL="285750" indent="-285750">
              <a:buFont typeface="Wingdings" panose="05000000000000000000" pitchFamily="2" charset="2"/>
              <a:buChar char="Ø"/>
            </a:pPr>
            <a:r>
              <a:rPr lang="en-US" sz="1450" dirty="0"/>
              <a:t>Complaints from the Office of the State Inspector General (OSIG) will have a ‘complaint number” associated with the complaint, which must be listed next. </a:t>
            </a:r>
          </a:p>
          <a:p>
            <a:pPr marL="285750" indent="-285750">
              <a:buFont typeface="Wingdings" panose="05000000000000000000" pitchFamily="2" charset="2"/>
              <a:buChar char="Ø"/>
            </a:pPr>
            <a:endParaRPr lang="en-US" sz="1450" dirty="0"/>
          </a:p>
          <a:p>
            <a:pPr marL="285750" indent="-285750">
              <a:buFont typeface="Wingdings" panose="05000000000000000000" pitchFamily="2" charset="2"/>
              <a:buChar char="Ø"/>
            </a:pPr>
            <a:r>
              <a:rPr lang="en-US" sz="1450" dirty="0"/>
              <a:t>The person to whom and when the allegation was reported is noted next, as well as their title. </a:t>
            </a:r>
          </a:p>
          <a:p>
            <a:pPr marL="285750" indent="-285750">
              <a:buFont typeface="Wingdings" panose="05000000000000000000" pitchFamily="2" charset="2"/>
              <a:buChar char="Ø"/>
            </a:pPr>
            <a:endParaRPr lang="en-US" sz="1450" dirty="0"/>
          </a:p>
          <a:p>
            <a:pPr marL="285750" indent="-285750">
              <a:buFont typeface="Wingdings" panose="05000000000000000000" pitchFamily="2" charset="2"/>
              <a:buChar char="Ø"/>
            </a:pPr>
            <a:r>
              <a:rPr lang="en-US" sz="1450" dirty="0"/>
              <a:t>Next is noting whom reported the allegation to the Director and date/time when the Director was notified. </a:t>
            </a:r>
          </a:p>
          <a:p>
            <a:pPr marL="285750" indent="-285750">
              <a:buFont typeface="Wingdings" panose="05000000000000000000" pitchFamily="2" charset="2"/>
              <a:buChar char="Ø"/>
            </a:pPr>
            <a:endParaRPr lang="en-US" sz="1450" dirty="0"/>
          </a:p>
          <a:p>
            <a:pPr marL="285750" indent="-285750">
              <a:buFont typeface="Wingdings" panose="05000000000000000000" pitchFamily="2" charset="2"/>
              <a:buChar char="Ø"/>
            </a:pPr>
            <a:r>
              <a:rPr lang="en-US" sz="1450" dirty="0"/>
              <a:t>Lastly, enter the name and the telephone number for the person entering the information into CHRIS </a:t>
            </a:r>
            <a:r>
              <a:rPr lang="en-US" sz="1450" b="1" dirty="0"/>
              <a:t>*allegations of ANE discovered in a complaint must be entered in CHRIS as soon as possible, but no later than</a:t>
            </a:r>
            <a:r>
              <a:rPr lang="en-US" sz="1450" dirty="0"/>
              <a:t> </a:t>
            </a:r>
            <a:r>
              <a:rPr lang="en-US" sz="1450" b="1" dirty="0">
                <a:solidFill>
                  <a:srgbClr val="FF0000"/>
                </a:solidFill>
                <a:effectLst>
                  <a:outerShdw blurRad="38100" dist="38100" dir="2700000" algn="tl">
                    <a:srgbClr val="000000">
                      <a:alpha val="43137"/>
                    </a:srgbClr>
                  </a:outerShdw>
                </a:effectLst>
                <a:highlight>
                  <a:srgbClr val="FFFF00"/>
                </a:highlight>
              </a:rPr>
              <a:t>*24 hrs</a:t>
            </a:r>
            <a:r>
              <a:rPr lang="en-US" sz="1450" dirty="0"/>
              <a:t>. </a:t>
            </a:r>
          </a:p>
          <a:p>
            <a:endParaRPr lang="en-US" sz="1450" dirty="0"/>
          </a:p>
          <a:p>
            <a:r>
              <a:rPr lang="en-US" sz="1450" b="1" dirty="0">
                <a:solidFill>
                  <a:schemeClr val="accent1"/>
                </a:solidFill>
                <a:effectLst>
                  <a:outerShdw blurRad="38100" dist="38100" dir="2700000" algn="tl">
                    <a:srgbClr val="000000">
                      <a:alpha val="43137"/>
                    </a:srgbClr>
                  </a:outerShdw>
                </a:effectLst>
                <a:highlight>
                  <a:srgbClr val="FFFF00"/>
                </a:highlight>
              </a:rPr>
              <a:t>SAVE</a:t>
            </a:r>
            <a:r>
              <a:rPr lang="en-US" sz="1450" b="1" dirty="0">
                <a:solidFill>
                  <a:schemeClr val="accent1"/>
                </a:solidFill>
                <a:highlight>
                  <a:srgbClr val="FFFF00"/>
                </a:highlight>
              </a:rPr>
              <a:t> record </a:t>
            </a:r>
            <a:r>
              <a:rPr lang="en-US" sz="1450" b="1" dirty="0">
                <a:solidFill>
                  <a:schemeClr val="accent1"/>
                </a:solidFill>
              </a:rPr>
              <a:t>– </a:t>
            </a:r>
            <a:r>
              <a:rPr lang="en-US" sz="1450" b="1" dirty="0">
                <a:solidFill>
                  <a:schemeClr val="bg2">
                    <a:lumMod val="10000"/>
                  </a:schemeClr>
                </a:solidFill>
              </a:rPr>
              <a:t>This completes the Accusation Tab</a:t>
            </a:r>
            <a:endParaRPr lang="en-US" sz="1450" b="1" dirty="0">
              <a:solidFill>
                <a:schemeClr val="accent1"/>
              </a:solidFill>
            </a:endParaRPr>
          </a:p>
        </p:txBody>
      </p:sp>
      <p:sp>
        <p:nvSpPr>
          <p:cNvPr id="2" name="Frame 1">
            <a:extLst>
              <a:ext uri="{FF2B5EF4-FFF2-40B4-BE49-F238E27FC236}">
                <a16:creationId xmlns:a16="http://schemas.microsoft.com/office/drawing/2014/main" id="{83A8F6FB-494A-FDFD-29BE-8706AF644C84}"/>
              </a:ext>
            </a:extLst>
          </p:cNvPr>
          <p:cNvSpPr/>
          <p:nvPr/>
        </p:nvSpPr>
        <p:spPr>
          <a:xfrm>
            <a:off x="6506162" y="5725761"/>
            <a:ext cx="781049" cy="369332"/>
          </a:xfrm>
          <a:prstGeom prst="frame">
            <a:avLst/>
          </a:prstGeom>
          <a:ln>
            <a:noFill/>
          </a:ln>
          <a:effectLst>
            <a:glow rad="635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6" name="Picture 15">
            <a:extLst>
              <a:ext uri="{FF2B5EF4-FFF2-40B4-BE49-F238E27FC236}">
                <a16:creationId xmlns:a16="http://schemas.microsoft.com/office/drawing/2014/main" id="{ADDAD14B-E6E5-92A3-7348-68AE21605B6B}"/>
              </a:ext>
            </a:extLst>
          </p:cNvPr>
          <p:cNvPicPr>
            <a:picLocks noChangeAspect="1"/>
          </p:cNvPicPr>
          <p:nvPr/>
        </p:nvPicPr>
        <p:blipFill>
          <a:blip r:embed="rId3"/>
          <a:stretch>
            <a:fillRect/>
          </a:stretch>
        </p:blipFill>
        <p:spPr>
          <a:xfrm>
            <a:off x="9216262" y="2045893"/>
            <a:ext cx="918869" cy="1287518"/>
          </a:xfrm>
          <a:prstGeom prst="rect">
            <a:avLst/>
          </a:prstGeom>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3" name="Flowchart: Connector 2">
            <a:extLst>
              <a:ext uri="{FF2B5EF4-FFF2-40B4-BE49-F238E27FC236}">
                <a16:creationId xmlns:a16="http://schemas.microsoft.com/office/drawing/2014/main" id="{811DC9BD-EA5E-316E-C886-5CAFBA0EF1EA}"/>
              </a:ext>
            </a:extLst>
          </p:cNvPr>
          <p:cNvSpPr/>
          <p:nvPr/>
        </p:nvSpPr>
        <p:spPr>
          <a:xfrm>
            <a:off x="454365" y="1107676"/>
            <a:ext cx="380033" cy="369332"/>
          </a:xfrm>
          <a:prstGeom prst="flowChartConnector">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92035CB-2170-3930-EF0B-B4D807BA34F7}"/>
              </a:ext>
            </a:extLst>
          </p:cNvPr>
          <p:cNvSpPr txBox="1"/>
          <p:nvPr/>
        </p:nvSpPr>
        <p:spPr>
          <a:xfrm>
            <a:off x="481726" y="1078251"/>
            <a:ext cx="325309" cy="369332"/>
          </a:xfrm>
          <a:prstGeom prst="rect">
            <a:avLst/>
          </a:prstGeom>
          <a:noFill/>
          <a:ln>
            <a:noFill/>
          </a:ln>
        </p:spPr>
        <p:txBody>
          <a:bodyPr wrap="square" rtlCol="0">
            <a:spAutoFit/>
          </a:bodyPr>
          <a:lstStyle/>
          <a:p>
            <a:pPr algn="ctr"/>
            <a:r>
              <a:rPr lang="en-US" b="1" dirty="0">
                <a:solidFill>
                  <a:schemeClr val="bg1"/>
                </a:solidFill>
              </a:rPr>
              <a:t>3</a:t>
            </a:r>
          </a:p>
        </p:txBody>
      </p:sp>
    </p:spTree>
    <p:extLst>
      <p:ext uri="{BB962C8B-B14F-4D97-AF65-F5344CB8AC3E}">
        <p14:creationId xmlns:p14="http://schemas.microsoft.com/office/powerpoint/2010/main" val="2204245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243B0E-EC53-E9BA-B553-89FFDE210F8E}"/>
              </a:ext>
            </a:extLst>
          </p:cNvPr>
          <p:cNvSpPr>
            <a:spLocks noGrp="1"/>
          </p:cNvSpPr>
          <p:nvPr>
            <p:ph type="sldNum" sz="quarter" idx="12"/>
          </p:nvPr>
        </p:nvSpPr>
        <p:spPr/>
        <p:txBody>
          <a:bodyPr/>
          <a:lstStyle/>
          <a:p>
            <a:fld id="{5874D6C6-B3A5-4F2C-A6BF-E3D57C3A1219}" type="slidenum">
              <a:rPr lang="en-US" smtClean="0"/>
              <a:t>5</a:t>
            </a:fld>
            <a:endParaRPr lang="en-US"/>
          </a:p>
        </p:txBody>
      </p:sp>
      <p:sp>
        <p:nvSpPr>
          <p:cNvPr id="9" name="TextBox 8">
            <a:extLst>
              <a:ext uri="{FF2B5EF4-FFF2-40B4-BE49-F238E27FC236}">
                <a16:creationId xmlns:a16="http://schemas.microsoft.com/office/drawing/2014/main" id="{D3058A77-B42F-124E-A50E-D5DF9820B37C}"/>
              </a:ext>
            </a:extLst>
          </p:cNvPr>
          <p:cNvSpPr txBox="1"/>
          <p:nvPr/>
        </p:nvSpPr>
        <p:spPr>
          <a:xfrm>
            <a:off x="632132" y="464421"/>
            <a:ext cx="10706099" cy="400110"/>
          </a:xfrm>
          <a:prstGeom prst="rect">
            <a:avLst/>
          </a:prstGeom>
          <a:noFill/>
        </p:spPr>
        <p:txBody>
          <a:bodyPr wrap="square">
            <a:spAutoFit/>
          </a:bodyPr>
          <a:lstStyle/>
          <a:p>
            <a:pPr marL="109728" algn="ctr">
              <a:defRPr/>
            </a:pPr>
            <a:r>
              <a:rPr lang="en-US" sz="2000" b="1" dirty="0">
                <a:solidFill>
                  <a:schemeClr val="bg1"/>
                </a:solidFill>
                <a:effectLst>
                  <a:outerShdw blurRad="38100" dist="38100" dir="2700000" algn="tl">
                    <a:srgbClr val="000000">
                      <a:alpha val="43137"/>
                    </a:srgbClr>
                  </a:outerShdw>
                </a:effectLst>
                <a:hlinkClick r:id="rId3">
                  <a:extLst>
                    <a:ext uri="{A12FA001-AC4F-418D-AE19-62706E023703}">
                      <ahyp:hlinkClr xmlns:ahyp="http://schemas.microsoft.com/office/drawing/2018/hyperlinkcolor" val="tx"/>
                    </a:ext>
                  </a:extLst>
                </a:hlinkClick>
              </a:rPr>
              <a:t>Reporting in CHRIS Training Handout</a:t>
            </a:r>
            <a:endParaRPr lang="en-US" sz="1800" b="1" dirty="0">
              <a:solidFill>
                <a:schemeClr val="bg1"/>
              </a:solidFill>
              <a:effectLst>
                <a:outerShdw blurRad="38100" dist="38100" dir="2700000" algn="tl">
                  <a:srgbClr val="000000">
                    <a:alpha val="43137"/>
                  </a:srgbClr>
                </a:outerShdw>
              </a:effectLst>
              <a:latin typeface="Segoe UI" pitchFamily="34" charset="0"/>
              <a:cs typeface="Segoe UI" pitchFamily="34" charset="0"/>
            </a:endParaRPr>
          </a:p>
        </p:txBody>
      </p:sp>
      <p:sp>
        <p:nvSpPr>
          <p:cNvPr id="12" name="Footer Placeholder 4">
            <a:extLst>
              <a:ext uri="{FF2B5EF4-FFF2-40B4-BE49-F238E27FC236}">
                <a16:creationId xmlns:a16="http://schemas.microsoft.com/office/drawing/2014/main" id="{2D6375C8-81AC-CC47-8BF1-7392CB16E940}"/>
              </a:ext>
            </a:extLst>
          </p:cNvPr>
          <p:cNvSpPr txBox="1">
            <a:spLocks/>
          </p:cNvSpPr>
          <p:nvPr/>
        </p:nvSpPr>
        <p:spPr>
          <a:xfrm>
            <a:off x="3810000" y="6192944"/>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 name="Date Placeholder 3">
            <a:extLst>
              <a:ext uri="{FF2B5EF4-FFF2-40B4-BE49-F238E27FC236}">
                <a16:creationId xmlns:a16="http://schemas.microsoft.com/office/drawing/2014/main" id="{1986F7E3-7944-86F1-E6F0-EF9F03837289}"/>
              </a:ext>
            </a:extLst>
          </p:cNvPr>
          <p:cNvSpPr>
            <a:spLocks noGrp="1"/>
          </p:cNvSpPr>
          <p:nvPr>
            <p:ph type="dt" sz="half" idx="10"/>
          </p:nvPr>
        </p:nvSpPr>
        <p:spPr>
          <a:xfrm>
            <a:off x="285750" y="6192837"/>
            <a:ext cx="1847850" cy="365125"/>
          </a:xfrm>
        </p:spPr>
        <p:txBody>
          <a:bodyPr/>
          <a:lstStyle/>
          <a:p>
            <a:r>
              <a:rPr lang="en-US"/>
              <a:t>2024</a:t>
            </a:r>
            <a:endParaRPr lang="en-US" dirty="0"/>
          </a:p>
        </p:txBody>
      </p:sp>
      <p:pic>
        <p:nvPicPr>
          <p:cNvPr id="10" name="Picture 9">
            <a:extLst>
              <a:ext uri="{FF2B5EF4-FFF2-40B4-BE49-F238E27FC236}">
                <a16:creationId xmlns:a16="http://schemas.microsoft.com/office/drawing/2014/main" id="{1AE9A8AD-9A52-4DF7-978D-CF2E7C689D72}"/>
              </a:ext>
            </a:extLst>
          </p:cNvPr>
          <p:cNvPicPr>
            <a:picLocks noChangeAspect="1"/>
          </p:cNvPicPr>
          <p:nvPr/>
        </p:nvPicPr>
        <p:blipFill>
          <a:blip r:embed="rId4"/>
          <a:stretch>
            <a:fillRect/>
          </a:stretch>
        </p:blipFill>
        <p:spPr>
          <a:xfrm>
            <a:off x="908995" y="1061884"/>
            <a:ext cx="10216694" cy="502487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26700869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8">
            <a:extLst>
              <a:ext uri="{FF2B5EF4-FFF2-40B4-BE49-F238E27FC236}">
                <a16:creationId xmlns:a16="http://schemas.microsoft.com/office/drawing/2014/main" id="{FAD8BF7B-B1D8-C58A-3956-E41D3E4463E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5831" y="3061858"/>
            <a:ext cx="10587820" cy="118557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4" name="Date Placeholder 3">
            <a:extLst>
              <a:ext uri="{FF2B5EF4-FFF2-40B4-BE49-F238E27FC236}">
                <a16:creationId xmlns:a16="http://schemas.microsoft.com/office/drawing/2014/main" id="{42AE7DD5-8F61-9C28-9024-940D77D6C8E7}"/>
              </a:ext>
            </a:extLst>
          </p:cNvPr>
          <p:cNvSpPr>
            <a:spLocks noGrp="1"/>
          </p:cNvSpPr>
          <p:nvPr>
            <p:ph type="dt" sz="half" idx="10"/>
          </p:nvPr>
        </p:nvSpPr>
        <p:spPr/>
        <p:txBody>
          <a:bodyPr/>
          <a:lstStyle/>
          <a:p>
            <a:r>
              <a:rPr lang="en-US" dirty="0"/>
              <a:t>2024</a:t>
            </a:r>
          </a:p>
        </p:txBody>
      </p:sp>
      <p:sp>
        <p:nvSpPr>
          <p:cNvPr id="6" name="Slide Number Placeholder 5">
            <a:extLst>
              <a:ext uri="{FF2B5EF4-FFF2-40B4-BE49-F238E27FC236}">
                <a16:creationId xmlns:a16="http://schemas.microsoft.com/office/drawing/2014/main" id="{FFE4FEE0-82CF-7CEF-F3A7-125DB32E5421}"/>
              </a:ext>
            </a:extLst>
          </p:cNvPr>
          <p:cNvSpPr>
            <a:spLocks noGrp="1"/>
          </p:cNvSpPr>
          <p:nvPr>
            <p:ph type="sldNum" sz="quarter" idx="12"/>
          </p:nvPr>
        </p:nvSpPr>
        <p:spPr/>
        <p:txBody>
          <a:bodyPr/>
          <a:lstStyle/>
          <a:p>
            <a:fld id="{5874D6C6-B3A5-4F2C-A6BF-E3D57C3A1219}" type="slidenum">
              <a:rPr lang="en-US" smtClean="0"/>
              <a:t>50</a:t>
            </a:fld>
            <a:endParaRPr lang="en-US"/>
          </a:p>
        </p:txBody>
      </p:sp>
      <p:sp>
        <p:nvSpPr>
          <p:cNvPr id="7" name="Content Placeholder 6">
            <a:extLst>
              <a:ext uri="{FF2B5EF4-FFF2-40B4-BE49-F238E27FC236}">
                <a16:creationId xmlns:a16="http://schemas.microsoft.com/office/drawing/2014/main" id="{97B22588-6A47-D6B6-C0C0-A438AB91A31D}"/>
              </a:ext>
            </a:extLst>
          </p:cNvPr>
          <p:cNvSpPr>
            <a:spLocks noGrp="1"/>
          </p:cNvSpPr>
          <p:nvPr>
            <p:ph sz="quarter" idx="13"/>
          </p:nvPr>
        </p:nvSpPr>
        <p:spPr/>
        <p:txBody>
          <a:bodyPr/>
          <a:lstStyle/>
          <a:p>
            <a:endParaRPr lang="en-US" dirty="0"/>
          </a:p>
        </p:txBody>
      </p:sp>
      <p:sp>
        <p:nvSpPr>
          <p:cNvPr id="9" name="TextBox 8">
            <a:extLst>
              <a:ext uri="{FF2B5EF4-FFF2-40B4-BE49-F238E27FC236}">
                <a16:creationId xmlns:a16="http://schemas.microsoft.com/office/drawing/2014/main" id="{C3558139-F237-34A7-619C-D2087F5ABA7D}"/>
              </a:ext>
            </a:extLst>
          </p:cNvPr>
          <p:cNvSpPr txBox="1"/>
          <p:nvPr/>
        </p:nvSpPr>
        <p:spPr>
          <a:xfrm>
            <a:off x="285749" y="1133386"/>
            <a:ext cx="11591925" cy="646331"/>
          </a:xfrm>
          <a:prstGeom prst="rect">
            <a:avLst/>
          </a:prstGeom>
          <a:noFill/>
        </p:spPr>
        <p:txBody>
          <a:bodyPr wrap="square">
            <a:spAutoFit/>
          </a:bodyPr>
          <a:lstStyle/>
          <a:p>
            <a:r>
              <a:rPr lang="en-US" dirty="0"/>
              <a:t>After clicking “Save” for the individual on the </a:t>
            </a:r>
            <a:r>
              <a:rPr lang="en-US" sz="1800" b="1" u="sng" dirty="0">
                <a:solidFill>
                  <a:schemeClr val="accent6">
                    <a:lumMod val="75000"/>
                  </a:schemeClr>
                </a:solidFill>
                <a:effectLst>
                  <a:outerShdw blurRad="38100" dist="38100" dir="2700000" algn="tl">
                    <a:srgbClr val="000000">
                      <a:alpha val="43137"/>
                    </a:srgbClr>
                  </a:outerShdw>
                </a:effectLst>
              </a:rPr>
              <a:t>Complaint</a:t>
            </a:r>
            <a:r>
              <a:rPr lang="en-US" dirty="0"/>
              <a:t> tab, a series of </a:t>
            </a:r>
            <a:r>
              <a:rPr lang="en-US" b="1" dirty="0"/>
              <a:t>additional tabs </a:t>
            </a:r>
            <a:r>
              <a:rPr lang="en-US" dirty="0"/>
              <a:t>will become visible </a:t>
            </a:r>
          </a:p>
          <a:p>
            <a:pPr lvl="1"/>
            <a:r>
              <a:rPr lang="en-US" dirty="0"/>
              <a:t>*or will already be visible if accessing a previously entered case. </a:t>
            </a:r>
          </a:p>
        </p:txBody>
      </p:sp>
      <p:graphicFrame>
        <p:nvGraphicFramePr>
          <p:cNvPr id="10" name="Diagram 9">
            <a:extLst>
              <a:ext uri="{FF2B5EF4-FFF2-40B4-BE49-F238E27FC236}">
                <a16:creationId xmlns:a16="http://schemas.microsoft.com/office/drawing/2014/main" id="{3FDA3F64-842E-0198-7836-8FEC230A2AE4}"/>
              </a:ext>
            </a:extLst>
          </p:cNvPr>
          <p:cNvGraphicFramePr/>
          <p:nvPr/>
        </p:nvGraphicFramePr>
        <p:xfrm>
          <a:off x="1759515" y="1384411"/>
          <a:ext cx="5210725" cy="18598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Arrow: Chevron 10">
            <a:extLst>
              <a:ext uri="{FF2B5EF4-FFF2-40B4-BE49-F238E27FC236}">
                <a16:creationId xmlns:a16="http://schemas.microsoft.com/office/drawing/2014/main" id="{D120473F-A239-2496-1C26-69F43AD23AED}"/>
              </a:ext>
            </a:extLst>
          </p:cNvPr>
          <p:cNvSpPr/>
          <p:nvPr/>
        </p:nvSpPr>
        <p:spPr>
          <a:xfrm>
            <a:off x="6966461" y="1941171"/>
            <a:ext cx="1489022" cy="574762"/>
          </a:xfrm>
          <a:prstGeom prst="chevron">
            <a:avLst>
              <a:gd name="adj" fmla="val 40000"/>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grpSp>
        <p:nvGrpSpPr>
          <p:cNvPr id="12" name="Group 11">
            <a:extLst>
              <a:ext uri="{FF2B5EF4-FFF2-40B4-BE49-F238E27FC236}">
                <a16:creationId xmlns:a16="http://schemas.microsoft.com/office/drawing/2014/main" id="{1A50530A-61FC-51DB-3504-A88DC7558999}"/>
              </a:ext>
            </a:extLst>
          </p:cNvPr>
          <p:cNvGrpSpPr/>
          <p:nvPr/>
        </p:nvGrpSpPr>
        <p:grpSpPr>
          <a:xfrm>
            <a:off x="7368598" y="2110218"/>
            <a:ext cx="1257397" cy="574762"/>
            <a:chOff x="3799255" y="644405"/>
            <a:chExt cx="1257397" cy="574762"/>
          </a:xfrm>
          <a:scene3d>
            <a:camera prst="orthographicFront">
              <a:rot lat="0" lon="0" rev="0"/>
            </a:camera>
            <a:lightRig rig="contrasting" dir="t">
              <a:rot lat="0" lon="0" rev="1500000"/>
            </a:lightRig>
          </a:scene3d>
        </p:grpSpPr>
        <p:sp>
          <p:nvSpPr>
            <p:cNvPr id="13" name="Rectangle: Rounded Corners 12">
              <a:extLst>
                <a:ext uri="{FF2B5EF4-FFF2-40B4-BE49-F238E27FC236}">
                  <a16:creationId xmlns:a16="http://schemas.microsoft.com/office/drawing/2014/main" id="{6C58460A-E47F-52D2-FAB1-81649890F200}"/>
                </a:ext>
              </a:extLst>
            </p:cNvPr>
            <p:cNvSpPr/>
            <p:nvPr/>
          </p:nvSpPr>
          <p:spPr>
            <a:xfrm>
              <a:off x="3799255" y="644405"/>
              <a:ext cx="1257397" cy="574762"/>
            </a:xfrm>
            <a:prstGeom prst="roundRect">
              <a:avLst>
                <a:gd name="adj" fmla="val 10000"/>
              </a:avLst>
            </a:prstGeom>
            <a:ln>
              <a:solidFill>
                <a:schemeClr val="accent2"/>
              </a:solidFill>
            </a:ln>
            <a:effectLst>
              <a:outerShdw blurRad="149987" dist="250190" dir="8460000" algn="ctr">
                <a:srgbClr val="000000">
                  <a:alpha val="28000"/>
                </a:srgbClr>
              </a:outerShdw>
            </a:effectLst>
            <a:sp3d prstMaterial="metal">
              <a:bevelT w="88900" h="889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4" name="Rectangle: Rounded Corners 4">
              <a:extLst>
                <a:ext uri="{FF2B5EF4-FFF2-40B4-BE49-F238E27FC236}">
                  <a16:creationId xmlns:a16="http://schemas.microsoft.com/office/drawing/2014/main" id="{8C287B69-31A3-2828-20B2-D7F93C91F33D}"/>
                </a:ext>
              </a:extLst>
            </p:cNvPr>
            <p:cNvSpPr txBox="1"/>
            <p:nvPr/>
          </p:nvSpPr>
          <p:spPr>
            <a:xfrm>
              <a:off x="3816089" y="661239"/>
              <a:ext cx="1223729" cy="541094"/>
            </a:xfrm>
            <a:prstGeom prst="rect">
              <a:avLst/>
            </a:prstGeom>
            <a:ln>
              <a:solidFill>
                <a:schemeClr val="accent2"/>
              </a:solidFill>
            </a:ln>
            <a:effectLst>
              <a:outerShdw blurRad="149987" dist="250190" dir="8460000" algn="ctr">
                <a:srgbClr val="000000">
                  <a:alpha val="28000"/>
                </a:srgbClr>
              </a:outerShdw>
            </a:effectLst>
            <a:sp3d prstMaterial="metal">
              <a:bevelT w="88900" h="889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Findings</a:t>
              </a:r>
            </a:p>
          </p:txBody>
        </p:sp>
      </p:grpSp>
      <p:sp>
        <p:nvSpPr>
          <p:cNvPr id="20" name="Frame 19">
            <a:extLst>
              <a:ext uri="{FF2B5EF4-FFF2-40B4-BE49-F238E27FC236}">
                <a16:creationId xmlns:a16="http://schemas.microsoft.com/office/drawing/2014/main" id="{DF3D3677-EB3C-ECAD-5EEC-3621900F2025}"/>
              </a:ext>
            </a:extLst>
          </p:cNvPr>
          <p:cNvSpPr/>
          <p:nvPr/>
        </p:nvSpPr>
        <p:spPr>
          <a:xfrm>
            <a:off x="6966461" y="2869409"/>
            <a:ext cx="4602239" cy="833254"/>
          </a:xfrm>
          <a:prstGeom prst="frame">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6F98F117-A419-BE6A-0428-E7F7667E8D7F}"/>
              </a:ext>
            </a:extLst>
          </p:cNvPr>
          <p:cNvSpPr txBox="1"/>
          <p:nvPr/>
        </p:nvSpPr>
        <p:spPr>
          <a:xfrm>
            <a:off x="4648802" y="4219405"/>
            <a:ext cx="7228872" cy="1954381"/>
          </a:xfrm>
          <a:prstGeom prst="rect">
            <a:avLst/>
          </a:prstGeom>
          <a:noFill/>
        </p:spPr>
        <p:txBody>
          <a:bodyPr wrap="square" rtlCol="0">
            <a:spAutoFit/>
          </a:bodyPr>
          <a:lstStyle/>
          <a:p>
            <a:r>
              <a:rPr lang="en-US" sz="1500" b="1" dirty="0">
                <a:solidFill>
                  <a:srgbClr val="C00000"/>
                </a:solidFill>
                <a:effectLst>
                  <a:outerShdw blurRad="38100" dist="38100" dir="2700000" algn="tl">
                    <a:srgbClr val="000000">
                      <a:alpha val="43137"/>
                    </a:srgbClr>
                  </a:outerShdw>
                </a:effectLst>
              </a:rPr>
              <a:t>The remaining tabs are for the Advocate to complete. However, Providers may observe entries on these tabs. </a:t>
            </a:r>
          </a:p>
          <a:p>
            <a:pPr marL="285750" indent="-285750">
              <a:buFont typeface="Wingdings" panose="05000000000000000000" pitchFamily="2" charset="2"/>
              <a:buChar char="Ø"/>
            </a:pPr>
            <a:endParaRPr lang="en-US" sz="1300" dirty="0"/>
          </a:p>
          <a:p>
            <a:pPr marL="285750" indent="-285750">
              <a:buFont typeface="Wingdings" panose="05000000000000000000" pitchFamily="2" charset="2"/>
              <a:buChar char="Ø"/>
            </a:pPr>
            <a:r>
              <a:rPr lang="en-US" sz="1300" b="1" dirty="0">
                <a:solidFill>
                  <a:schemeClr val="tx2">
                    <a:lumMod val="50000"/>
                  </a:schemeClr>
                </a:solidFill>
              </a:rPr>
              <a:t>DBHDS Advocate Report</a:t>
            </a:r>
            <a:r>
              <a:rPr lang="en-US" sz="1300" dirty="0"/>
              <a:t>: progress of the Advocate review of information entered by the provider. </a:t>
            </a:r>
          </a:p>
          <a:p>
            <a:pPr marL="285750" indent="-285750">
              <a:buFont typeface="Wingdings" panose="05000000000000000000" pitchFamily="2" charset="2"/>
              <a:buChar char="Ø"/>
            </a:pPr>
            <a:endParaRPr lang="en-US" sz="1300" dirty="0"/>
          </a:p>
          <a:p>
            <a:pPr marL="285750" indent="-285750">
              <a:buFont typeface="Wingdings" panose="05000000000000000000" pitchFamily="2" charset="2"/>
              <a:buChar char="Ø"/>
            </a:pPr>
            <a:r>
              <a:rPr lang="en-US" sz="1300" b="1" dirty="0">
                <a:solidFill>
                  <a:schemeClr val="tx2">
                    <a:lumMod val="50000"/>
                  </a:schemeClr>
                </a:solidFill>
              </a:rPr>
              <a:t>LHRC</a:t>
            </a:r>
            <a:r>
              <a:rPr lang="en-US" sz="1300" dirty="0"/>
              <a:t>: Will be completed when appeals to the director decision are made/requested. </a:t>
            </a:r>
          </a:p>
          <a:p>
            <a:pPr marL="285750" indent="-285750">
              <a:buFont typeface="Wingdings" panose="05000000000000000000" pitchFamily="2" charset="2"/>
              <a:buChar char="Ø"/>
            </a:pPr>
            <a:endParaRPr lang="en-US" sz="1300" dirty="0"/>
          </a:p>
          <a:p>
            <a:pPr marL="285750" indent="-285750">
              <a:buFont typeface="Wingdings" panose="05000000000000000000" pitchFamily="2" charset="2"/>
              <a:buChar char="Ø"/>
            </a:pPr>
            <a:r>
              <a:rPr lang="en-US" sz="1300" b="1" dirty="0">
                <a:solidFill>
                  <a:schemeClr val="tx2">
                    <a:lumMod val="50000"/>
                  </a:schemeClr>
                </a:solidFill>
              </a:rPr>
              <a:t>SHRC</a:t>
            </a:r>
            <a:r>
              <a:rPr lang="en-US" sz="1300" dirty="0"/>
              <a:t>: Will be completed when appeals of the LHRC are made/requested. </a:t>
            </a:r>
          </a:p>
        </p:txBody>
      </p:sp>
      <p:sp>
        <p:nvSpPr>
          <p:cNvPr id="22" name="Frame 21">
            <a:extLst>
              <a:ext uri="{FF2B5EF4-FFF2-40B4-BE49-F238E27FC236}">
                <a16:creationId xmlns:a16="http://schemas.microsoft.com/office/drawing/2014/main" id="{C84CBE56-8F5C-90C5-BBD1-A270C9AB111C}"/>
              </a:ext>
            </a:extLst>
          </p:cNvPr>
          <p:cNvSpPr/>
          <p:nvPr/>
        </p:nvSpPr>
        <p:spPr>
          <a:xfrm>
            <a:off x="2133601" y="2871208"/>
            <a:ext cx="1238250" cy="812039"/>
          </a:xfrm>
          <a:prstGeom prst="frame">
            <a:avLst/>
          </a:prstGeom>
          <a:ln>
            <a:noFill/>
          </a:ln>
          <a:effectLst>
            <a:glow rad="1397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Frame 22">
            <a:extLst>
              <a:ext uri="{FF2B5EF4-FFF2-40B4-BE49-F238E27FC236}">
                <a16:creationId xmlns:a16="http://schemas.microsoft.com/office/drawing/2014/main" id="{9DC9D3B9-5364-4D60-5928-FB2DC28F2B09}"/>
              </a:ext>
            </a:extLst>
          </p:cNvPr>
          <p:cNvSpPr/>
          <p:nvPr/>
        </p:nvSpPr>
        <p:spPr>
          <a:xfrm>
            <a:off x="3371850" y="2860595"/>
            <a:ext cx="3598390" cy="812039"/>
          </a:xfrm>
          <a:prstGeom prst="frame">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Half Frame 2">
            <a:extLst>
              <a:ext uri="{FF2B5EF4-FFF2-40B4-BE49-F238E27FC236}">
                <a16:creationId xmlns:a16="http://schemas.microsoft.com/office/drawing/2014/main" id="{A535482B-C4A5-A179-352B-46325887C676}"/>
              </a:ext>
            </a:extLst>
          </p:cNvPr>
          <p:cNvSpPr/>
          <p:nvPr/>
        </p:nvSpPr>
        <p:spPr>
          <a:xfrm rot="18575411" flipV="1">
            <a:off x="1363396" y="3159828"/>
            <a:ext cx="368908" cy="135188"/>
          </a:xfrm>
          <a:prstGeom prst="halfFrame">
            <a:avLst/>
          </a:prstGeom>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Arrow: Down 23">
            <a:extLst>
              <a:ext uri="{FF2B5EF4-FFF2-40B4-BE49-F238E27FC236}">
                <a16:creationId xmlns:a16="http://schemas.microsoft.com/office/drawing/2014/main" id="{9B0779A7-B192-5A3C-3486-5002CE6AEA06}"/>
              </a:ext>
            </a:extLst>
          </p:cNvPr>
          <p:cNvSpPr/>
          <p:nvPr/>
        </p:nvSpPr>
        <p:spPr>
          <a:xfrm>
            <a:off x="9099909" y="3671490"/>
            <a:ext cx="342900" cy="595595"/>
          </a:xfrm>
          <a:prstGeom prst="downArrow">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95040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61F8B2B-59AF-7ABF-17C5-A3FD232D346E}"/>
              </a:ext>
            </a:extLst>
          </p:cNvPr>
          <p:cNvSpPr>
            <a:spLocks noGrp="1"/>
          </p:cNvSpPr>
          <p:nvPr>
            <p:ph type="dt" sz="half" idx="10"/>
          </p:nvPr>
        </p:nvSpPr>
        <p:spPr/>
        <p:txBody>
          <a:bodyPr/>
          <a:lstStyle/>
          <a:p>
            <a:r>
              <a:rPr lang="en-US" dirty="0"/>
              <a:t>2024</a:t>
            </a:r>
          </a:p>
        </p:txBody>
      </p:sp>
      <p:sp>
        <p:nvSpPr>
          <p:cNvPr id="6" name="Slide Number Placeholder 5">
            <a:extLst>
              <a:ext uri="{FF2B5EF4-FFF2-40B4-BE49-F238E27FC236}">
                <a16:creationId xmlns:a16="http://schemas.microsoft.com/office/drawing/2014/main" id="{1DC2CDE8-B1CA-5807-4FAD-44C83159556C}"/>
              </a:ext>
            </a:extLst>
          </p:cNvPr>
          <p:cNvSpPr>
            <a:spLocks noGrp="1"/>
          </p:cNvSpPr>
          <p:nvPr>
            <p:ph type="sldNum" sz="quarter" idx="12"/>
          </p:nvPr>
        </p:nvSpPr>
        <p:spPr/>
        <p:txBody>
          <a:bodyPr/>
          <a:lstStyle/>
          <a:p>
            <a:fld id="{5874D6C6-B3A5-4F2C-A6BF-E3D57C3A1219}" type="slidenum">
              <a:rPr lang="en-US" smtClean="0"/>
              <a:t>51</a:t>
            </a:fld>
            <a:endParaRPr lang="en-US"/>
          </a:p>
        </p:txBody>
      </p:sp>
      <p:pic>
        <p:nvPicPr>
          <p:cNvPr id="11" name="Content Placeholder 10" descr="A screenshot of a computer&#10;&#10;Description automatically generated">
            <a:extLst>
              <a:ext uri="{FF2B5EF4-FFF2-40B4-BE49-F238E27FC236}">
                <a16:creationId xmlns:a16="http://schemas.microsoft.com/office/drawing/2014/main" id="{70E6C442-4166-64D0-2192-71553473C445}"/>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10833" y="1129190"/>
            <a:ext cx="6743110" cy="3371555"/>
          </a:xfrm>
          <a:ln>
            <a:solidFill>
              <a:srgbClr val="0070C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3" name="Content Placeholder 8" descr="A screenshot of a computer&#10;&#10;Description automatically generated">
            <a:extLst>
              <a:ext uri="{FF2B5EF4-FFF2-40B4-BE49-F238E27FC236}">
                <a16:creationId xmlns:a16="http://schemas.microsoft.com/office/drawing/2014/main" id="{12CE4C9E-E00F-9D12-83F8-AF5D5240246B}"/>
              </a:ext>
            </a:extLst>
          </p:cNvPr>
          <p:cNvPicPr>
            <a:picLocks noChangeAspect="1"/>
          </p:cNvPicPr>
          <p:nvPr/>
        </p:nvPicPr>
        <p:blipFill rotWithShape="1">
          <a:blip r:embed="rId4">
            <a:extLst>
              <a:ext uri="{28A0092B-C50C-407E-A947-70E740481C1C}">
                <a14:useLocalDpi xmlns:a14="http://schemas.microsoft.com/office/drawing/2010/main" val="0"/>
              </a:ext>
            </a:extLst>
          </a:blip>
          <a:srcRect l="26719" t="-1106" r="34281" b="6656"/>
          <a:stretch/>
        </p:blipFill>
        <p:spPr>
          <a:xfrm>
            <a:off x="5226157" y="2907371"/>
            <a:ext cx="2183998" cy="3186747"/>
          </a:xfrm>
          <a:prstGeom prst="rect">
            <a:avLst/>
          </a:prstGeom>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4" name="Arrow: Right 13">
            <a:extLst>
              <a:ext uri="{FF2B5EF4-FFF2-40B4-BE49-F238E27FC236}">
                <a16:creationId xmlns:a16="http://schemas.microsoft.com/office/drawing/2014/main" id="{356CB5D6-F865-F1A8-3569-3C27D5C258F7}"/>
              </a:ext>
            </a:extLst>
          </p:cNvPr>
          <p:cNvSpPr/>
          <p:nvPr/>
        </p:nvSpPr>
        <p:spPr>
          <a:xfrm>
            <a:off x="4335627" y="3992811"/>
            <a:ext cx="712424" cy="160466"/>
          </a:xfrm>
          <a:prstGeom prst="rightArrow">
            <a:avLst/>
          </a:prstGeom>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853E3FA-21B0-AD06-14F6-DCD28643B14E}"/>
              </a:ext>
            </a:extLst>
          </p:cNvPr>
          <p:cNvSpPr txBox="1"/>
          <p:nvPr/>
        </p:nvSpPr>
        <p:spPr>
          <a:xfrm>
            <a:off x="1915943" y="1068550"/>
            <a:ext cx="808236" cy="284939"/>
          </a:xfrm>
          <a:prstGeom prst="rect">
            <a:avLst/>
          </a:prstGeom>
          <a:noFill/>
          <a:ln w="38100">
            <a:solidFill>
              <a:schemeClr val="accent1"/>
            </a:solidFill>
          </a:ln>
          <a:effectLst>
            <a:glow rad="63500">
              <a:schemeClr val="accent2">
                <a:satMod val="175000"/>
                <a:alpha val="40000"/>
              </a:schemeClr>
            </a:glow>
            <a:outerShdw blurRad="50800" dist="38100" dir="2700000" algn="tl" rotWithShape="0">
              <a:prstClr val="black">
                <a:alpha val="40000"/>
              </a:prstClr>
            </a:outerShdw>
          </a:effectLst>
        </p:spPr>
        <p:txBody>
          <a:bodyPr wrap="square" rtlCol="0">
            <a:spAutoFit/>
          </a:bodyPr>
          <a:lstStyle/>
          <a:p>
            <a:endParaRPr lang="en-US" dirty="0"/>
          </a:p>
        </p:txBody>
      </p:sp>
      <p:sp>
        <p:nvSpPr>
          <p:cNvPr id="7" name="TextBox 6">
            <a:extLst>
              <a:ext uri="{FF2B5EF4-FFF2-40B4-BE49-F238E27FC236}">
                <a16:creationId xmlns:a16="http://schemas.microsoft.com/office/drawing/2014/main" id="{0BD300A3-0C06-01B1-020A-DFDE6BF9312A}"/>
              </a:ext>
            </a:extLst>
          </p:cNvPr>
          <p:cNvSpPr txBox="1"/>
          <p:nvPr/>
        </p:nvSpPr>
        <p:spPr>
          <a:xfrm>
            <a:off x="6684327" y="460368"/>
            <a:ext cx="3825889" cy="477054"/>
          </a:xfrm>
          <a:prstGeom prst="rect">
            <a:avLst/>
          </a:prstGeom>
          <a:noFill/>
        </p:spPr>
        <p:txBody>
          <a:bodyPr wrap="square">
            <a:spAutoFit/>
          </a:bodyPr>
          <a:lstStyle/>
          <a:p>
            <a:pPr algn="r"/>
            <a:r>
              <a:rPr lang="en-US" sz="2500" b="1" dirty="0">
                <a:solidFill>
                  <a:schemeClr val="bg1"/>
                </a:solidFill>
                <a:effectLst>
                  <a:outerShdw blurRad="38100" dist="38100" dir="2700000" algn="tl">
                    <a:srgbClr val="000000">
                      <a:alpha val="43137"/>
                    </a:srgbClr>
                  </a:outerShdw>
                </a:effectLst>
              </a:rPr>
              <a:t>Accusation</a:t>
            </a:r>
            <a:r>
              <a:rPr lang="en-US" b="1" dirty="0">
                <a:solidFill>
                  <a:schemeClr val="bg1"/>
                </a:solidFill>
                <a:effectLst>
                  <a:outerShdw blurRad="38100" dist="38100" dir="2700000" algn="tl">
                    <a:srgbClr val="000000">
                      <a:alpha val="43137"/>
                    </a:srgbClr>
                  </a:outerShdw>
                </a:effectLst>
              </a:rPr>
              <a:t> tab</a:t>
            </a:r>
            <a:endParaRPr lang="en-US" sz="1500" dirty="0">
              <a:solidFill>
                <a:schemeClr val="bg1"/>
              </a:solidFill>
              <a:effectLst>
                <a:outerShdw blurRad="38100" dist="38100" dir="2700000" algn="tl">
                  <a:srgbClr val="000000">
                    <a:alpha val="43137"/>
                  </a:srgbClr>
                </a:outerShdw>
              </a:effectLst>
            </a:endParaRPr>
          </a:p>
        </p:txBody>
      </p:sp>
      <p:sp>
        <p:nvSpPr>
          <p:cNvPr id="8" name="TextBox 7">
            <a:extLst>
              <a:ext uri="{FF2B5EF4-FFF2-40B4-BE49-F238E27FC236}">
                <a16:creationId xmlns:a16="http://schemas.microsoft.com/office/drawing/2014/main" id="{231F6BD9-3FDE-72A9-3733-D66FA69A4742}"/>
              </a:ext>
            </a:extLst>
          </p:cNvPr>
          <p:cNvSpPr txBox="1"/>
          <p:nvPr/>
        </p:nvSpPr>
        <p:spPr>
          <a:xfrm>
            <a:off x="7496879" y="1274556"/>
            <a:ext cx="4472388" cy="4247317"/>
          </a:xfrm>
          <a:prstGeom prst="rect">
            <a:avLst/>
          </a:prstGeom>
          <a:noFill/>
        </p:spPr>
        <p:txBody>
          <a:bodyPr wrap="square" rtlCol="0">
            <a:spAutoFit/>
          </a:bodyPr>
          <a:lstStyle/>
          <a:p>
            <a:pPr marL="285750" indent="-285750">
              <a:buFont typeface="Wingdings" panose="05000000000000000000" pitchFamily="2" charset="2"/>
              <a:buChar char="Ø"/>
            </a:pPr>
            <a:r>
              <a:rPr lang="en-US" dirty="0"/>
              <a:t>Enter the name of the person(s) accused and their title/relation to the individual </a:t>
            </a:r>
          </a:p>
          <a:p>
            <a:endParaRPr lang="en-US" dirty="0"/>
          </a:p>
          <a:p>
            <a:pPr marL="285750" indent="-285750">
              <a:buFont typeface="Wingdings" panose="05000000000000000000" pitchFamily="2" charset="2"/>
              <a:buChar char="Ø"/>
            </a:pPr>
            <a:r>
              <a:rPr lang="en-US" dirty="0"/>
              <a:t>Select the title/relation from the drop-down menu. </a:t>
            </a:r>
          </a:p>
          <a:p>
            <a:endParaRPr lang="en-US" dirty="0"/>
          </a:p>
          <a:p>
            <a:pPr marL="285750" indent="-285750">
              <a:buFont typeface="Wingdings" panose="05000000000000000000" pitchFamily="2" charset="2"/>
              <a:buChar char="v"/>
            </a:pPr>
            <a:r>
              <a:rPr lang="en-US" dirty="0"/>
              <a:t>You may enter multiple “alleged against” individuals. </a:t>
            </a:r>
            <a:r>
              <a:rPr lang="en-US" b="1" dirty="0">
                <a:solidFill>
                  <a:schemeClr val="accent1"/>
                </a:solidFill>
                <a:effectLst>
                  <a:outerShdw blurRad="38100" dist="38100" dir="2700000" algn="tl">
                    <a:srgbClr val="000000">
                      <a:alpha val="43137"/>
                    </a:srgbClr>
                  </a:outerShdw>
                </a:effectLst>
                <a:highlight>
                  <a:srgbClr val="FFFF00"/>
                </a:highlight>
              </a:rPr>
              <a:t>Save</a:t>
            </a:r>
            <a:r>
              <a:rPr lang="en-US" dirty="0"/>
              <a:t> after </a:t>
            </a:r>
            <a:r>
              <a:rPr lang="en-US" b="1" dirty="0"/>
              <a:t>each</a:t>
            </a:r>
            <a:r>
              <a:rPr lang="en-US" dirty="0"/>
              <a:t> entry.</a:t>
            </a:r>
          </a:p>
          <a:p>
            <a:pPr marL="742950" lvl="1" indent="-285750">
              <a:buFont typeface="Arial" panose="020B0604020202020204" pitchFamily="34" charset="0"/>
              <a:buChar char="•"/>
            </a:pPr>
            <a:r>
              <a:rPr lang="en-US" i="1" dirty="0"/>
              <a:t>Please note that a separate report is required for multiple alleged victims</a:t>
            </a:r>
            <a:r>
              <a:rPr lang="en-US" dirty="0"/>
              <a:t>. </a:t>
            </a:r>
          </a:p>
          <a:p>
            <a:pPr marL="742950" lvl="1" indent="-285750">
              <a:buFont typeface="Arial" panose="020B0604020202020204" pitchFamily="34" charset="0"/>
              <a:buChar char="•"/>
            </a:pPr>
            <a:endParaRPr lang="en-US" dirty="0"/>
          </a:p>
          <a:p>
            <a:r>
              <a:rPr lang="en-US" dirty="0"/>
              <a:t> </a:t>
            </a:r>
            <a:r>
              <a:rPr lang="en-US" b="1" dirty="0">
                <a:solidFill>
                  <a:schemeClr val="bg2">
                    <a:lumMod val="10000"/>
                  </a:schemeClr>
                </a:solidFill>
              </a:rPr>
              <a:t>This completes the Accusation tab</a:t>
            </a:r>
          </a:p>
        </p:txBody>
      </p:sp>
      <p:sp>
        <p:nvSpPr>
          <p:cNvPr id="9" name="TextBox 8">
            <a:extLst>
              <a:ext uri="{FF2B5EF4-FFF2-40B4-BE49-F238E27FC236}">
                <a16:creationId xmlns:a16="http://schemas.microsoft.com/office/drawing/2014/main" id="{4F25EB09-D623-AEBE-7AD8-1AEB33E1C143}"/>
              </a:ext>
            </a:extLst>
          </p:cNvPr>
          <p:cNvSpPr txBox="1"/>
          <p:nvPr/>
        </p:nvSpPr>
        <p:spPr>
          <a:xfrm>
            <a:off x="1874353" y="4153277"/>
            <a:ext cx="843440" cy="347468"/>
          </a:xfrm>
          <a:prstGeom prst="rect">
            <a:avLst/>
          </a:prstGeom>
          <a:noFill/>
          <a:ln w="38100">
            <a:solidFill>
              <a:schemeClr val="accent1"/>
            </a:solidFill>
          </a:ln>
          <a:effectLst>
            <a:glow rad="63500">
              <a:schemeClr val="accent2">
                <a:satMod val="175000"/>
                <a:alpha val="40000"/>
              </a:schemeClr>
            </a:glow>
          </a:effectLst>
        </p:spPr>
        <p:txBody>
          <a:bodyPr wrap="square" rtlCol="0">
            <a:spAutoFit/>
          </a:bodyPr>
          <a:lstStyle/>
          <a:p>
            <a:endParaRPr lang="en-US" dirty="0"/>
          </a:p>
        </p:txBody>
      </p:sp>
      <p:sp>
        <p:nvSpPr>
          <p:cNvPr id="10" name="Half Frame 9">
            <a:extLst>
              <a:ext uri="{FF2B5EF4-FFF2-40B4-BE49-F238E27FC236}">
                <a16:creationId xmlns:a16="http://schemas.microsoft.com/office/drawing/2014/main" id="{D19C0ABD-40A0-F678-14B8-AF4C342F7B05}"/>
              </a:ext>
            </a:extLst>
          </p:cNvPr>
          <p:cNvSpPr/>
          <p:nvPr/>
        </p:nvSpPr>
        <p:spPr>
          <a:xfrm rot="18575411" flipV="1">
            <a:off x="704866" y="1115767"/>
            <a:ext cx="295839" cy="89375"/>
          </a:xfrm>
          <a:prstGeom prst="halfFrame">
            <a:avLst/>
          </a:prstGeom>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Half Frame 11">
            <a:extLst>
              <a:ext uri="{FF2B5EF4-FFF2-40B4-BE49-F238E27FC236}">
                <a16:creationId xmlns:a16="http://schemas.microsoft.com/office/drawing/2014/main" id="{05220B16-7F19-50E7-5424-5F9057B3092E}"/>
              </a:ext>
            </a:extLst>
          </p:cNvPr>
          <p:cNvSpPr/>
          <p:nvPr/>
        </p:nvSpPr>
        <p:spPr>
          <a:xfrm rot="18575411" flipV="1">
            <a:off x="1431557" y="1126665"/>
            <a:ext cx="295839" cy="89375"/>
          </a:xfrm>
          <a:prstGeom prst="halfFrame">
            <a:avLst/>
          </a:prstGeom>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1">
            <a:extLst>
              <a:ext uri="{FF2B5EF4-FFF2-40B4-BE49-F238E27FC236}">
                <a16:creationId xmlns:a16="http://schemas.microsoft.com/office/drawing/2014/main" id="{759F31FC-21E4-66F6-A2B9-7AA370C07B58}"/>
              </a:ext>
            </a:extLst>
          </p:cNvPr>
          <p:cNvSpPr/>
          <p:nvPr/>
        </p:nvSpPr>
        <p:spPr>
          <a:xfrm>
            <a:off x="402215" y="2205318"/>
            <a:ext cx="1268643" cy="179294"/>
          </a:xfrm>
          <a:prstGeom prst="rect">
            <a:avLst/>
          </a:prstGeom>
          <a:solidFill>
            <a:srgbClr val="FAFA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tx1"/>
                </a:solidFill>
                <a:effectLst>
                  <a:outerShdw blurRad="38100" dist="38100" dir="2700000" algn="tl">
                    <a:srgbClr val="000000">
                      <a:alpha val="43137"/>
                    </a:srgbClr>
                  </a:outerShdw>
                </a:effectLst>
              </a:rPr>
              <a:t>Thor</a:t>
            </a:r>
            <a:r>
              <a:rPr lang="en-US" sz="1300" b="1" dirty="0">
                <a:effectLst>
                  <a:outerShdw blurRad="38100" dist="38100" dir="2700000" algn="tl">
                    <a:srgbClr val="000000">
                      <a:alpha val="43137"/>
                    </a:srgbClr>
                  </a:outerShdw>
                </a:effectLst>
              </a:rPr>
              <a:t> </a:t>
            </a:r>
            <a:r>
              <a:rPr lang="en-US" sz="1300" b="1" dirty="0">
                <a:solidFill>
                  <a:schemeClr val="tx1"/>
                </a:solidFill>
                <a:effectLst>
                  <a:outerShdw blurRad="38100" dist="38100" dir="2700000" algn="tl">
                    <a:srgbClr val="000000">
                      <a:alpha val="43137"/>
                    </a:srgbClr>
                  </a:outerShdw>
                </a:effectLst>
              </a:rPr>
              <a:t>Odinson</a:t>
            </a:r>
          </a:p>
        </p:txBody>
      </p:sp>
    </p:spTree>
    <p:extLst>
      <p:ext uri="{BB962C8B-B14F-4D97-AF65-F5344CB8AC3E}">
        <p14:creationId xmlns:p14="http://schemas.microsoft.com/office/powerpoint/2010/main" val="30406044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00BCC25-2275-B4FD-ADB2-D9306E573DB5}"/>
              </a:ext>
            </a:extLst>
          </p:cNvPr>
          <p:cNvSpPr>
            <a:spLocks noGrp="1"/>
          </p:cNvSpPr>
          <p:nvPr>
            <p:ph type="dt" sz="half" idx="10"/>
          </p:nvPr>
        </p:nvSpPr>
        <p:spPr/>
        <p:txBody>
          <a:bodyPr/>
          <a:lstStyle/>
          <a:p>
            <a:r>
              <a:rPr lang="en-US" dirty="0"/>
              <a:t>2024</a:t>
            </a:r>
          </a:p>
        </p:txBody>
      </p:sp>
      <p:sp>
        <p:nvSpPr>
          <p:cNvPr id="6" name="Slide Number Placeholder 5">
            <a:extLst>
              <a:ext uri="{FF2B5EF4-FFF2-40B4-BE49-F238E27FC236}">
                <a16:creationId xmlns:a16="http://schemas.microsoft.com/office/drawing/2014/main" id="{7D75123C-B1C9-1962-9F49-4AADF8374876}"/>
              </a:ext>
            </a:extLst>
          </p:cNvPr>
          <p:cNvSpPr>
            <a:spLocks noGrp="1"/>
          </p:cNvSpPr>
          <p:nvPr>
            <p:ph type="sldNum" sz="quarter" idx="12"/>
          </p:nvPr>
        </p:nvSpPr>
        <p:spPr/>
        <p:txBody>
          <a:bodyPr/>
          <a:lstStyle/>
          <a:p>
            <a:fld id="{5874D6C6-B3A5-4F2C-A6BF-E3D57C3A1219}" type="slidenum">
              <a:rPr lang="en-US" smtClean="0"/>
              <a:t>52</a:t>
            </a:fld>
            <a:endParaRPr lang="en-US"/>
          </a:p>
        </p:txBody>
      </p:sp>
      <p:sp>
        <p:nvSpPr>
          <p:cNvPr id="7" name="Content Placeholder 6">
            <a:extLst>
              <a:ext uri="{FF2B5EF4-FFF2-40B4-BE49-F238E27FC236}">
                <a16:creationId xmlns:a16="http://schemas.microsoft.com/office/drawing/2014/main" id="{AE33DFA9-95A4-FC10-6BF6-B1BD3E2112A4}"/>
              </a:ext>
            </a:extLst>
          </p:cNvPr>
          <p:cNvSpPr>
            <a:spLocks noGrp="1"/>
          </p:cNvSpPr>
          <p:nvPr>
            <p:ph sz="quarter" idx="13"/>
          </p:nvPr>
        </p:nvSpPr>
        <p:spPr/>
        <p:txBody>
          <a:bodyPr/>
          <a:lstStyle/>
          <a:p>
            <a:r>
              <a:rPr lang="en-US" sz="2500" b="1" dirty="0">
                <a:solidFill>
                  <a:schemeClr val="bg1"/>
                </a:solidFill>
                <a:effectLst>
                  <a:outerShdw blurRad="38100" dist="38100" dir="2700000" algn="tl">
                    <a:srgbClr val="000000">
                      <a:alpha val="43137"/>
                    </a:srgbClr>
                  </a:outerShdw>
                </a:effectLst>
              </a:rPr>
              <a:t>Witness</a:t>
            </a:r>
            <a:r>
              <a:rPr lang="en-US" b="1" dirty="0">
                <a:solidFill>
                  <a:schemeClr val="bg1"/>
                </a:solidFill>
                <a:effectLst>
                  <a:outerShdw blurRad="38100" dist="38100" dir="2700000" algn="tl">
                    <a:srgbClr val="000000">
                      <a:alpha val="43137"/>
                    </a:srgbClr>
                  </a:outerShdw>
                </a:effectLst>
              </a:rPr>
              <a:t> tab</a:t>
            </a:r>
            <a:endParaRPr lang="en-US" sz="1100" dirty="0">
              <a:solidFill>
                <a:schemeClr val="bg1"/>
              </a:solidFill>
              <a:effectLst>
                <a:outerShdw blurRad="38100" dist="38100" dir="2700000" algn="tl">
                  <a:srgbClr val="000000">
                    <a:alpha val="43137"/>
                  </a:srgbClr>
                </a:outerShdw>
              </a:effectLst>
            </a:endParaRPr>
          </a:p>
          <a:p>
            <a:endParaRPr lang="en-US" dirty="0"/>
          </a:p>
        </p:txBody>
      </p:sp>
      <p:sp>
        <p:nvSpPr>
          <p:cNvPr id="3" name="TextBox 2">
            <a:extLst>
              <a:ext uri="{FF2B5EF4-FFF2-40B4-BE49-F238E27FC236}">
                <a16:creationId xmlns:a16="http://schemas.microsoft.com/office/drawing/2014/main" id="{DF638EEC-ECC8-826E-3B76-DDCCF392DB82}"/>
              </a:ext>
            </a:extLst>
          </p:cNvPr>
          <p:cNvSpPr txBox="1"/>
          <p:nvPr/>
        </p:nvSpPr>
        <p:spPr>
          <a:xfrm>
            <a:off x="6454588" y="2255666"/>
            <a:ext cx="5473371" cy="4247317"/>
          </a:xfrm>
          <a:prstGeom prst="rect">
            <a:avLst/>
          </a:prstGeom>
          <a:noFill/>
        </p:spPr>
        <p:txBody>
          <a:bodyPr wrap="square">
            <a:spAutoFit/>
          </a:bodyPr>
          <a:lstStyle/>
          <a:p>
            <a:pPr marL="285750" indent="-285750">
              <a:buFont typeface="Wingdings" panose="05000000000000000000" pitchFamily="2" charset="2"/>
              <a:buChar char="Ø"/>
            </a:pPr>
            <a:r>
              <a:rPr lang="en-US" dirty="0"/>
              <a:t>Note any person who was interviewed as part of the investigation here.   </a:t>
            </a:r>
          </a:p>
          <a:p>
            <a:endParaRPr lang="en-US" dirty="0"/>
          </a:p>
          <a:p>
            <a:pPr marL="285750" indent="-285750">
              <a:buFont typeface="Wingdings" panose="05000000000000000000" pitchFamily="2" charset="2"/>
              <a:buChar char="v"/>
            </a:pPr>
            <a:r>
              <a:rPr lang="en-US" dirty="0"/>
              <a:t>Include the </a:t>
            </a:r>
            <a:r>
              <a:rPr lang="en-US" b="1" i="1" dirty="0"/>
              <a:t>alleged victim </a:t>
            </a:r>
            <a:r>
              <a:rPr lang="en-US" dirty="0"/>
              <a:t>and</a:t>
            </a:r>
            <a:r>
              <a:rPr lang="en-US" b="1" i="1" dirty="0"/>
              <a:t> </a:t>
            </a:r>
            <a:r>
              <a:rPr lang="en-US" dirty="0"/>
              <a:t>the</a:t>
            </a:r>
            <a:r>
              <a:rPr lang="en-US" b="1" i="1" dirty="0"/>
              <a:t> alleged assaulter.</a:t>
            </a:r>
            <a:r>
              <a:rPr lang="en-US" i="1" dirty="0"/>
              <a:t> </a:t>
            </a:r>
            <a:r>
              <a:rPr lang="en-US" dirty="0"/>
              <a:t>on this tab, as they should also be interviewed as part of the investigative process. </a:t>
            </a:r>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endParaRPr lang="en-US" dirty="0"/>
          </a:p>
          <a:p>
            <a:r>
              <a:rPr lang="en-US" b="1" dirty="0">
                <a:solidFill>
                  <a:schemeClr val="accent1"/>
                </a:solidFill>
                <a:effectLst>
                  <a:outerShdw blurRad="38100" dist="38100" dir="2700000" algn="tl">
                    <a:srgbClr val="000000">
                      <a:alpha val="43137"/>
                    </a:srgbClr>
                  </a:outerShdw>
                </a:effectLst>
                <a:highlight>
                  <a:srgbClr val="FFFF00"/>
                </a:highlight>
              </a:rPr>
              <a:t>Save</a:t>
            </a:r>
            <a:r>
              <a:rPr lang="en-US" dirty="0">
                <a:highlight>
                  <a:srgbClr val="FFFF00"/>
                </a:highlight>
              </a:rPr>
              <a:t> </a:t>
            </a:r>
            <a:r>
              <a:rPr lang="en-US" b="1" dirty="0">
                <a:solidFill>
                  <a:schemeClr val="bg2">
                    <a:lumMod val="10000"/>
                  </a:schemeClr>
                </a:solidFill>
                <a:highlight>
                  <a:srgbClr val="FFFF00"/>
                </a:highlight>
              </a:rPr>
              <a:t>record </a:t>
            </a:r>
            <a:r>
              <a:rPr lang="en-US" b="1" dirty="0">
                <a:solidFill>
                  <a:schemeClr val="bg2">
                    <a:lumMod val="10000"/>
                  </a:schemeClr>
                </a:solidFill>
              </a:rPr>
              <a:t>- This completes the Witness tab </a:t>
            </a:r>
          </a:p>
          <a:p>
            <a:pPr marL="285750" indent="-285750">
              <a:buFont typeface="Wingdings" panose="05000000000000000000" pitchFamily="2" charset="2"/>
              <a:buChar char="v"/>
            </a:pPr>
            <a:endParaRPr lang="en-US" dirty="0"/>
          </a:p>
          <a:p>
            <a:endParaRPr lang="en-US" dirty="0"/>
          </a:p>
          <a:p>
            <a:endParaRPr lang="en-US" dirty="0"/>
          </a:p>
          <a:p>
            <a:endParaRPr lang="en-US" dirty="0"/>
          </a:p>
        </p:txBody>
      </p:sp>
      <p:pic>
        <p:nvPicPr>
          <p:cNvPr id="14" name="Content Placeholder 8">
            <a:extLst>
              <a:ext uri="{FF2B5EF4-FFF2-40B4-BE49-F238E27FC236}">
                <a16:creationId xmlns:a16="http://schemas.microsoft.com/office/drawing/2014/main" id="{9552F4AA-02CD-49BB-EEA1-C0431659E86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5750" y="1942739"/>
            <a:ext cx="6018355" cy="3410018"/>
          </a:xfr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5" name="TextBox 14">
            <a:extLst>
              <a:ext uri="{FF2B5EF4-FFF2-40B4-BE49-F238E27FC236}">
                <a16:creationId xmlns:a16="http://schemas.microsoft.com/office/drawing/2014/main" id="{7C9EC7DF-5F49-88EC-E9A2-1D9CEA34EE2D}"/>
              </a:ext>
            </a:extLst>
          </p:cNvPr>
          <p:cNvSpPr txBox="1"/>
          <p:nvPr/>
        </p:nvSpPr>
        <p:spPr>
          <a:xfrm>
            <a:off x="2446933" y="1878805"/>
            <a:ext cx="714217" cy="284939"/>
          </a:xfrm>
          <a:prstGeom prst="rect">
            <a:avLst/>
          </a:prstGeom>
          <a:noFill/>
          <a:ln w="38100">
            <a:solidFill>
              <a:schemeClr val="accent1"/>
            </a:solidFill>
          </a:ln>
          <a:effectLst>
            <a:glow rad="63500">
              <a:schemeClr val="accent2">
                <a:satMod val="175000"/>
                <a:alpha val="40000"/>
              </a:schemeClr>
            </a:glow>
            <a:outerShdw blurRad="50800" dist="38100" dir="2700000" algn="tl" rotWithShape="0">
              <a:prstClr val="black">
                <a:alpha val="40000"/>
              </a:prstClr>
            </a:outerShdw>
          </a:effectLst>
        </p:spPr>
        <p:txBody>
          <a:bodyPr wrap="square" rtlCol="0">
            <a:spAutoFit/>
          </a:bodyPr>
          <a:lstStyle/>
          <a:p>
            <a:endParaRPr lang="en-US" dirty="0"/>
          </a:p>
        </p:txBody>
      </p:sp>
      <p:sp>
        <p:nvSpPr>
          <p:cNvPr id="16" name="TextBox 15">
            <a:extLst>
              <a:ext uri="{FF2B5EF4-FFF2-40B4-BE49-F238E27FC236}">
                <a16:creationId xmlns:a16="http://schemas.microsoft.com/office/drawing/2014/main" id="{E3299E26-3E79-44A4-8F3A-38B075539920}"/>
              </a:ext>
            </a:extLst>
          </p:cNvPr>
          <p:cNvSpPr txBox="1"/>
          <p:nvPr/>
        </p:nvSpPr>
        <p:spPr>
          <a:xfrm>
            <a:off x="1640287" y="4987631"/>
            <a:ext cx="626784" cy="365125"/>
          </a:xfrm>
          <a:prstGeom prst="rect">
            <a:avLst/>
          </a:prstGeom>
          <a:noFill/>
          <a:ln w="38100">
            <a:solidFill>
              <a:schemeClr val="accent1"/>
            </a:solidFill>
          </a:ln>
          <a:effectLst>
            <a:glow rad="63500">
              <a:schemeClr val="accent2">
                <a:satMod val="175000"/>
                <a:alpha val="40000"/>
              </a:schemeClr>
            </a:glow>
          </a:effectLst>
        </p:spPr>
        <p:txBody>
          <a:bodyPr wrap="square" rtlCol="0">
            <a:spAutoFit/>
          </a:bodyPr>
          <a:lstStyle/>
          <a:p>
            <a:endParaRPr lang="en-US" dirty="0"/>
          </a:p>
        </p:txBody>
      </p:sp>
      <p:sp>
        <p:nvSpPr>
          <p:cNvPr id="17" name="Half Frame 16">
            <a:extLst>
              <a:ext uri="{FF2B5EF4-FFF2-40B4-BE49-F238E27FC236}">
                <a16:creationId xmlns:a16="http://schemas.microsoft.com/office/drawing/2014/main" id="{AC9B5C55-3E4D-4A05-D617-5158A26532CF}"/>
              </a:ext>
            </a:extLst>
          </p:cNvPr>
          <p:cNvSpPr/>
          <p:nvPr/>
        </p:nvSpPr>
        <p:spPr>
          <a:xfrm rot="18575411" flipV="1">
            <a:off x="1878686" y="1964209"/>
            <a:ext cx="295839" cy="89375"/>
          </a:xfrm>
          <a:prstGeom prst="halfFrame">
            <a:avLst/>
          </a:prstGeom>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Half Frame 17">
            <a:extLst>
              <a:ext uri="{FF2B5EF4-FFF2-40B4-BE49-F238E27FC236}">
                <a16:creationId xmlns:a16="http://schemas.microsoft.com/office/drawing/2014/main" id="{A0C54FF4-C4E6-D1E9-2F4C-CDDB03CFE7AA}"/>
              </a:ext>
            </a:extLst>
          </p:cNvPr>
          <p:cNvSpPr/>
          <p:nvPr/>
        </p:nvSpPr>
        <p:spPr>
          <a:xfrm rot="18575411" flipV="1">
            <a:off x="1208263" y="1964209"/>
            <a:ext cx="295839" cy="89375"/>
          </a:xfrm>
          <a:prstGeom prst="halfFrame">
            <a:avLst/>
          </a:prstGeom>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Half Frame 18">
            <a:extLst>
              <a:ext uri="{FF2B5EF4-FFF2-40B4-BE49-F238E27FC236}">
                <a16:creationId xmlns:a16="http://schemas.microsoft.com/office/drawing/2014/main" id="{B814D4BE-C993-3D91-86DD-40B6DD01EC63}"/>
              </a:ext>
            </a:extLst>
          </p:cNvPr>
          <p:cNvSpPr/>
          <p:nvPr/>
        </p:nvSpPr>
        <p:spPr>
          <a:xfrm rot="18575411" flipV="1">
            <a:off x="479989" y="1964209"/>
            <a:ext cx="295839" cy="89375"/>
          </a:xfrm>
          <a:prstGeom prst="halfFrame">
            <a:avLst/>
          </a:prstGeom>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TextBox 19">
            <a:extLst>
              <a:ext uri="{FF2B5EF4-FFF2-40B4-BE49-F238E27FC236}">
                <a16:creationId xmlns:a16="http://schemas.microsoft.com/office/drawing/2014/main" id="{CA5D3CD8-B483-CB27-D69D-1E4EBEBF4DA5}"/>
              </a:ext>
            </a:extLst>
          </p:cNvPr>
          <p:cNvSpPr txBox="1"/>
          <p:nvPr/>
        </p:nvSpPr>
        <p:spPr>
          <a:xfrm>
            <a:off x="2267071" y="3744368"/>
            <a:ext cx="3747649" cy="230832"/>
          </a:xfrm>
          <a:prstGeom prst="rect">
            <a:avLst/>
          </a:prstGeom>
          <a:solidFill>
            <a:srgbClr val="FAFAFA"/>
          </a:solidFill>
        </p:spPr>
        <p:txBody>
          <a:bodyPr wrap="square">
            <a:spAutoFit/>
          </a:bodyPr>
          <a:lstStyle/>
          <a:p>
            <a:r>
              <a:rPr lang="en-US" sz="900" dirty="0">
                <a:solidFill>
                  <a:schemeClr val="bg2">
                    <a:lumMod val="10000"/>
                  </a:schemeClr>
                </a:solidFill>
              </a:rPr>
              <a:t>Thor  </a:t>
            </a:r>
            <a:r>
              <a:rPr lang="en-US" sz="900" b="1" dirty="0">
                <a:effectLst>
                  <a:outerShdw blurRad="38100" dist="38100" dir="2700000" algn="tl">
                    <a:srgbClr val="000000">
                      <a:alpha val="43137"/>
                    </a:srgbClr>
                  </a:outerShdw>
                </a:effectLst>
              </a:rPr>
              <a:t>                                                         </a:t>
            </a:r>
            <a:r>
              <a:rPr lang="en-US" sz="900" dirty="0">
                <a:solidFill>
                  <a:schemeClr val="bg2">
                    <a:lumMod val="10000"/>
                  </a:schemeClr>
                </a:solidFill>
              </a:rPr>
              <a:t>Odinson</a:t>
            </a:r>
            <a:r>
              <a:rPr lang="en-US" sz="900" b="1" dirty="0">
                <a:effectLst>
                  <a:outerShdw blurRad="38100" dist="38100" dir="2700000" algn="tl">
                    <a:srgbClr val="000000">
                      <a:alpha val="43137"/>
                    </a:srgbClr>
                  </a:outerShdw>
                </a:effectLst>
              </a:rPr>
              <a:t> </a:t>
            </a:r>
          </a:p>
        </p:txBody>
      </p:sp>
      <p:sp>
        <p:nvSpPr>
          <p:cNvPr id="21" name="TextBox 20">
            <a:extLst>
              <a:ext uri="{FF2B5EF4-FFF2-40B4-BE49-F238E27FC236}">
                <a16:creationId xmlns:a16="http://schemas.microsoft.com/office/drawing/2014/main" id="{543A5124-D105-0F50-DC3F-894A630D149B}"/>
              </a:ext>
            </a:extLst>
          </p:cNvPr>
          <p:cNvSpPr txBox="1"/>
          <p:nvPr/>
        </p:nvSpPr>
        <p:spPr>
          <a:xfrm>
            <a:off x="299364" y="2826202"/>
            <a:ext cx="1272988" cy="292388"/>
          </a:xfrm>
          <a:prstGeom prst="rect">
            <a:avLst/>
          </a:prstGeom>
          <a:solidFill>
            <a:srgbClr val="FAFAFA"/>
          </a:solidFill>
        </p:spPr>
        <p:txBody>
          <a:bodyPr wrap="square">
            <a:spAutoFit/>
          </a:bodyPr>
          <a:lstStyle/>
          <a:p>
            <a:r>
              <a:rPr lang="en-US" sz="1300" b="1" dirty="0">
                <a:effectLst>
                  <a:outerShdw blurRad="38100" dist="38100" dir="2700000" algn="tl">
                    <a:srgbClr val="000000">
                      <a:alpha val="43137"/>
                    </a:srgbClr>
                  </a:outerShdw>
                </a:effectLst>
              </a:rPr>
              <a:t>Thor Odinson </a:t>
            </a:r>
          </a:p>
        </p:txBody>
      </p:sp>
    </p:spTree>
    <p:extLst>
      <p:ext uri="{BB962C8B-B14F-4D97-AF65-F5344CB8AC3E}">
        <p14:creationId xmlns:p14="http://schemas.microsoft.com/office/powerpoint/2010/main" val="33590568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026E10B0-536D-7E44-AF9C-F50A030274B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2420" y="1084262"/>
            <a:ext cx="3762985" cy="4674082"/>
          </a:xfrm>
          <a:ln>
            <a:solidFill>
              <a:srgbClr val="0070C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4" name="Date Placeholder 3">
            <a:extLst>
              <a:ext uri="{FF2B5EF4-FFF2-40B4-BE49-F238E27FC236}">
                <a16:creationId xmlns:a16="http://schemas.microsoft.com/office/drawing/2014/main" id="{90F5CBD4-EC3A-58E3-C30D-4EB10F2B6125}"/>
              </a:ext>
            </a:extLst>
          </p:cNvPr>
          <p:cNvSpPr>
            <a:spLocks noGrp="1"/>
          </p:cNvSpPr>
          <p:nvPr>
            <p:ph type="dt" sz="half" idx="10"/>
          </p:nvPr>
        </p:nvSpPr>
        <p:spPr/>
        <p:txBody>
          <a:bodyPr/>
          <a:lstStyle/>
          <a:p>
            <a:r>
              <a:rPr lang="en-US" dirty="0"/>
              <a:t>2024</a:t>
            </a:r>
          </a:p>
        </p:txBody>
      </p:sp>
      <p:sp>
        <p:nvSpPr>
          <p:cNvPr id="6" name="Slide Number Placeholder 5">
            <a:extLst>
              <a:ext uri="{FF2B5EF4-FFF2-40B4-BE49-F238E27FC236}">
                <a16:creationId xmlns:a16="http://schemas.microsoft.com/office/drawing/2014/main" id="{11EEB678-0634-456F-6BAA-D21F499F6E76}"/>
              </a:ext>
            </a:extLst>
          </p:cNvPr>
          <p:cNvSpPr>
            <a:spLocks noGrp="1"/>
          </p:cNvSpPr>
          <p:nvPr>
            <p:ph type="sldNum" sz="quarter" idx="12"/>
          </p:nvPr>
        </p:nvSpPr>
        <p:spPr/>
        <p:txBody>
          <a:bodyPr/>
          <a:lstStyle/>
          <a:p>
            <a:fld id="{5874D6C6-B3A5-4F2C-A6BF-E3D57C3A1219}" type="slidenum">
              <a:rPr lang="en-US" smtClean="0"/>
              <a:t>53</a:t>
            </a:fld>
            <a:endParaRPr lang="en-US"/>
          </a:p>
        </p:txBody>
      </p:sp>
      <p:sp>
        <p:nvSpPr>
          <p:cNvPr id="13" name="Content Placeholder 12">
            <a:extLst>
              <a:ext uri="{FF2B5EF4-FFF2-40B4-BE49-F238E27FC236}">
                <a16:creationId xmlns:a16="http://schemas.microsoft.com/office/drawing/2014/main" id="{66944E13-3963-2AF0-3019-F7D3EF2D0D83}"/>
              </a:ext>
            </a:extLst>
          </p:cNvPr>
          <p:cNvSpPr>
            <a:spLocks noGrp="1"/>
          </p:cNvSpPr>
          <p:nvPr>
            <p:ph sz="quarter" idx="13"/>
          </p:nvPr>
        </p:nvSpPr>
        <p:spPr/>
        <p:txBody>
          <a:bodyPr/>
          <a:lstStyle/>
          <a:p>
            <a:r>
              <a:rPr lang="en-US" sz="2500" b="1" dirty="0">
                <a:effectLst>
                  <a:outerShdw blurRad="38100" dist="38100" dir="2700000" algn="tl">
                    <a:srgbClr val="000000">
                      <a:alpha val="43137"/>
                    </a:srgbClr>
                  </a:outerShdw>
                </a:effectLst>
              </a:rPr>
              <a:t>Findings</a:t>
            </a:r>
            <a:r>
              <a:rPr lang="en-US" dirty="0"/>
              <a:t> Tab</a:t>
            </a:r>
          </a:p>
        </p:txBody>
      </p:sp>
      <p:pic>
        <p:nvPicPr>
          <p:cNvPr id="14" name="Content Placeholder 8">
            <a:extLst>
              <a:ext uri="{FF2B5EF4-FFF2-40B4-BE49-F238E27FC236}">
                <a16:creationId xmlns:a16="http://schemas.microsoft.com/office/drawing/2014/main" id="{FE062CCD-C8EB-3A07-8E01-8BC231E1BB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5923" y="1084262"/>
            <a:ext cx="7003387" cy="815411"/>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5" name="TextBox 14">
            <a:extLst>
              <a:ext uri="{FF2B5EF4-FFF2-40B4-BE49-F238E27FC236}">
                <a16:creationId xmlns:a16="http://schemas.microsoft.com/office/drawing/2014/main" id="{42FE0F8D-241A-53F2-D292-B89822DAF0B8}"/>
              </a:ext>
            </a:extLst>
          </p:cNvPr>
          <p:cNvSpPr txBox="1"/>
          <p:nvPr/>
        </p:nvSpPr>
        <p:spPr>
          <a:xfrm>
            <a:off x="7376160" y="1045668"/>
            <a:ext cx="680720" cy="321732"/>
          </a:xfrm>
          <a:prstGeom prst="rect">
            <a:avLst/>
          </a:prstGeom>
          <a:noFill/>
          <a:ln w="38100">
            <a:solidFill>
              <a:schemeClr val="accent1"/>
            </a:solidFill>
          </a:ln>
          <a:effectLst>
            <a:glow rad="63500">
              <a:schemeClr val="accent2">
                <a:satMod val="175000"/>
                <a:alpha val="40000"/>
              </a:schemeClr>
            </a:glow>
            <a:outerShdw blurRad="50800" dist="38100" dir="2700000" algn="tl" rotWithShape="0">
              <a:prstClr val="black">
                <a:alpha val="40000"/>
              </a:prstClr>
            </a:outerShdw>
          </a:effectLst>
        </p:spPr>
        <p:txBody>
          <a:bodyPr wrap="square" rtlCol="0">
            <a:spAutoFit/>
          </a:bodyPr>
          <a:lstStyle/>
          <a:p>
            <a:endParaRPr lang="en-US" dirty="0"/>
          </a:p>
        </p:txBody>
      </p:sp>
      <p:sp>
        <p:nvSpPr>
          <p:cNvPr id="3" name="Flowchart: Connector 2">
            <a:extLst>
              <a:ext uri="{FF2B5EF4-FFF2-40B4-BE49-F238E27FC236}">
                <a16:creationId xmlns:a16="http://schemas.microsoft.com/office/drawing/2014/main" id="{396BC995-B795-A5B5-9142-2E6BE127CD44}"/>
              </a:ext>
            </a:extLst>
          </p:cNvPr>
          <p:cNvSpPr/>
          <p:nvPr/>
        </p:nvSpPr>
        <p:spPr>
          <a:xfrm>
            <a:off x="3261469" y="1920441"/>
            <a:ext cx="380033" cy="369332"/>
          </a:xfrm>
          <a:prstGeom prst="flowChartConnector">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E3ACD7B-EA03-7DB4-E2BD-A37CC9404D1E}"/>
              </a:ext>
            </a:extLst>
          </p:cNvPr>
          <p:cNvSpPr txBox="1"/>
          <p:nvPr/>
        </p:nvSpPr>
        <p:spPr>
          <a:xfrm>
            <a:off x="3288830" y="1891016"/>
            <a:ext cx="325309" cy="369332"/>
          </a:xfrm>
          <a:prstGeom prst="rect">
            <a:avLst/>
          </a:prstGeom>
          <a:noFill/>
          <a:ln>
            <a:noFill/>
          </a:ln>
        </p:spPr>
        <p:txBody>
          <a:bodyPr wrap="square" rtlCol="0">
            <a:spAutoFit/>
          </a:bodyPr>
          <a:lstStyle/>
          <a:p>
            <a:pPr algn="ctr"/>
            <a:r>
              <a:rPr lang="en-US" b="1" dirty="0">
                <a:solidFill>
                  <a:schemeClr val="bg1"/>
                </a:solidFill>
              </a:rPr>
              <a:t>1</a:t>
            </a:r>
          </a:p>
        </p:txBody>
      </p:sp>
      <p:sp>
        <p:nvSpPr>
          <p:cNvPr id="8" name="Flowchart: Connector 7">
            <a:extLst>
              <a:ext uri="{FF2B5EF4-FFF2-40B4-BE49-F238E27FC236}">
                <a16:creationId xmlns:a16="http://schemas.microsoft.com/office/drawing/2014/main" id="{FB5EF969-1CE9-C11B-C7F7-79A1A8E0CA0E}"/>
              </a:ext>
            </a:extLst>
          </p:cNvPr>
          <p:cNvSpPr/>
          <p:nvPr/>
        </p:nvSpPr>
        <p:spPr>
          <a:xfrm>
            <a:off x="3273218" y="5370050"/>
            <a:ext cx="380033" cy="369332"/>
          </a:xfrm>
          <a:prstGeom prst="flowChartConnector">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E5B47D6-5610-5E37-F636-77C1CF68E132}"/>
              </a:ext>
            </a:extLst>
          </p:cNvPr>
          <p:cNvSpPr txBox="1"/>
          <p:nvPr/>
        </p:nvSpPr>
        <p:spPr>
          <a:xfrm>
            <a:off x="3289335" y="5333386"/>
            <a:ext cx="325309" cy="369332"/>
          </a:xfrm>
          <a:prstGeom prst="rect">
            <a:avLst/>
          </a:prstGeom>
          <a:noFill/>
          <a:ln>
            <a:noFill/>
          </a:ln>
        </p:spPr>
        <p:txBody>
          <a:bodyPr wrap="square" rtlCol="0">
            <a:spAutoFit/>
          </a:bodyPr>
          <a:lstStyle/>
          <a:p>
            <a:pPr algn="ctr"/>
            <a:r>
              <a:rPr lang="en-US" b="1" dirty="0">
                <a:solidFill>
                  <a:schemeClr val="bg1"/>
                </a:solidFill>
              </a:rPr>
              <a:t>5</a:t>
            </a:r>
          </a:p>
        </p:txBody>
      </p:sp>
      <p:sp>
        <p:nvSpPr>
          <p:cNvPr id="11" name="Flowchart: Connector 10">
            <a:extLst>
              <a:ext uri="{FF2B5EF4-FFF2-40B4-BE49-F238E27FC236}">
                <a16:creationId xmlns:a16="http://schemas.microsoft.com/office/drawing/2014/main" id="{8D7715D8-00CF-5799-744F-669CA965DC30}"/>
              </a:ext>
            </a:extLst>
          </p:cNvPr>
          <p:cNvSpPr/>
          <p:nvPr/>
        </p:nvSpPr>
        <p:spPr>
          <a:xfrm>
            <a:off x="3277569" y="4731348"/>
            <a:ext cx="380033" cy="369332"/>
          </a:xfrm>
          <a:prstGeom prst="flowChartConnector">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8629B3B-92EE-68AE-D024-50D1D34DEEBD}"/>
              </a:ext>
            </a:extLst>
          </p:cNvPr>
          <p:cNvSpPr txBox="1"/>
          <p:nvPr/>
        </p:nvSpPr>
        <p:spPr>
          <a:xfrm>
            <a:off x="3304930" y="4701923"/>
            <a:ext cx="325309" cy="369332"/>
          </a:xfrm>
          <a:prstGeom prst="rect">
            <a:avLst/>
          </a:prstGeom>
          <a:noFill/>
          <a:ln>
            <a:noFill/>
          </a:ln>
        </p:spPr>
        <p:txBody>
          <a:bodyPr wrap="square" rtlCol="0">
            <a:spAutoFit/>
          </a:bodyPr>
          <a:lstStyle/>
          <a:p>
            <a:pPr algn="ctr"/>
            <a:r>
              <a:rPr lang="en-US" b="1" dirty="0">
                <a:solidFill>
                  <a:schemeClr val="bg1"/>
                </a:solidFill>
              </a:rPr>
              <a:t>4</a:t>
            </a:r>
          </a:p>
        </p:txBody>
      </p:sp>
      <p:sp>
        <p:nvSpPr>
          <p:cNvPr id="16" name="Flowchart: Connector 15">
            <a:extLst>
              <a:ext uri="{FF2B5EF4-FFF2-40B4-BE49-F238E27FC236}">
                <a16:creationId xmlns:a16="http://schemas.microsoft.com/office/drawing/2014/main" id="{16545EA3-8C66-F437-7782-E1079F03D7D4}"/>
              </a:ext>
            </a:extLst>
          </p:cNvPr>
          <p:cNvSpPr/>
          <p:nvPr/>
        </p:nvSpPr>
        <p:spPr>
          <a:xfrm>
            <a:off x="3288830" y="3917149"/>
            <a:ext cx="380033" cy="369332"/>
          </a:xfrm>
          <a:prstGeom prst="flowChartConnector">
            <a:avLst/>
          </a:prstGeom>
          <a:solidFill>
            <a:schemeClr val="bg2">
              <a:lumMod val="1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3D6AB99-B140-A975-D894-00B0E7BB88CB}"/>
              </a:ext>
            </a:extLst>
          </p:cNvPr>
          <p:cNvSpPr txBox="1"/>
          <p:nvPr/>
        </p:nvSpPr>
        <p:spPr>
          <a:xfrm>
            <a:off x="3319018" y="3881867"/>
            <a:ext cx="325309" cy="369332"/>
          </a:xfrm>
          <a:prstGeom prst="rect">
            <a:avLst/>
          </a:prstGeom>
          <a:noFill/>
          <a:ln>
            <a:noFill/>
          </a:ln>
        </p:spPr>
        <p:txBody>
          <a:bodyPr wrap="square" rtlCol="0">
            <a:spAutoFit/>
          </a:bodyPr>
          <a:lstStyle/>
          <a:p>
            <a:pPr algn="ctr"/>
            <a:r>
              <a:rPr lang="en-US" b="1" dirty="0">
                <a:solidFill>
                  <a:schemeClr val="bg1"/>
                </a:solidFill>
              </a:rPr>
              <a:t>3</a:t>
            </a:r>
          </a:p>
        </p:txBody>
      </p:sp>
      <p:sp>
        <p:nvSpPr>
          <p:cNvPr id="18" name="Flowchart: Connector 17">
            <a:extLst>
              <a:ext uri="{FF2B5EF4-FFF2-40B4-BE49-F238E27FC236}">
                <a16:creationId xmlns:a16="http://schemas.microsoft.com/office/drawing/2014/main" id="{D80BE960-2DB6-8021-A81D-DAFF3EE192F8}"/>
              </a:ext>
            </a:extLst>
          </p:cNvPr>
          <p:cNvSpPr/>
          <p:nvPr/>
        </p:nvSpPr>
        <p:spPr>
          <a:xfrm>
            <a:off x="3277567" y="2847247"/>
            <a:ext cx="380033" cy="369332"/>
          </a:xfrm>
          <a:prstGeom prst="flowChartConnector">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84F31C7-1CEF-B072-3C3F-2271D52D7332}"/>
              </a:ext>
            </a:extLst>
          </p:cNvPr>
          <p:cNvSpPr txBox="1"/>
          <p:nvPr/>
        </p:nvSpPr>
        <p:spPr>
          <a:xfrm>
            <a:off x="3304930" y="2829606"/>
            <a:ext cx="325309" cy="369332"/>
          </a:xfrm>
          <a:prstGeom prst="rect">
            <a:avLst/>
          </a:prstGeom>
          <a:noFill/>
          <a:ln>
            <a:noFill/>
          </a:ln>
        </p:spPr>
        <p:txBody>
          <a:bodyPr wrap="square" rtlCol="0">
            <a:spAutoFit/>
          </a:bodyPr>
          <a:lstStyle/>
          <a:p>
            <a:pPr algn="ctr"/>
            <a:r>
              <a:rPr lang="en-US" b="1" dirty="0">
                <a:solidFill>
                  <a:schemeClr val="bg1"/>
                </a:solidFill>
              </a:rPr>
              <a:t>2</a:t>
            </a:r>
          </a:p>
        </p:txBody>
      </p:sp>
      <p:sp>
        <p:nvSpPr>
          <p:cNvPr id="20" name="TextBox 19">
            <a:extLst>
              <a:ext uri="{FF2B5EF4-FFF2-40B4-BE49-F238E27FC236}">
                <a16:creationId xmlns:a16="http://schemas.microsoft.com/office/drawing/2014/main" id="{B347D860-1CD3-1A45-8975-9B4B47E5D89F}"/>
              </a:ext>
            </a:extLst>
          </p:cNvPr>
          <p:cNvSpPr txBox="1"/>
          <p:nvPr/>
        </p:nvSpPr>
        <p:spPr>
          <a:xfrm>
            <a:off x="4243236" y="2024399"/>
            <a:ext cx="6688760" cy="3139321"/>
          </a:xfrm>
          <a:prstGeom prst="rect">
            <a:avLst/>
          </a:prstGeom>
          <a:noFill/>
        </p:spPr>
        <p:txBody>
          <a:bodyPr wrap="square" rtlCol="0">
            <a:spAutoFit/>
          </a:bodyPr>
          <a:lstStyle/>
          <a:p>
            <a:r>
              <a:rPr lang="en-US" b="1" dirty="0">
                <a:solidFill>
                  <a:schemeClr val="accent1"/>
                </a:solidFill>
                <a:effectLst>
                  <a:outerShdw blurRad="38100" dist="38100" dir="2700000" algn="tl">
                    <a:srgbClr val="000000">
                      <a:alpha val="43137"/>
                    </a:srgbClr>
                  </a:outerShdw>
                </a:effectLst>
              </a:rPr>
              <a:t>Finding </a:t>
            </a:r>
          </a:p>
          <a:p>
            <a:pPr marL="342900" indent="-342900">
              <a:buAutoNum type="arabicPeriod"/>
            </a:pPr>
            <a:endParaRPr lang="en-US" dirty="0"/>
          </a:p>
          <a:p>
            <a:pPr marL="342900" indent="-342900">
              <a:buAutoNum type="arabicPeriod"/>
            </a:pPr>
            <a:endParaRPr lang="en-US" dirty="0"/>
          </a:p>
          <a:p>
            <a:r>
              <a:rPr lang="en-US" b="1" dirty="0">
                <a:effectLst>
                  <a:outerShdw blurRad="38100" dist="38100" dir="2700000" algn="tl">
                    <a:srgbClr val="000000">
                      <a:alpha val="43137"/>
                    </a:srgbClr>
                  </a:outerShdw>
                </a:effectLst>
              </a:rPr>
              <a:t>Complaint Findings </a:t>
            </a:r>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r>
              <a:rPr lang="en-US" b="1" dirty="0">
                <a:solidFill>
                  <a:schemeClr val="bg2">
                    <a:lumMod val="10000"/>
                  </a:schemeClr>
                </a:solidFill>
                <a:effectLst>
                  <a:outerShdw blurRad="38100" dist="38100" dir="2700000" algn="tl">
                    <a:srgbClr val="000000">
                      <a:alpha val="43137"/>
                    </a:srgbClr>
                  </a:outerShdw>
                </a:effectLst>
              </a:rPr>
              <a:t>Notification of Right to Appeal </a:t>
            </a:r>
          </a:p>
          <a:p>
            <a:pPr marL="342900" indent="-342900">
              <a:buAutoNum type="arabicPeriod"/>
            </a:pPr>
            <a:endParaRPr lang="en-US" dirty="0"/>
          </a:p>
          <a:p>
            <a:pPr marL="342900" indent="-342900">
              <a:buAutoNum type="arabicPeriod"/>
            </a:pPr>
            <a:endParaRPr lang="en-US" dirty="0"/>
          </a:p>
          <a:p>
            <a:r>
              <a:rPr lang="en-US" b="1" dirty="0">
                <a:solidFill>
                  <a:schemeClr val="accent2"/>
                </a:solidFill>
                <a:effectLst>
                  <a:outerShdw blurRad="38100" dist="38100" dir="2700000" algn="tl">
                    <a:srgbClr val="000000">
                      <a:alpha val="43137"/>
                    </a:srgbClr>
                  </a:outerShdw>
                </a:effectLst>
              </a:rPr>
              <a:t>Responsible DBHDS Advocate </a:t>
            </a:r>
          </a:p>
        </p:txBody>
      </p:sp>
      <p:sp>
        <p:nvSpPr>
          <p:cNvPr id="22" name="TextBox 21">
            <a:extLst>
              <a:ext uri="{FF2B5EF4-FFF2-40B4-BE49-F238E27FC236}">
                <a16:creationId xmlns:a16="http://schemas.microsoft.com/office/drawing/2014/main" id="{3252A246-25F9-67BE-A6C1-7F512B1F33AB}"/>
              </a:ext>
            </a:extLst>
          </p:cNvPr>
          <p:cNvSpPr txBox="1"/>
          <p:nvPr/>
        </p:nvSpPr>
        <p:spPr>
          <a:xfrm>
            <a:off x="4243236" y="5389644"/>
            <a:ext cx="6097904" cy="369332"/>
          </a:xfrm>
          <a:prstGeom prst="rect">
            <a:avLst/>
          </a:prstGeom>
          <a:noFill/>
        </p:spPr>
        <p:txBody>
          <a:bodyPr wrap="square">
            <a:spAutoFit/>
          </a:bodyPr>
          <a:lstStyle/>
          <a:p>
            <a:r>
              <a:rPr lang="en-US" b="1" dirty="0">
                <a:solidFill>
                  <a:srgbClr val="C00000"/>
                </a:solidFill>
                <a:effectLst>
                  <a:outerShdw blurRad="38100" dist="38100" dir="2700000" algn="tl">
                    <a:srgbClr val="000000">
                      <a:alpha val="43137"/>
                    </a:srgbClr>
                  </a:outerShdw>
                </a:effectLst>
              </a:rPr>
              <a:t>Case Status</a:t>
            </a:r>
          </a:p>
        </p:txBody>
      </p:sp>
      <p:sp>
        <p:nvSpPr>
          <p:cNvPr id="2" name="Half Frame 1">
            <a:extLst>
              <a:ext uri="{FF2B5EF4-FFF2-40B4-BE49-F238E27FC236}">
                <a16:creationId xmlns:a16="http://schemas.microsoft.com/office/drawing/2014/main" id="{FB237E03-A146-83B4-C117-B85AB159DC15}"/>
              </a:ext>
            </a:extLst>
          </p:cNvPr>
          <p:cNvSpPr/>
          <p:nvPr/>
        </p:nvSpPr>
        <p:spPr>
          <a:xfrm rot="18575411" flipV="1">
            <a:off x="4376336" y="1123827"/>
            <a:ext cx="295839" cy="89375"/>
          </a:xfrm>
          <a:prstGeom prst="halfFrame">
            <a:avLst/>
          </a:prstGeom>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Half Frame 20">
            <a:extLst>
              <a:ext uri="{FF2B5EF4-FFF2-40B4-BE49-F238E27FC236}">
                <a16:creationId xmlns:a16="http://schemas.microsoft.com/office/drawing/2014/main" id="{265FD367-B508-566C-0DD8-DD67FD54CFEF}"/>
              </a:ext>
            </a:extLst>
          </p:cNvPr>
          <p:cNvSpPr/>
          <p:nvPr/>
        </p:nvSpPr>
        <p:spPr>
          <a:xfrm rot="18575411" flipV="1">
            <a:off x="5147044" y="1135616"/>
            <a:ext cx="295839" cy="89375"/>
          </a:xfrm>
          <a:prstGeom prst="halfFrame">
            <a:avLst/>
          </a:prstGeom>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Half Frame 22">
            <a:extLst>
              <a:ext uri="{FF2B5EF4-FFF2-40B4-BE49-F238E27FC236}">
                <a16:creationId xmlns:a16="http://schemas.microsoft.com/office/drawing/2014/main" id="{4538A019-861C-67D7-42BC-41B8B07C7D41}"/>
              </a:ext>
            </a:extLst>
          </p:cNvPr>
          <p:cNvSpPr/>
          <p:nvPr/>
        </p:nvSpPr>
        <p:spPr>
          <a:xfrm rot="18575411" flipV="1">
            <a:off x="5981249" y="1123826"/>
            <a:ext cx="295839" cy="89375"/>
          </a:xfrm>
          <a:prstGeom prst="halfFrame">
            <a:avLst/>
          </a:prstGeom>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Half Frame 23">
            <a:extLst>
              <a:ext uri="{FF2B5EF4-FFF2-40B4-BE49-F238E27FC236}">
                <a16:creationId xmlns:a16="http://schemas.microsoft.com/office/drawing/2014/main" id="{ABCEDEC8-2D9B-DE19-D0A0-A3483CA64ED9}"/>
              </a:ext>
            </a:extLst>
          </p:cNvPr>
          <p:cNvSpPr/>
          <p:nvPr/>
        </p:nvSpPr>
        <p:spPr>
          <a:xfrm rot="18575411" flipV="1">
            <a:off x="6851485" y="1123825"/>
            <a:ext cx="295839" cy="89375"/>
          </a:xfrm>
          <a:prstGeom prst="halfFrame">
            <a:avLst/>
          </a:prstGeom>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a:extLst>
              <a:ext uri="{FF2B5EF4-FFF2-40B4-BE49-F238E27FC236}">
                <a16:creationId xmlns:a16="http://schemas.microsoft.com/office/drawing/2014/main" id="{035E843D-F49C-0AA5-32F0-956C0DAA07FD}"/>
              </a:ext>
            </a:extLst>
          </p:cNvPr>
          <p:cNvSpPr/>
          <p:nvPr/>
        </p:nvSpPr>
        <p:spPr>
          <a:xfrm>
            <a:off x="1004047" y="1777402"/>
            <a:ext cx="519953" cy="133934"/>
          </a:xfrm>
          <a:prstGeom prst="rect">
            <a:avLst/>
          </a:prstGeom>
          <a:solidFill>
            <a:srgbClr val="FAFA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69881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50ECC57-0627-E587-00C1-DE9530037B38}"/>
              </a:ext>
            </a:extLst>
          </p:cNvPr>
          <p:cNvSpPr>
            <a:spLocks noGrp="1"/>
          </p:cNvSpPr>
          <p:nvPr>
            <p:ph type="dt" sz="half" idx="10"/>
          </p:nvPr>
        </p:nvSpPr>
        <p:spPr/>
        <p:txBody>
          <a:bodyPr/>
          <a:lstStyle/>
          <a:p>
            <a:r>
              <a:rPr lang="en-US" dirty="0"/>
              <a:t>2024</a:t>
            </a:r>
          </a:p>
        </p:txBody>
      </p:sp>
      <p:sp>
        <p:nvSpPr>
          <p:cNvPr id="6" name="Slide Number Placeholder 5">
            <a:extLst>
              <a:ext uri="{FF2B5EF4-FFF2-40B4-BE49-F238E27FC236}">
                <a16:creationId xmlns:a16="http://schemas.microsoft.com/office/drawing/2014/main" id="{0BE0D28E-78F7-295B-2D2A-A8671CE12AC9}"/>
              </a:ext>
            </a:extLst>
          </p:cNvPr>
          <p:cNvSpPr>
            <a:spLocks noGrp="1"/>
          </p:cNvSpPr>
          <p:nvPr>
            <p:ph type="sldNum" sz="quarter" idx="12"/>
          </p:nvPr>
        </p:nvSpPr>
        <p:spPr/>
        <p:txBody>
          <a:bodyPr/>
          <a:lstStyle/>
          <a:p>
            <a:fld id="{5874D6C6-B3A5-4F2C-A6BF-E3D57C3A1219}" type="slidenum">
              <a:rPr lang="en-US" smtClean="0"/>
              <a:t>54</a:t>
            </a:fld>
            <a:endParaRPr lang="en-US"/>
          </a:p>
        </p:txBody>
      </p:sp>
      <p:pic>
        <p:nvPicPr>
          <p:cNvPr id="10" name="Content Placeholder 10" descr="A screenshot of a computer&#10;&#10;Description automatically generated">
            <a:extLst>
              <a:ext uri="{FF2B5EF4-FFF2-40B4-BE49-F238E27FC236}">
                <a16:creationId xmlns:a16="http://schemas.microsoft.com/office/drawing/2014/main" id="{F23A1460-5EEA-6812-6D94-5A20646992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9776" y="1672781"/>
            <a:ext cx="8074000" cy="3224302"/>
          </a:xfrm>
          <a:prstGeom prst="rect">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3" name="TextBox 12">
            <a:extLst>
              <a:ext uri="{FF2B5EF4-FFF2-40B4-BE49-F238E27FC236}">
                <a16:creationId xmlns:a16="http://schemas.microsoft.com/office/drawing/2014/main" id="{95774EF6-908F-7103-C2C5-B17231909342}"/>
              </a:ext>
            </a:extLst>
          </p:cNvPr>
          <p:cNvSpPr txBox="1"/>
          <p:nvPr/>
        </p:nvSpPr>
        <p:spPr>
          <a:xfrm>
            <a:off x="7687449" y="1608633"/>
            <a:ext cx="824753" cy="417980"/>
          </a:xfrm>
          <a:prstGeom prst="rect">
            <a:avLst/>
          </a:prstGeom>
          <a:noFill/>
          <a:ln w="38100">
            <a:solidFill>
              <a:schemeClr val="accent1"/>
            </a:solidFill>
          </a:ln>
          <a:effectLst>
            <a:glow rad="63500">
              <a:schemeClr val="accent2">
                <a:satMod val="175000"/>
                <a:alpha val="40000"/>
              </a:schemeClr>
            </a:glow>
          </a:effectLst>
        </p:spPr>
        <p:txBody>
          <a:bodyPr wrap="square" rtlCol="0">
            <a:spAutoFit/>
          </a:bodyPr>
          <a:lstStyle/>
          <a:p>
            <a:endParaRPr lang="en-US" dirty="0"/>
          </a:p>
        </p:txBody>
      </p:sp>
      <p:sp>
        <p:nvSpPr>
          <p:cNvPr id="7" name="Content Placeholder 6">
            <a:extLst>
              <a:ext uri="{FF2B5EF4-FFF2-40B4-BE49-F238E27FC236}">
                <a16:creationId xmlns:a16="http://schemas.microsoft.com/office/drawing/2014/main" id="{53766218-E3E0-475A-3852-256EE3EC4F67}"/>
              </a:ext>
            </a:extLst>
          </p:cNvPr>
          <p:cNvSpPr>
            <a:spLocks noGrp="1"/>
          </p:cNvSpPr>
          <p:nvPr>
            <p:ph sz="quarter" idx="13"/>
          </p:nvPr>
        </p:nvSpPr>
        <p:spPr/>
        <p:txBody>
          <a:bodyPr/>
          <a:lstStyle/>
          <a:p>
            <a:r>
              <a:rPr lang="en-US" sz="2500" b="1" dirty="0">
                <a:effectLst>
                  <a:outerShdw blurRad="38100" dist="38100" dir="2700000" algn="tl">
                    <a:srgbClr val="000000">
                      <a:alpha val="43137"/>
                    </a:srgbClr>
                  </a:outerShdw>
                </a:effectLst>
              </a:rPr>
              <a:t>Findings</a:t>
            </a:r>
            <a:r>
              <a:rPr lang="en-US" dirty="0"/>
              <a:t> tab: Section 1</a:t>
            </a:r>
          </a:p>
        </p:txBody>
      </p:sp>
      <p:sp>
        <p:nvSpPr>
          <p:cNvPr id="2" name="Flowchart: Connector 1">
            <a:extLst>
              <a:ext uri="{FF2B5EF4-FFF2-40B4-BE49-F238E27FC236}">
                <a16:creationId xmlns:a16="http://schemas.microsoft.com/office/drawing/2014/main" id="{E443AB68-2F8D-FB79-DACD-ABFB7F658F40}"/>
              </a:ext>
            </a:extLst>
          </p:cNvPr>
          <p:cNvSpPr/>
          <p:nvPr/>
        </p:nvSpPr>
        <p:spPr>
          <a:xfrm>
            <a:off x="343859" y="1250985"/>
            <a:ext cx="380033" cy="369332"/>
          </a:xfrm>
          <a:prstGeom prst="flowChartConnector">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B92B659-EFE4-BB89-E8F0-ED4380395D34}"/>
              </a:ext>
            </a:extLst>
          </p:cNvPr>
          <p:cNvSpPr txBox="1"/>
          <p:nvPr/>
        </p:nvSpPr>
        <p:spPr>
          <a:xfrm>
            <a:off x="371220" y="1221560"/>
            <a:ext cx="325309" cy="369332"/>
          </a:xfrm>
          <a:prstGeom prst="rect">
            <a:avLst/>
          </a:prstGeom>
          <a:noFill/>
          <a:ln>
            <a:noFill/>
          </a:ln>
        </p:spPr>
        <p:txBody>
          <a:bodyPr wrap="square" rtlCol="0">
            <a:spAutoFit/>
          </a:bodyPr>
          <a:lstStyle/>
          <a:p>
            <a:pPr algn="ctr"/>
            <a:r>
              <a:rPr lang="en-US" b="1" dirty="0">
                <a:solidFill>
                  <a:schemeClr val="bg1"/>
                </a:solidFill>
              </a:rPr>
              <a:t>1</a:t>
            </a:r>
          </a:p>
        </p:txBody>
      </p:sp>
      <p:sp>
        <p:nvSpPr>
          <p:cNvPr id="9" name="TextBox 8">
            <a:extLst>
              <a:ext uri="{FF2B5EF4-FFF2-40B4-BE49-F238E27FC236}">
                <a16:creationId xmlns:a16="http://schemas.microsoft.com/office/drawing/2014/main" id="{6C3AE3AC-F01B-FB70-0D10-B5258C851B8B}"/>
              </a:ext>
            </a:extLst>
          </p:cNvPr>
          <p:cNvSpPr txBox="1"/>
          <p:nvPr/>
        </p:nvSpPr>
        <p:spPr>
          <a:xfrm>
            <a:off x="802865" y="1250985"/>
            <a:ext cx="6093822" cy="369332"/>
          </a:xfrm>
          <a:prstGeom prst="rect">
            <a:avLst/>
          </a:prstGeom>
          <a:noFill/>
        </p:spPr>
        <p:txBody>
          <a:bodyPr wrap="square">
            <a:spAutoFit/>
          </a:bodyPr>
          <a:lstStyle/>
          <a:p>
            <a:r>
              <a:rPr lang="en-US" b="1" dirty="0">
                <a:solidFill>
                  <a:schemeClr val="accent1"/>
                </a:solidFill>
                <a:effectLst>
                  <a:outerShdw blurRad="38100" dist="38100" dir="2700000" algn="tl">
                    <a:srgbClr val="000000">
                      <a:alpha val="43137"/>
                    </a:srgbClr>
                  </a:outerShdw>
                </a:effectLst>
              </a:rPr>
              <a:t>Findings</a:t>
            </a:r>
            <a:endParaRPr lang="en-US" dirty="0"/>
          </a:p>
        </p:txBody>
      </p:sp>
      <p:sp>
        <p:nvSpPr>
          <p:cNvPr id="11" name="TextBox 10">
            <a:extLst>
              <a:ext uri="{FF2B5EF4-FFF2-40B4-BE49-F238E27FC236}">
                <a16:creationId xmlns:a16="http://schemas.microsoft.com/office/drawing/2014/main" id="{29123680-4100-A1A1-DAFD-041AD99EF776}"/>
              </a:ext>
            </a:extLst>
          </p:cNvPr>
          <p:cNvSpPr txBox="1"/>
          <p:nvPr/>
        </p:nvSpPr>
        <p:spPr>
          <a:xfrm>
            <a:off x="343859" y="1672781"/>
            <a:ext cx="3503715" cy="3724096"/>
          </a:xfrm>
          <a:prstGeom prst="rect">
            <a:avLst/>
          </a:prstGeom>
          <a:noFill/>
        </p:spPr>
        <p:txBody>
          <a:bodyPr wrap="square" rtlCol="0">
            <a:spAutoFit/>
          </a:bodyPr>
          <a:lstStyle/>
          <a:p>
            <a:pPr marL="285750" indent="-285750">
              <a:buFont typeface="Wingdings" panose="05000000000000000000" pitchFamily="2" charset="2"/>
              <a:buChar char="Ø"/>
            </a:pPr>
            <a:r>
              <a:rPr lang="en-US" dirty="0"/>
              <a:t>Using the drop-down menu, select: </a:t>
            </a:r>
          </a:p>
          <a:p>
            <a:pPr marL="285750" indent="-285750">
              <a:buFont typeface="Arial" panose="020B0604020202020204" pitchFamily="34" charset="0"/>
              <a:buChar char="•"/>
            </a:pPr>
            <a:endParaRPr lang="en-US" b="1" dirty="0">
              <a:effectLst>
                <a:outerShdw blurRad="38100" dist="38100" dir="2700000" algn="tl">
                  <a:srgbClr val="000000">
                    <a:alpha val="43137"/>
                  </a:srgbClr>
                </a:outerShdw>
              </a:effectLst>
            </a:endParaRPr>
          </a:p>
          <a:p>
            <a:pPr marL="285750" indent="-285750">
              <a:buFont typeface="Wingdings" panose="05000000000000000000" pitchFamily="2" charset="2"/>
              <a:buChar char="ü"/>
            </a:pPr>
            <a:r>
              <a:rPr lang="en-US" b="1" dirty="0">
                <a:effectLst>
                  <a:outerShdw blurRad="38100" dist="38100" dir="2700000" algn="tl">
                    <a:srgbClr val="000000">
                      <a:alpha val="43137"/>
                    </a:srgbClr>
                  </a:outerShdw>
                </a:effectLst>
              </a:rPr>
              <a:t>Violation</a:t>
            </a:r>
            <a:r>
              <a:rPr lang="en-US" dirty="0"/>
              <a:t> – </a:t>
            </a:r>
          </a:p>
          <a:p>
            <a:pPr lvl="1"/>
            <a:r>
              <a:rPr lang="en-US" dirty="0"/>
              <a:t>Facts support a violation</a:t>
            </a:r>
          </a:p>
          <a:p>
            <a:pPr lvl="1"/>
            <a:endParaRPr lang="en-US" sz="1000" dirty="0"/>
          </a:p>
          <a:p>
            <a:pPr marL="285750" indent="-285750">
              <a:buFont typeface="Wingdings" panose="05000000000000000000" pitchFamily="2" charset="2"/>
              <a:buChar char="ü"/>
            </a:pPr>
            <a:r>
              <a:rPr lang="en-US" b="1" dirty="0">
                <a:effectLst>
                  <a:outerShdw blurRad="38100" dist="38100" dir="2700000" algn="tl">
                    <a:srgbClr val="000000">
                      <a:alpha val="43137"/>
                    </a:srgbClr>
                  </a:outerShdw>
                </a:effectLst>
              </a:rPr>
              <a:t>No Violation </a:t>
            </a:r>
            <a:r>
              <a:rPr lang="en-US" dirty="0"/>
              <a:t>– </a:t>
            </a:r>
          </a:p>
          <a:p>
            <a:pPr lvl="1"/>
            <a:r>
              <a:rPr lang="en-US" dirty="0"/>
              <a:t>Facts do not support a violation</a:t>
            </a:r>
          </a:p>
          <a:p>
            <a:pPr lvl="1"/>
            <a:endParaRPr lang="en-US" sz="1000" dirty="0"/>
          </a:p>
          <a:p>
            <a:pPr marL="285750" indent="-285750">
              <a:buFont typeface="Arial" panose="020B0604020202020204" pitchFamily="34" charset="0"/>
              <a:buChar char="•"/>
            </a:pPr>
            <a:r>
              <a:rPr lang="en-US" b="1" dirty="0">
                <a:effectLst>
                  <a:outerShdw blurRad="38100" dist="38100" dir="2700000" algn="tl">
                    <a:srgbClr val="000000">
                      <a:alpha val="43137"/>
                    </a:srgbClr>
                  </a:outerShdw>
                </a:effectLst>
              </a:rPr>
              <a:t>Other</a:t>
            </a:r>
            <a:r>
              <a:rPr lang="en-US" dirty="0"/>
              <a:t> – </a:t>
            </a:r>
          </a:p>
          <a:p>
            <a:pPr lvl="1"/>
            <a:r>
              <a:rPr lang="en-US" dirty="0"/>
              <a:t>Talk with Advocate if “Other” is felt to need to be chosen</a:t>
            </a:r>
          </a:p>
        </p:txBody>
      </p:sp>
      <p:sp>
        <p:nvSpPr>
          <p:cNvPr id="8" name="Rectangle 7">
            <a:extLst>
              <a:ext uri="{FF2B5EF4-FFF2-40B4-BE49-F238E27FC236}">
                <a16:creationId xmlns:a16="http://schemas.microsoft.com/office/drawing/2014/main" id="{72784296-07AE-7BB9-942C-CD6458FE1A2A}"/>
              </a:ext>
            </a:extLst>
          </p:cNvPr>
          <p:cNvSpPr/>
          <p:nvPr/>
        </p:nvSpPr>
        <p:spPr>
          <a:xfrm>
            <a:off x="3936459" y="2931385"/>
            <a:ext cx="1361873" cy="262647"/>
          </a:xfrm>
          <a:prstGeom prst="rect">
            <a:avLst/>
          </a:prstGeom>
          <a:solidFill>
            <a:srgbClr val="FAFA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E7E9DC7-96AD-444D-541D-4D760C71D676}"/>
              </a:ext>
            </a:extLst>
          </p:cNvPr>
          <p:cNvSpPr txBox="1"/>
          <p:nvPr/>
        </p:nvSpPr>
        <p:spPr>
          <a:xfrm>
            <a:off x="3806010" y="2884920"/>
            <a:ext cx="1272988" cy="292388"/>
          </a:xfrm>
          <a:prstGeom prst="rect">
            <a:avLst/>
          </a:prstGeom>
          <a:noFill/>
        </p:spPr>
        <p:txBody>
          <a:bodyPr wrap="square">
            <a:spAutoFit/>
          </a:bodyPr>
          <a:lstStyle/>
          <a:p>
            <a:r>
              <a:rPr lang="en-US" sz="1300" b="1" dirty="0">
                <a:effectLst>
                  <a:outerShdw blurRad="38100" dist="38100" dir="2700000" algn="tl">
                    <a:srgbClr val="000000">
                      <a:alpha val="43137"/>
                    </a:srgbClr>
                  </a:outerShdw>
                </a:effectLst>
              </a:rPr>
              <a:t>Thor Odinson </a:t>
            </a:r>
          </a:p>
        </p:txBody>
      </p:sp>
      <p:sp>
        <p:nvSpPr>
          <p:cNvPr id="12" name="Rectangle 11">
            <a:extLst>
              <a:ext uri="{FF2B5EF4-FFF2-40B4-BE49-F238E27FC236}">
                <a16:creationId xmlns:a16="http://schemas.microsoft.com/office/drawing/2014/main" id="{A580F5CA-F42B-675A-FECC-B3B77C38D2B0}"/>
              </a:ext>
            </a:extLst>
          </p:cNvPr>
          <p:cNvSpPr/>
          <p:nvPr/>
        </p:nvSpPr>
        <p:spPr>
          <a:xfrm>
            <a:off x="3936459" y="4077105"/>
            <a:ext cx="4319081" cy="778213"/>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7B32A7D-6E06-772F-B992-B9990DAC90AC}"/>
              </a:ext>
            </a:extLst>
          </p:cNvPr>
          <p:cNvSpPr txBox="1"/>
          <p:nvPr/>
        </p:nvSpPr>
        <p:spPr>
          <a:xfrm>
            <a:off x="285750" y="5498844"/>
            <a:ext cx="10071751" cy="646331"/>
          </a:xfrm>
          <a:prstGeom prst="rect">
            <a:avLst/>
          </a:prstGeom>
          <a:noFill/>
        </p:spPr>
        <p:txBody>
          <a:bodyPr wrap="square" rtlCol="0">
            <a:spAutoFit/>
          </a:bodyPr>
          <a:lstStyle/>
          <a:p>
            <a:pPr marL="285750" indent="-285750">
              <a:buFont typeface="Wingdings" panose="05000000000000000000" pitchFamily="2" charset="2"/>
              <a:buChar char="v"/>
            </a:pPr>
            <a:r>
              <a:rPr lang="en-US" dirty="0">
                <a:highlight>
                  <a:srgbClr val="FFFF00"/>
                </a:highlight>
              </a:rPr>
              <a:t>Even when the complaint is able to be resolved, that doesn’t mean that there isn’t still a violation initially. </a:t>
            </a:r>
          </a:p>
        </p:txBody>
      </p:sp>
    </p:spTree>
    <p:extLst>
      <p:ext uri="{BB962C8B-B14F-4D97-AF65-F5344CB8AC3E}">
        <p14:creationId xmlns:p14="http://schemas.microsoft.com/office/powerpoint/2010/main" val="2994879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2537D1D-E7CE-A926-A1AC-C533BBB5F89F}"/>
              </a:ext>
            </a:extLst>
          </p:cNvPr>
          <p:cNvSpPr>
            <a:spLocks noGrp="1"/>
          </p:cNvSpPr>
          <p:nvPr>
            <p:ph type="dt" sz="half" idx="10"/>
          </p:nvPr>
        </p:nvSpPr>
        <p:spPr/>
        <p:txBody>
          <a:bodyPr/>
          <a:lstStyle/>
          <a:p>
            <a:r>
              <a:rPr lang="en-US" dirty="0"/>
              <a:t>2024</a:t>
            </a:r>
          </a:p>
        </p:txBody>
      </p:sp>
      <p:sp>
        <p:nvSpPr>
          <p:cNvPr id="6" name="Slide Number Placeholder 5">
            <a:extLst>
              <a:ext uri="{FF2B5EF4-FFF2-40B4-BE49-F238E27FC236}">
                <a16:creationId xmlns:a16="http://schemas.microsoft.com/office/drawing/2014/main" id="{4DC2BA93-EEE2-72D5-F60E-C890CCF9AAEB}"/>
              </a:ext>
            </a:extLst>
          </p:cNvPr>
          <p:cNvSpPr>
            <a:spLocks noGrp="1"/>
          </p:cNvSpPr>
          <p:nvPr>
            <p:ph type="sldNum" sz="quarter" idx="12"/>
          </p:nvPr>
        </p:nvSpPr>
        <p:spPr/>
        <p:txBody>
          <a:bodyPr/>
          <a:lstStyle/>
          <a:p>
            <a:fld id="{5874D6C6-B3A5-4F2C-A6BF-E3D57C3A1219}" type="slidenum">
              <a:rPr lang="en-US" smtClean="0"/>
              <a:t>55</a:t>
            </a:fld>
            <a:endParaRPr lang="en-US"/>
          </a:p>
        </p:txBody>
      </p:sp>
      <p:pic>
        <p:nvPicPr>
          <p:cNvPr id="9" name="Content Placeholder 8" descr="A screenshot of a computer&#10;&#10;Description automatically generated">
            <a:extLst>
              <a:ext uri="{FF2B5EF4-FFF2-40B4-BE49-F238E27FC236}">
                <a16:creationId xmlns:a16="http://schemas.microsoft.com/office/drawing/2014/main" id="{46462FE0-6491-B857-ABF8-F28642005D77}"/>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972113" y="1170902"/>
            <a:ext cx="7831746" cy="4116880"/>
          </a:xfr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1" name="Picture 10" descr="A screenshot of a computer&#10;&#10;Description automatically generated">
            <a:extLst>
              <a:ext uri="{FF2B5EF4-FFF2-40B4-BE49-F238E27FC236}">
                <a16:creationId xmlns:a16="http://schemas.microsoft.com/office/drawing/2014/main" id="{8B30CAD5-8641-B8C1-3B4C-8975735EE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0537" y="2564506"/>
            <a:ext cx="3261463" cy="1279005"/>
          </a:xfrm>
          <a:prstGeom prst="rect">
            <a:avLst/>
          </a:prstGeom>
          <a:ln w="127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3" name="TextBox 12">
            <a:extLst>
              <a:ext uri="{FF2B5EF4-FFF2-40B4-BE49-F238E27FC236}">
                <a16:creationId xmlns:a16="http://schemas.microsoft.com/office/drawing/2014/main" id="{BC67CC07-F66A-0D91-339D-F5E921A9DBB9}"/>
              </a:ext>
            </a:extLst>
          </p:cNvPr>
          <p:cNvSpPr txBox="1"/>
          <p:nvPr/>
        </p:nvSpPr>
        <p:spPr>
          <a:xfrm>
            <a:off x="693146" y="1170902"/>
            <a:ext cx="6093822" cy="369332"/>
          </a:xfrm>
          <a:prstGeom prst="rect">
            <a:avLst/>
          </a:prstGeom>
          <a:noFill/>
        </p:spPr>
        <p:txBody>
          <a:bodyPr wrap="square">
            <a:spAutoFit/>
          </a:bodyPr>
          <a:lstStyle/>
          <a:p>
            <a:r>
              <a:rPr lang="en-US" b="1" dirty="0">
                <a:effectLst>
                  <a:outerShdw blurRad="38100" dist="38100" dir="2700000" algn="tl">
                    <a:srgbClr val="000000">
                      <a:alpha val="43137"/>
                    </a:srgbClr>
                  </a:outerShdw>
                </a:effectLst>
              </a:rPr>
              <a:t>Complaint Findings </a:t>
            </a:r>
          </a:p>
        </p:txBody>
      </p:sp>
      <p:sp>
        <p:nvSpPr>
          <p:cNvPr id="14" name="TextBox 13">
            <a:extLst>
              <a:ext uri="{FF2B5EF4-FFF2-40B4-BE49-F238E27FC236}">
                <a16:creationId xmlns:a16="http://schemas.microsoft.com/office/drawing/2014/main" id="{EBB77AE8-E1B4-4D3D-5532-C4923F7C40B7}"/>
              </a:ext>
            </a:extLst>
          </p:cNvPr>
          <p:cNvSpPr txBox="1"/>
          <p:nvPr/>
        </p:nvSpPr>
        <p:spPr>
          <a:xfrm>
            <a:off x="313113" y="1591549"/>
            <a:ext cx="3749435" cy="4147289"/>
          </a:xfrm>
          <a:prstGeom prst="rect">
            <a:avLst/>
          </a:prstGeom>
          <a:noFill/>
        </p:spPr>
        <p:txBody>
          <a:bodyPr wrap="square" rtlCol="0">
            <a:spAutoFit/>
          </a:bodyPr>
          <a:lstStyle/>
          <a:p>
            <a:pPr marL="285750" indent="-285750">
              <a:buFont typeface="Wingdings" panose="05000000000000000000" pitchFamily="2" charset="2"/>
              <a:buChar char="Ø"/>
            </a:pPr>
            <a:r>
              <a:rPr lang="en-US" sz="1550" dirty="0"/>
              <a:t>Note the date the investigation was initiated. </a:t>
            </a:r>
          </a:p>
          <a:p>
            <a:pPr marL="285750" indent="-285750">
              <a:buFont typeface="Wingdings" panose="05000000000000000000" pitchFamily="2" charset="2"/>
              <a:buChar char="Ø"/>
            </a:pPr>
            <a:endParaRPr lang="en-US" sz="1550" dirty="0"/>
          </a:p>
          <a:p>
            <a:pPr marL="285750" indent="-285750">
              <a:buFont typeface="Wingdings" panose="05000000000000000000" pitchFamily="2" charset="2"/>
              <a:buChar char="Ø"/>
            </a:pPr>
            <a:r>
              <a:rPr lang="en-US" sz="1550" b="1" dirty="0">
                <a:effectLst>
                  <a:outerShdw blurRad="38100" dist="38100" dir="2700000" algn="tl">
                    <a:srgbClr val="000000">
                      <a:alpha val="43137"/>
                    </a:srgbClr>
                  </a:outerShdw>
                </a:effectLst>
              </a:rPr>
              <a:t>Point of Resolution</a:t>
            </a:r>
            <a:r>
              <a:rPr lang="en-US" sz="1550" dirty="0"/>
              <a:t>:  from the drop-down menu, select “</a:t>
            </a:r>
            <a:r>
              <a:rPr lang="en-US" sz="1550" b="1" dirty="0"/>
              <a:t>Director</a:t>
            </a:r>
            <a:r>
              <a:rPr lang="en-US" sz="1550" dirty="0"/>
              <a:t>” as level complaint was offered (*as shown). </a:t>
            </a:r>
          </a:p>
          <a:p>
            <a:pPr marL="285750" indent="-285750">
              <a:buFont typeface="Wingdings" panose="05000000000000000000" pitchFamily="2" charset="2"/>
              <a:buChar char="Ø"/>
            </a:pPr>
            <a:endParaRPr lang="en-US" sz="1550" dirty="0"/>
          </a:p>
          <a:p>
            <a:pPr marL="285750" indent="-285750">
              <a:buFont typeface="Wingdings" panose="05000000000000000000" pitchFamily="2" charset="2"/>
              <a:buChar char="Ø"/>
            </a:pPr>
            <a:r>
              <a:rPr lang="en-US" sz="1550" b="1" dirty="0">
                <a:effectLst>
                  <a:outerShdw blurRad="38100" dist="38100" dir="2700000" algn="tl">
                    <a:srgbClr val="000000">
                      <a:alpha val="43137"/>
                    </a:srgbClr>
                  </a:outerShdw>
                </a:effectLst>
              </a:rPr>
              <a:t>Resolution</a:t>
            </a:r>
            <a:r>
              <a:rPr lang="en-US" sz="1550" dirty="0"/>
              <a:t>: from the drop-down menu, select either: </a:t>
            </a:r>
          </a:p>
          <a:p>
            <a:pPr marL="742950" lvl="1" indent="-285750">
              <a:buFont typeface="Wingdings" panose="05000000000000000000" pitchFamily="2" charset="2"/>
              <a:buChar char="ü"/>
            </a:pPr>
            <a:r>
              <a:rPr lang="en-US" sz="1550" b="1" dirty="0"/>
              <a:t>No Action required </a:t>
            </a:r>
            <a:r>
              <a:rPr lang="en-US" sz="1550" dirty="0"/>
              <a:t>(for unsubstantiated complaints) </a:t>
            </a:r>
          </a:p>
          <a:p>
            <a:pPr marL="742950" lvl="1" indent="-285750">
              <a:buFont typeface="Wingdings" panose="05000000000000000000" pitchFamily="2" charset="2"/>
              <a:buChar char="ü"/>
            </a:pPr>
            <a:r>
              <a:rPr lang="en-US" sz="1550" b="1" dirty="0"/>
              <a:t>Individual accepts resolution</a:t>
            </a:r>
            <a:r>
              <a:rPr lang="en-US" sz="1550" dirty="0"/>
              <a:t>. </a:t>
            </a:r>
          </a:p>
          <a:p>
            <a:pPr marL="285750" indent="-285750">
              <a:buFont typeface="Wingdings" panose="05000000000000000000" pitchFamily="2" charset="2"/>
              <a:buChar char="Ø"/>
            </a:pPr>
            <a:endParaRPr lang="en-US" sz="1550" dirty="0"/>
          </a:p>
          <a:p>
            <a:pPr marL="285750" indent="-285750">
              <a:buFont typeface="Wingdings" panose="05000000000000000000" pitchFamily="2" charset="2"/>
              <a:buChar char="v"/>
            </a:pPr>
            <a:r>
              <a:rPr lang="en-US" sz="1550" dirty="0"/>
              <a:t>Use the text field as indicated. The field has limited text capacity – be concise. </a:t>
            </a:r>
          </a:p>
        </p:txBody>
      </p:sp>
      <p:sp>
        <p:nvSpPr>
          <p:cNvPr id="16" name="TextBox 15">
            <a:extLst>
              <a:ext uri="{FF2B5EF4-FFF2-40B4-BE49-F238E27FC236}">
                <a16:creationId xmlns:a16="http://schemas.microsoft.com/office/drawing/2014/main" id="{35B4F739-9885-F198-48DA-971A92965BBE}"/>
              </a:ext>
            </a:extLst>
          </p:cNvPr>
          <p:cNvSpPr txBox="1"/>
          <p:nvPr/>
        </p:nvSpPr>
        <p:spPr>
          <a:xfrm>
            <a:off x="285047" y="5771081"/>
            <a:ext cx="10614601" cy="330860"/>
          </a:xfrm>
          <a:prstGeom prst="rect">
            <a:avLst/>
          </a:prstGeom>
          <a:noFill/>
        </p:spPr>
        <p:txBody>
          <a:bodyPr wrap="square">
            <a:spAutoFit/>
          </a:bodyPr>
          <a:lstStyle/>
          <a:p>
            <a:pPr algn="ctr"/>
            <a:r>
              <a:rPr lang="en-US" sz="1550" dirty="0">
                <a:highlight>
                  <a:srgbClr val="FFFF00"/>
                </a:highlight>
              </a:rPr>
              <a:t>Discharge from a service </a:t>
            </a:r>
            <a:r>
              <a:rPr lang="en-US" sz="1550" b="1" dirty="0">
                <a:highlight>
                  <a:srgbClr val="FFFF00"/>
                </a:highlight>
              </a:rPr>
              <a:t>does not </a:t>
            </a:r>
            <a:r>
              <a:rPr lang="en-US" sz="1550" dirty="0">
                <a:highlight>
                  <a:srgbClr val="FFFF00"/>
                </a:highlight>
              </a:rPr>
              <a:t>mean that a complaint cannot still be made or require being entered.</a:t>
            </a:r>
          </a:p>
        </p:txBody>
      </p:sp>
      <mc:AlternateContent xmlns:mc="http://schemas.openxmlformats.org/markup-compatibility/2006" xmlns:p14="http://schemas.microsoft.com/office/powerpoint/2010/main">
        <mc:Choice Requires="p14">
          <p:contentPart p14:bwMode="auto" r:id="rId4">
            <p14:nvContentPartPr>
              <p14:cNvPr id="17" name="Ink 16">
                <a:extLst>
                  <a:ext uri="{FF2B5EF4-FFF2-40B4-BE49-F238E27FC236}">
                    <a16:creationId xmlns:a16="http://schemas.microsoft.com/office/drawing/2014/main" id="{D40007EF-CADC-876D-69A9-7907EF2FE236}"/>
                  </a:ext>
                </a:extLst>
              </p14:cNvPr>
              <p14:cNvContentPartPr/>
              <p14:nvPr/>
            </p14:nvContentPartPr>
            <p14:xfrm>
              <a:off x="8978119" y="3446198"/>
              <a:ext cx="900360" cy="27720"/>
            </p14:xfrm>
          </p:contentPart>
        </mc:Choice>
        <mc:Fallback xmlns="">
          <p:pic>
            <p:nvPicPr>
              <p:cNvPr id="17" name="Ink 16">
                <a:extLst>
                  <a:ext uri="{FF2B5EF4-FFF2-40B4-BE49-F238E27FC236}">
                    <a16:creationId xmlns:a16="http://schemas.microsoft.com/office/drawing/2014/main" id="{D40007EF-CADC-876D-69A9-7907EF2FE236}"/>
                  </a:ext>
                </a:extLst>
              </p:cNvPr>
              <p:cNvPicPr/>
              <p:nvPr/>
            </p:nvPicPr>
            <p:blipFill>
              <a:blip r:embed="rId5"/>
              <a:stretch>
                <a:fillRect/>
              </a:stretch>
            </p:blipFill>
            <p:spPr>
              <a:xfrm>
                <a:off x="8960479" y="3410558"/>
                <a:ext cx="9360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8" name="Ink 17">
                <a:extLst>
                  <a:ext uri="{FF2B5EF4-FFF2-40B4-BE49-F238E27FC236}">
                    <a16:creationId xmlns:a16="http://schemas.microsoft.com/office/drawing/2014/main" id="{00B51E43-4B1B-FC9F-13D5-5F81CA938748}"/>
                  </a:ext>
                </a:extLst>
              </p14:cNvPr>
              <p14:cNvContentPartPr/>
              <p14:nvPr/>
            </p14:nvContentPartPr>
            <p14:xfrm>
              <a:off x="9016446" y="3047805"/>
              <a:ext cx="1402200" cy="28800"/>
            </p14:xfrm>
          </p:contentPart>
        </mc:Choice>
        <mc:Fallback xmlns="">
          <p:pic>
            <p:nvPicPr>
              <p:cNvPr id="18" name="Ink 17">
                <a:extLst>
                  <a:ext uri="{FF2B5EF4-FFF2-40B4-BE49-F238E27FC236}">
                    <a16:creationId xmlns:a16="http://schemas.microsoft.com/office/drawing/2014/main" id="{00B51E43-4B1B-FC9F-13D5-5F81CA938748}"/>
                  </a:ext>
                </a:extLst>
              </p:cNvPr>
              <p:cNvPicPr/>
              <p:nvPr/>
            </p:nvPicPr>
            <p:blipFill>
              <a:blip r:embed="rId7"/>
              <a:stretch>
                <a:fillRect/>
              </a:stretch>
            </p:blipFill>
            <p:spPr>
              <a:xfrm>
                <a:off x="8998806" y="3011805"/>
                <a:ext cx="1437840" cy="100440"/>
              </a:xfrm>
              <a:prstGeom prst="rect">
                <a:avLst/>
              </a:prstGeom>
            </p:spPr>
          </p:pic>
        </mc:Fallback>
      </mc:AlternateContent>
      <p:sp>
        <p:nvSpPr>
          <p:cNvPr id="19" name="Flowchart: Connector 18">
            <a:extLst>
              <a:ext uri="{FF2B5EF4-FFF2-40B4-BE49-F238E27FC236}">
                <a16:creationId xmlns:a16="http://schemas.microsoft.com/office/drawing/2014/main" id="{7A57F501-2558-F8B1-D737-24BCA4B9D5F1}"/>
              </a:ext>
            </a:extLst>
          </p:cNvPr>
          <p:cNvSpPr/>
          <p:nvPr/>
        </p:nvSpPr>
        <p:spPr>
          <a:xfrm>
            <a:off x="285750" y="1160448"/>
            <a:ext cx="380033" cy="369332"/>
          </a:xfrm>
          <a:prstGeom prst="flowChartConnector">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4F5B081-8002-9D12-E038-C68A7303F9A6}"/>
              </a:ext>
            </a:extLst>
          </p:cNvPr>
          <p:cNvSpPr txBox="1"/>
          <p:nvPr/>
        </p:nvSpPr>
        <p:spPr>
          <a:xfrm>
            <a:off x="313113" y="1142807"/>
            <a:ext cx="325309" cy="369332"/>
          </a:xfrm>
          <a:prstGeom prst="rect">
            <a:avLst/>
          </a:prstGeom>
          <a:noFill/>
          <a:ln>
            <a:noFill/>
          </a:ln>
        </p:spPr>
        <p:txBody>
          <a:bodyPr wrap="square" rtlCol="0">
            <a:spAutoFit/>
          </a:bodyPr>
          <a:lstStyle/>
          <a:p>
            <a:pPr algn="ctr"/>
            <a:r>
              <a:rPr lang="en-US" b="1" dirty="0">
                <a:solidFill>
                  <a:schemeClr val="bg1"/>
                </a:solidFill>
              </a:rPr>
              <a:t>2</a:t>
            </a:r>
          </a:p>
        </p:txBody>
      </p:sp>
      <p:sp>
        <p:nvSpPr>
          <p:cNvPr id="21" name="Rectangle 20">
            <a:extLst>
              <a:ext uri="{FF2B5EF4-FFF2-40B4-BE49-F238E27FC236}">
                <a16:creationId xmlns:a16="http://schemas.microsoft.com/office/drawing/2014/main" id="{6C1E0084-168D-3517-EB47-88414DBDE316}"/>
              </a:ext>
            </a:extLst>
          </p:cNvPr>
          <p:cNvSpPr/>
          <p:nvPr/>
        </p:nvSpPr>
        <p:spPr>
          <a:xfrm>
            <a:off x="6146706" y="4561030"/>
            <a:ext cx="4861953" cy="3693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0BDBB81-C391-8E5B-FB39-842B278DB76A}"/>
              </a:ext>
            </a:extLst>
          </p:cNvPr>
          <p:cNvSpPr txBox="1"/>
          <p:nvPr/>
        </p:nvSpPr>
        <p:spPr>
          <a:xfrm>
            <a:off x="6120656" y="4660989"/>
            <a:ext cx="4440612" cy="276999"/>
          </a:xfrm>
          <a:prstGeom prst="rect">
            <a:avLst/>
          </a:prstGeom>
          <a:noFill/>
        </p:spPr>
        <p:txBody>
          <a:bodyPr wrap="square" rtlCol="0">
            <a:spAutoFit/>
          </a:bodyPr>
          <a:lstStyle/>
          <a:p>
            <a:r>
              <a:rPr lang="en-US" sz="1200" b="1" dirty="0"/>
              <a:t>**Use the individual’s language where able/appropriate</a:t>
            </a:r>
          </a:p>
        </p:txBody>
      </p:sp>
      <p:sp>
        <p:nvSpPr>
          <p:cNvPr id="5" name="TextBox 4">
            <a:extLst>
              <a:ext uri="{FF2B5EF4-FFF2-40B4-BE49-F238E27FC236}">
                <a16:creationId xmlns:a16="http://schemas.microsoft.com/office/drawing/2014/main" id="{F0901F75-BFB8-7A11-F0D9-840950B6017A}"/>
              </a:ext>
            </a:extLst>
          </p:cNvPr>
          <p:cNvSpPr txBox="1"/>
          <p:nvPr/>
        </p:nvSpPr>
        <p:spPr>
          <a:xfrm>
            <a:off x="7816645" y="453383"/>
            <a:ext cx="3083003" cy="477054"/>
          </a:xfrm>
          <a:prstGeom prst="rect">
            <a:avLst/>
          </a:prstGeom>
          <a:noFill/>
        </p:spPr>
        <p:txBody>
          <a:bodyPr wrap="square">
            <a:spAutoFit/>
          </a:bodyPr>
          <a:lstStyle/>
          <a:p>
            <a:r>
              <a:rPr lang="en-US" sz="2500" b="1" dirty="0">
                <a:solidFill>
                  <a:schemeClr val="bg1"/>
                </a:solidFill>
                <a:effectLst>
                  <a:outerShdw blurRad="38100" dist="38100" dir="2700000" algn="tl">
                    <a:srgbClr val="000000">
                      <a:alpha val="43137"/>
                    </a:srgbClr>
                  </a:outerShdw>
                </a:effectLst>
              </a:rPr>
              <a:t>Findings</a:t>
            </a:r>
            <a:r>
              <a:rPr lang="en-US" b="1" dirty="0">
                <a:solidFill>
                  <a:schemeClr val="bg1"/>
                </a:solidFill>
                <a:effectLst>
                  <a:outerShdw blurRad="38100" dist="38100" dir="2700000" algn="tl">
                    <a:srgbClr val="000000">
                      <a:alpha val="43137"/>
                    </a:srgbClr>
                  </a:outerShdw>
                </a:effectLst>
              </a:rPr>
              <a:t> </a:t>
            </a:r>
            <a:r>
              <a:rPr lang="en-US" dirty="0">
                <a:solidFill>
                  <a:schemeClr val="bg1"/>
                </a:solidFill>
                <a:effectLst>
                  <a:outerShdw blurRad="38100" dist="38100" dir="2700000" algn="tl">
                    <a:srgbClr val="000000">
                      <a:alpha val="43137"/>
                    </a:srgbClr>
                  </a:outerShdw>
                </a:effectLst>
              </a:rPr>
              <a:t>tab</a:t>
            </a:r>
            <a:r>
              <a:rPr lang="en-US" dirty="0">
                <a:solidFill>
                  <a:schemeClr val="bg1"/>
                </a:solidFill>
              </a:rPr>
              <a:t>: Section 2</a:t>
            </a:r>
          </a:p>
        </p:txBody>
      </p:sp>
    </p:spTree>
    <p:extLst>
      <p:ext uri="{BB962C8B-B14F-4D97-AF65-F5344CB8AC3E}">
        <p14:creationId xmlns:p14="http://schemas.microsoft.com/office/powerpoint/2010/main" val="16590001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57D53F5-A84F-A7EA-71F8-9E367E605471}"/>
              </a:ext>
            </a:extLst>
          </p:cNvPr>
          <p:cNvSpPr>
            <a:spLocks noGrp="1"/>
          </p:cNvSpPr>
          <p:nvPr>
            <p:ph type="dt" sz="half" idx="10"/>
          </p:nvPr>
        </p:nvSpPr>
        <p:spPr/>
        <p:txBody>
          <a:bodyPr/>
          <a:lstStyle/>
          <a:p>
            <a:r>
              <a:rPr lang="en-US" dirty="0"/>
              <a:t>2024</a:t>
            </a:r>
          </a:p>
        </p:txBody>
      </p:sp>
      <p:sp>
        <p:nvSpPr>
          <p:cNvPr id="6" name="Slide Number Placeholder 5">
            <a:extLst>
              <a:ext uri="{FF2B5EF4-FFF2-40B4-BE49-F238E27FC236}">
                <a16:creationId xmlns:a16="http://schemas.microsoft.com/office/drawing/2014/main" id="{8F7B3949-A4FB-FF55-BF0F-859AE37A6A50}"/>
              </a:ext>
            </a:extLst>
          </p:cNvPr>
          <p:cNvSpPr>
            <a:spLocks noGrp="1"/>
          </p:cNvSpPr>
          <p:nvPr>
            <p:ph type="sldNum" sz="quarter" idx="12"/>
          </p:nvPr>
        </p:nvSpPr>
        <p:spPr/>
        <p:txBody>
          <a:bodyPr/>
          <a:lstStyle/>
          <a:p>
            <a:fld id="{5874D6C6-B3A5-4F2C-A6BF-E3D57C3A1219}" type="slidenum">
              <a:rPr lang="en-US" smtClean="0"/>
              <a:t>56</a:t>
            </a:fld>
            <a:endParaRPr lang="en-US"/>
          </a:p>
        </p:txBody>
      </p:sp>
      <p:pic>
        <p:nvPicPr>
          <p:cNvPr id="17" name="Content Placeholder 16" descr="A screenshot of a computer&#10;&#10;Description automatically generated">
            <a:extLst>
              <a:ext uri="{FF2B5EF4-FFF2-40B4-BE49-F238E27FC236}">
                <a16:creationId xmlns:a16="http://schemas.microsoft.com/office/drawing/2014/main" id="{219B1860-6B42-FE42-496F-15B79643EA46}"/>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824402" y="1026713"/>
            <a:ext cx="5439149" cy="5147073"/>
          </a:xfrm>
          <a:ln>
            <a:solidFill>
              <a:srgbClr val="0070C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0" name="Picture 9">
            <a:extLst>
              <a:ext uri="{FF2B5EF4-FFF2-40B4-BE49-F238E27FC236}">
                <a16:creationId xmlns:a16="http://schemas.microsoft.com/office/drawing/2014/main" id="{137B4788-0D81-7EDE-CB49-F354905D098D}"/>
              </a:ext>
            </a:extLst>
          </p:cNvPr>
          <p:cNvPicPr>
            <a:picLocks noChangeAspect="1"/>
          </p:cNvPicPr>
          <p:nvPr/>
        </p:nvPicPr>
        <p:blipFill>
          <a:blip r:embed="rId3"/>
          <a:stretch>
            <a:fillRect/>
          </a:stretch>
        </p:blipFill>
        <p:spPr>
          <a:xfrm>
            <a:off x="9515345" y="4763079"/>
            <a:ext cx="2073145" cy="747027"/>
          </a:xfrm>
          <a:prstGeom prst="rect">
            <a:avLst/>
          </a:prstGeom>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9" name="TextBox 18">
            <a:extLst>
              <a:ext uri="{FF2B5EF4-FFF2-40B4-BE49-F238E27FC236}">
                <a16:creationId xmlns:a16="http://schemas.microsoft.com/office/drawing/2014/main" id="{A9D3EDF4-4FE7-CD68-5D0A-0DD65AEF1ABD}"/>
              </a:ext>
            </a:extLst>
          </p:cNvPr>
          <p:cNvSpPr txBox="1"/>
          <p:nvPr/>
        </p:nvSpPr>
        <p:spPr>
          <a:xfrm>
            <a:off x="7109012" y="452653"/>
            <a:ext cx="3946810" cy="477054"/>
          </a:xfrm>
          <a:prstGeom prst="rect">
            <a:avLst/>
          </a:prstGeom>
          <a:noFill/>
        </p:spPr>
        <p:txBody>
          <a:bodyPr wrap="square">
            <a:spAutoFit/>
          </a:bodyPr>
          <a:lstStyle/>
          <a:p>
            <a:r>
              <a:rPr lang="en-US" sz="2500" b="1" dirty="0">
                <a:solidFill>
                  <a:schemeClr val="bg1"/>
                </a:solidFill>
                <a:effectLst>
                  <a:outerShdw blurRad="38100" dist="38100" dir="2700000" algn="tl">
                    <a:srgbClr val="000000">
                      <a:alpha val="43137"/>
                    </a:srgbClr>
                  </a:outerShdw>
                </a:effectLst>
              </a:rPr>
              <a:t>Findings</a:t>
            </a:r>
            <a:r>
              <a:rPr lang="en-US" b="1" dirty="0">
                <a:solidFill>
                  <a:schemeClr val="bg1"/>
                </a:solidFill>
                <a:effectLst>
                  <a:outerShdw blurRad="38100" dist="38100" dir="2700000" algn="tl">
                    <a:srgbClr val="000000">
                      <a:alpha val="43137"/>
                    </a:srgbClr>
                  </a:outerShdw>
                </a:effectLst>
              </a:rPr>
              <a:t> tab</a:t>
            </a:r>
            <a:r>
              <a:rPr lang="en-US" dirty="0">
                <a:solidFill>
                  <a:schemeClr val="bg1"/>
                </a:solidFill>
              </a:rPr>
              <a:t>: Sections  3, 4, &amp; 5</a:t>
            </a:r>
          </a:p>
        </p:txBody>
      </p:sp>
      <p:sp>
        <p:nvSpPr>
          <p:cNvPr id="2" name="Flowchart: Connector 1">
            <a:extLst>
              <a:ext uri="{FF2B5EF4-FFF2-40B4-BE49-F238E27FC236}">
                <a16:creationId xmlns:a16="http://schemas.microsoft.com/office/drawing/2014/main" id="{0A441ABE-3754-98B7-2916-9F5FF002BD6A}"/>
              </a:ext>
            </a:extLst>
          </p:cNvPr>
          <p:cNvSpPr/>
          <p:nvPr/>
        </p:nvSpPr>
        <p:spPr>
          <a:xfrm>
            <a:off x="285750" y="1048620"/>
            <a:ext cx="380033" cy="369332"/>
          </a:xfrm>
          <a:prstGeom prst="flowChartConnector">
            <a:avLst/>
          </a:prstGeom>
          <a:solidFill>
            <a:schemeClr val="bg2">
              <a:lumMod val="1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BF238D4-8901-420B-C68C-EAD4E4DC9519}"/>
              </a:ext>
            </a:extLst>
          </p:cNvPr>
          <p:cNvSpPr txBox="1"/>
          <p:nvPr/>
        </p:nvSpPr>
        <p:spPr>
          <a:xfrm>
            <a:off x="315938" y="1013338"/>
            <a:ext cx="325309" cy="369332"/>
          </a:xfrm>
          <a:prstGeom prst="rect">
            <a:avLst/>
          </a:prstGeom>
          <a:noFill/>
          <a:ln>
            <a:noFill/>
          </a:ln>
        </p:spPr>
        <p:txBody>
          <a:bodyPr wrap="square" rtlCol="0">
            <a:spAutoFit/>
          </a:bodyPr>
          <a:lstStyle/>
          <a:p>
            <a:pPr algn="ctr"/>
            <a:r>
              <a:rPr lang="en-US" b="1" dirty="0">
                <a:solidFill>
                  <a:schemeClr val="bg1"/>
                </a:solidFill>
              </a:rPr>
              <a:t>3</a:t>
            </a:r>
          </a:p>
        </p:txBody>
      </p:sp>
      <p:sp>
        <p:nvSpPr>
          <p:cNvPr id="7" name="Flowchart: Connector 6">
            <a:extLst>
              <a:ext uri="{FF2B5EF4-FFF2-40B4-BE49-F238E27FC236}">
                <a16:creationId xmlns:a16="http://schemas.microsoft.com/office/drawing/2014/main" id="{61509C37-4CFE-879B-EB43-7A2A90E780FD}"/>
              </a:ext>
            </a:extLst>
          </p:cNvPr>
          <p:cNvSpPr/>
          <p:nvPr/>
        </p:nvSpPr>
        <p:spPr>
          <a:xfrm>
            <a:off x="258202" y="3669225"/>
            <a:ext cx="380033" cy="369332"/>
          </a:xfrm>
          <a:prstGeom prst="flowChartConnector">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270881E-BB99-D04A-58B4-051AC1F3D219}"/>
              </a:ext>
            </a:extLst>
          </p:cNvPr>
          <p:cNvSpPr txBox="1"/>
          <p:nvPr/>
        </p:nvSpPr>
        <p:spPr>
          <a:xfrm>
            <a:off x="285563" y="3639800"/>
            <a:ext cx="325309" cy="369332"/>
          </a:xfrm>
          <a:prstGeom prst="rect">
            <a:avLst/>
          </a:prstGeom>
          <a:noFill/>
          <a:ln>
            <a:noFill/>
          </a:ln>
        </p:spPr>
        <p:txBody>
          <a:bodyPr wrap="square" rtlCol="0">
            <a:spAutoFit/>
          </a:bodyPr>
          <a:lstStyle/>
          <a:p>
            <a:pPr algn="ctr"/>
            <a:r>
              <a:rPr lang="en-US" b="1" dirty="0">
                <a:solidFill>
                  <a:schemeClr val="bg1"/>
                </a:solidFill>
              </a:rPr>
              <a:t>4</a:t>
            </a:r>
          </a:p>
        </p:txBody>
      </p:sp>
      <p:sp>
        <p:nvSpPr>
          <p:cNvPr id="9" name="Flowchart: Connector 8">
            <a:extLst>
              <a:ext uri="{FF2B5EF4-FFF2-40B4-BE49-F238E27FC236}">
                <a16:creationId xmlns:a16="http://schemas.microsoft.com/office/drawing/2014/main" id="{AF6234D8-8F01-DE73-DB3D-0B79D7A22D52}"/>
              </a:ext>
            </a:extLst>
          </p:cNvPr>
          <p:cNvSpPr/>
          <p:nvPr/>
        </p:nvSpPr>
        <p:spPr>
          <a:xfrm>
            <a:off x="272251" y="4708810"/>
            <a:ext cx="380033" cy="369332"/>
          </a:xfrm>
          <a:prstGeom prst="flowChartConnector">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13FF5DE-68A2-2BC0-9423-AE8B19D58F70}"/>
              </a:ext>
            </a:extLst>
          </p:cNvPr>
          <p:cNvSpPr txBox="1"/>
          <p:nvPr/>
        </p:nvSpPr>
        <p:spPr>
          <a:xfrm>
            <a:off x="288368" y="4672146"/>
            <a:ext cx="325309" cy="369332"/>
          </a:xfrm>
          <a:prstGeom prst="rect">
            <a:avLst/>
          </a:prstGeom>
          <a:noFill/>
          <a:ln>
            <a:noFill/>
          </a:ln>
        </p:spPr>
        <p:txBody>
          <a:bodyPr wrap="square" rtlCol="0">
            <a:spAutoFit/>
          </a:bodyPr>
          <a:lstStyle/>
          <a:p>
            <a:pPr algn="ctr"/>
            <a:r>
              <a:rPr lang="en-US" b="1" dirty="0">
                <a:solidFill>
                  <a:schemeClr val="bg1"/>
                </a:solidFill>
              </a:rPr>
              <a:t>5</a:t>
            </a:r>
          </a:p>
        </p:txBody>
      </p:sp>
      <p:sp>
        <p:nvSpPr>
          <p:cNvPr id="13" name="TextBox 12">
            <a:extLst>
              <a:ext uri="{FF2B5EF4-FFF2-40B4-BE49-F238E27FC236}">
                <a16:creationId xmlns:a16="http://schemas.microsoft.com/office/drawing/2014/main" id="{BD826F87-3CBA-2F0A-2AA4-E204B0A10018}"/>
              </a:ext>
            </a:extLst>
          </p:cNvPr>
          <p:cNvSpPr txBox="1"/>
          <p:nvPr/>
        </p:nvSpPr>
        <p:spPr>
          <a:xfrm>
            <a:off x="695971" y="1048620"/>
            <a:ext cx="6093822" cy="369332"/>
          </a:xfrm>
          <a:prstGeom prst="rect">
            <a:avLst/>
          </a:prstGeom>
          <a:noFill/>
        </p:spPr>
        <p:txBody>
          <a:bodyPr wrap="square">
            <a:spAutoFit/>
          </a:bodyPr>
          <a:lstStyle/>
          <a:p>
            <a:r>
              <a:rPr lang="en-US" b="1" dirty="0">
                <a:solidFill>
                  <a:schemeClr val="bg2">
                    <a:lumMod val="10000"/>
                  </a:schemeClr>
                </a:solidFill>
                <a:effectLst>
                  <a:outerShdw blurRad="38100" dist="38100" dir="2700000" algn="tl">
                    <a:srgbClr val="000000">
                      <a:alpha val="43137"/>
                    </a:srgbClr>
                  </a:outerShdw>
                </a:effectLst>
              </a:rPr>
              <a:t>Notification of Right to Appeal </a:t>
            </a:r>
          </a:p>
        </p:txBody>
      </p:sp>
      <p:sp>
        <p:nvSpPr>
          <p:cNvPr id="15" name="TextBox 14">
            <a:extLst>
              <a:ext uri="{FF2B5EF4-FFF2-40B4-BE49-F238E27FC236}">
                <a16:creationId xmlns:a16="http://schemas.microsoft.com/office/drawing/2014/main" id="{5C89DC92-C01F-72B0-F5AA-A35F85B68BAA}"/>
              </a:ext>
            </a:extLst>
          </p:cNvPr>
          <p:cNvSpPr txBox="1"/>
          <p:nvPr/>
        </p:nvSpPr>
        <p:spPr>
          <a:xfrm>
            <a:off x="665596" y="3686290"/>
            <a:ext cx="6093822" cy="369332"/>
          </a:xfrm>
          <a:prstGeom prst="rect">
            <a:avLst/>
          </a:prstGeom>
          <a:noFill/>
        </p:spPr>
        <p:txBody>
          <a:bodyPr wrap="square">
            <a:spAutoFit/>
          </a:bodyPr>
          <a:lstStyle/>
          <a:p>
            <a:r>
              <a:rPr lang="en-US" b="1" dirty="0">
                <a:solidFill>
                  <a:schemeClr val="accent2"/>
                </a:solidFill>
                <a:effectLst>
                  <a:outerShdw blurRad="38100" dist="38100" dir="2700000" algn="tl">
                    <a:srgbClr val="000000">
                      <a:alpha val="43137"/>
                    </a:srgbClr>
                  </a:outerShdw>
                </a:effectLst>
              </a:rPr>
              <a:t>Responsible DBHDS Advocate </a:t>
            </a:r>
          </a:p>
        </p:txBody>
      </p:sp>
      <p:sp>
        <p:nvSpPr>
          <p:cNvPr id="18" name="TextBox 17">
            <a:extLst>
              <a:ext uri="{FF2B5EF4-FFF2-40B4-BE49-F238E27FC236}">
                <a16:creationId xmlns:a16="http://schemas.microsoft.com/office/drawing/2014/main" id="{F626476E-E328-FE95-D393-C6BA240FBB5F}"/>
              </a:ext>
            </a:extLst>
          </p:cNvPr>
          <p:cNvSpPr txBox="1"/>
          <p:nvPr/>
        </p:nvSpPr>
        <p:spPr>
          <a:xfrm>
            <a:off x="629794" y="4706707"/>
            <a:ext cx="6093822" cy="369332"/>
          </a:xfrm>
          <a:prstGeom prst="rect">
            <a:avLst/>
          </a:prstGeom>
          <a:noFill/>
        </p:spPr>
        <p:txBody>
          <a:bodyPr wrap="square">
            <a:spAutoFit/>
          </a:bodyPr>
          <a:lstStyle/>
          <a:p>
            <a:r>
              <a:rPr lang="en-US" b="1" dirty="0">
                <a:solidFill>
                  <a:srgbClr val="C00000"/>
                </a:solidFill>
                <a:effectLst>
                  <a:outerShdw blurRad="38100" dist="38100" dir="2700000" algn="tl">
                    <a:srgbClr val="000000">
                      <a:alpha val="43137"/>
                    </a:srgbClr>
                  </a:outerShdw>
                </a:effectLst>
              </a:rPr>
              <a:t>Case Status</a:t>
            </a:r>
          </a:p>
        </p:txBody>
      </p:sp>
      <p:sp>
        <p:nvSpPr>
          <p:cNvPr id="21" name="TextBox 20">
            <a:extLst>
              <a:ext uri="{FF2B5EF4-FFF2-40B4-BE49-F238E27FC236}">
                <a16:creationId xmlns:a16="http://schemas.microsoft.com/office/drawing/2014/main" id="{6FF97F71-BD7F-7A5B-7562-E5F502AF29AC}"/>
              </a:ext>
            </a:extLst>
          </p:cNvPr>
          <p:cNvSpPr txBox="1"/>
          <p:nvPr/>
        </p:nvSpPr>
        <p:spPr>
          <a:xfrm>
            <a:off x="443162" y="1488969"/>
            <a:ext cx="5128801" cy="2400657"/>
          </a:xfrm>
          <a:prstGeom prst="rect">
            <a:avLst/>
          </a:prstGeom>
          <a:noFill/>
        </p:spPr>
        <p:txBody>
          <a:bodyPr wrap="square" rtlCol="0">
            <a:spAutoFit/>
          </a:bodyPr>
          <a:lstStyle/>
          <a:p>
            <a:pPr marL="285750" indent="-285750">
              <a:buFont typeface="Wingdings" panose="05000000000000000000" pitchFamily="2" charset="2"/>
              <a:buChar char="Ø"/>
            </a:pPr>
            <a:r>
              <a:rPr lang="en-US" sz="1450" dirty="0"/>
              <a:t>Identify the date the individual or AR (if applicable) was notified of their right to appeal </a:t>
            </a:r>
          </a:p>
          <a:p>
            <a:pPr marL="285750" indent="-285750">
              <a:buFont typeface="Wingdings" panose="05000000000000000000" pitchFamily="2" charset="2"/>
              <a:buChar char="Ø"/>
            </a:pPr>
            <a:r>
              <a:rPr lang="en-US" sz="1450" dirty="0"/>
              <a:t>Identify the date that the resolution offered was accepted </a:t>
            </a:r>
          </a:p>
          <a:p>
            <a:pPr marL="285750" indent="-285750">
              <a:buFont typeface="Wingdings" panose="05000000000000000000" pitchFamily="2" charset="2"/>
              <a:buChar char="Ø"/>
            </a:pPr>
            <a:r>
              <a:rPr lang="en-US" sz="1450" dirty="0"/>
              <a:t>If the individual or AR were unable to be notified select the field to indicate this.</a:t>
            </a:r>
          </a:p>
          <a:p>
            <a:pPr marL="285750" indent="-285750">
              <a:buFont typeface="Wingdings" panose="05000000000000000000" pitchFamily="2" charset="2"/>
              <a:buChar char="Ø"/>
            </a:pPr>
            <a:r>
              <a:rPr lang="en-US" sz="1450" dirty="0"/>
              <a:t>Use the “</a:t>
            </a:r>
            <a:r>
              <a:rPr lang="en-US" sz="1450" b="1" dirty="0"/>
              <a:t>Notification Remarks</a:t>
            </a:r>
            <a:r>
              <a:rPr lang="en-US" sz="1450" dirty="0"/>
              <a:t>” field to indicate how the notification occurred or efforts toward notification if unable to do so. </a:t>
            </a:r>
          </a:p>
          <a:p>
            <a:pPr marL="285750" indent="-285750">
              <a:buFont typeface="Wingdings" panose="05000000000000000000" pitchFamily="2" charset="2"/>
              <a:buChar char="Ø"/>
            </a:pPr>
            <a:endParaRPr lang="en-US" sz="1500" dirty="0"/>
          </a:p>
        </p:txBody>
      </p:sp>
      <p:sp>
        <p:nvSpPr>
          <p:cNvPr id="22" name="TextBox 21">
            <a:extLst>
              <a:ext uri="{FF2B5EF4-FFF2-40B4-BE49-F238E27FC236}">
                <a16:creationId xmlns:a16="http://schemas.microsoft.com/office/drawing/2014/main" id="{78F67E0B-7A0D-4CEA-F575-0010A65D388A}"/>
              </a:ext>
            </a:extLst>
          </p:cNvPr>
          <p:cNvSpPr txBox="1"/>
          <p:nvPr/>
        </p:nvSpPr>
        <p:spPr>
          <a:xfrm>
            <a:off x="431917" y="4075221"/>
            <a:ext cx="5128431" cy="553998"/>
          </a:xfrm>
          <a:prstGeom prst="rect">
            <a:avLst/>
          </a:prstGeom>
          <a:noFill/>
        </p:spPr>
        <p:txBody>
          <a:bodyPr wrap="square" rtlCol="0">
            <a:spAutoFit/>
          </a:bodyPr>
          <a:lstStyle/>
          <a:p>
            <a:pPr marL="285750" indent="-285750">
              <a:buFont typeface="Wingdings" panose="05000000000000000000" pitchFamily="2" charset="2"/>
              <a:buChar char="Ø"/>
            </a:pPr>
            <a:r>
              <a:rPr lang="en-US" sz="1450" dirty="0"/>
              <a:t>Enter the assigned Advocates name, consulted on the investigation. </a:t>
            </a:r>
          </a:p>
        </p:txBody>
      </p:sp>
      <p:sp>
        <p:nvSpPr>
          <p:cNvPr id="23" name="TextBox 22">
            <a:extLst>
              <a:ext uri="{FF2B5EF4-FFF2-40B4-BE49-F238E27FC236}">
                <a16:creationId xmlns:a16="http://schemas.microsoft.com/office/drawing/2014/main" id="{C232B2EE-1143-64A3-2292-29A30150E541}"/>
              </a:ext>
            </a:extLst>
          </p:cNvPr>
          <p:cNvSpPr txBox="1"/>
          <p:nvPr/>
        </p:nvSpPr>
        <p:spPr>
          <a:xfrm>
            <a:off x="443532" y="5106879"/>
            <a:ext cx="5128431" cy="784830"/>
          </a:xfrm>
          <a:prstGeom prst="rect">
            <a:avLst/>
          </a:prstGeom>
          <a:noFill/>
        </p:spPr>
        <p:txBody>
          <a:bodyPr wrap="square" rtlCol="0">
            <a:spAutoFit/>
          </a:bodyPr>
          <a:lstStyle/>
          <a:p>
            <a:pPr marL="285750" indent="-285750">
              <a:buFont typeface="Wingdings" panose="05000000000000000000" pitchFamily="2" charset="2"/>
              <a:buChar char="Ø"/>
            </a:pPr>
            <a:r>
              <a:rPr lang="en-US" sz="1450" dirty="0"/>
              <a:t>From drop-down, Select: </a:t>
            </a:r>
          </a:p>
          <a:p>
            <a:pPr lvl="1"/>
            <a:r>
              <a:rPr lang="en-US" sz="1450" b="1" dirty="0"/>
              <a:t>Pending/Under investigation</a:t>
            </a:r>
          </a:p>
          <a:p>
            <a:pPr lvl="1"/>
            <a:endParaRPr lang="en-US" sz="1500" dirty="0"/>
          </a:p>
        </p:txBody>
      </p:sp>
      <p:sp>
        <p:nvSpPr>
          <p:cNvPr id="25" name="TextBox 24">
            <a:extLst>
              <a:ext uri="{FF2B5EF4-FFF2-40B4-BE49-F238E27FC236}">
                <a16:creationId xmlns:a16="http://schemas.microsoft.com/office/drawing/2014/main" id="{B257C57D-A4AE-0419-B0C1-82DE1748F23D}"/>
              </a:ext>
            </a:extLst>
          </p:cNvPr>
          <p:cNvSpPr txBox="1"/>
          <p:nvPr/>
        </p:nvSpPr>
        <p:spPr>
          <a:xfrm>
            <a:off x="7109011" y="5898776"/>
            <a:ext cx="699163" cy="252384"/>
          </a:xfrm>
          <a:prstGeom prst="rect">
            <a:avLst/>
          </a:prstGeom>
          <a:noFill/>
          <a:ln w="38100">
            <a:solidFill>
              <a:schemeClr val="accent1"/>
            </a:solidFill>
          </a:ln>
          <a:effectLst>
            <a:glow rad="63500">
              <a:schemeClr val="accent2">
                <a:satMod val="175000"/>
                <a:alpha val="40000"/>
              </a:schemeClr>
            </a:glow>
          </a:effectLst>
        </p:spPr>
        <p:txBody>
          <a:bodyPr wrap="square" rtlCol="0">
            <a:spAutoFit/>
          </a:bodyPr>
          <a:lstStyle/>
          <a:p>
            <a:endParaRPr lang="en-US" dirty="0"/>
          </a:p>
        </p:txBody>
      </p:sp>
      <p:sp>
        <p:nvSpPr>
          <p:cNvPr id="27" name="TextBox 26">
            <a:extLst>
              <a:ext uri="{FF2B5EF4-FFF2-40B4-BE49-F238E27FC236}">
                <a16:creationId xmlns:a16="http://schemas.microsoft.com/office/drawing/2014/main" id="{AFD636F4-BD0C-4729-C3E8-07C6A468F44F}"/>
              </a:ext>
            </a:extLst>
          </p:cNvPr>
          <p:cNvSpPr txBox="1"/>
          <p:nvPr/>
        </p:nvSpPr>
        <p:spPr>
          <a:xfrm>
            <a:off x="7544021" y="5870085"/>
            <a:ext cx="4204447" cy="292388"/>
          </a:xfrm>
          <a:prstGeom prst="rect">
            <a:avLst/>
          </a:prstGeom>
          <a:noFill/>
        </p:spPr>
        <p:txBody>
          <a:bodyPr wrap="square">
            <a:spAutoFit/>
          </a:bodyPr>
          <a:lstStyle/>
          <a:p>
            <a:pPr marL="285750" indent="-285750">
              <a:buClr>
                <a:schemeClr val="tx1"/>
              </a:buClr>
              <a:buFont typeface="Wingdings" panose="05000000000000000000" pitchFamily="2" charset="2"/>
              <a:buChar char="Ø"/>
            </a:pPr>
            <a:r>
              <a:rPr lang="en-US" sz="1300" b="1" dirty="0">
                <a:solidFill>
                  <a:schemeClr val="accent1"/>
                </a:solidFill>
                <a:effectLst>
                  <a:outerShdw blurRad="38100" dist="38100" dir="2700000" algn="tl">
                    <a:srgbClr val="000000">
                      <a:alpha val="43137"/>
                    </a:srgbClr>
                  </a:outerShdw>
                </a:effectLst>
                <a:highlight>
                  <a:srgbClr val="FFFF00"/>
                </a:highlight>
              </a:rPr>
              <a:t>Save</a:t>
            </a:r>
            <a:r>
              <a:rPr lang="en-US" sz="1300" b="1" dirty="0"/>
              <a:t> </a:t>
            </a:r>
            <a:r>
              <a:rPr lang="en-US" sz="1300" b="1" dirty="0">
                <a:solidFill>
                  <a:schemeClr val="bg2">
                    <a:lumMod val="10000"/>
                  </a:schemeClr>
                </a:solidFill>
              </a:rPr>
              <a:t>record –Findings tab is complete   </a:t>
            </a:r>
          </a:p>
        </p:txBody>
      </p:sp>
      <p:sp>
        <p:nvSpPr>
          <p:cNvPr id="28" name="TextBox 27">
            <a:extLst>
              <a:ext uri="{FF2B5EF4-FFF2-40B4-BE49-F238E27FC236}">
                <a16:creationId xmlns:a16="http://schemas.microsoft.com/office/drawing/2014/main" id="{6AA2E82E-E4B9-2492-A623-CB3298F46962}"/>
              </a:ext>
            </a:extLst>
          </p:cNvPr>
          <p:cNvSpPr txBox="1"/>
          <p:nvPr/>
        </p:nvSpPr>
        <p:spPr>
          <a:xfrm>
            <a:off x="431917" y="5644988"/>
            <a:ext cx="5322862" cy="538609"/>
          </a:xfrm>
          <a:prstGeom prst="rect">
            <a:avLst/>
          </a:prstGeom>
          <a:noFill/>
        </p:spPr>
        <p:txBody>
          <a:bodyPr wrap="square" rtlCol="0">
            <a:spAutoFit/>
          </a:bodyPr>
          <a:lstStyle/>
          <a:p>
            <a:pPr marL="285750" indent="-285750">
              <a:buFont typeface="Wingdings" panose="05000000000000000000" pitchFamily="2" charset="2"/>
              <a:buChar char="v"/>
            </a:pPr>
            <a:r>
              <a:rPr lang="en-US" sz="1450" b="1" dirty="0">
                <a:solidFill>
                  <a:srgbClr val="C00000"/>
                </a:solidFill>
              </a:rPr>
              <a:t>Only the Advocate will identify if LHRC/SHRC review is needed in the drop-down menu, or close the case</a:t>
            </a:r>
          </a:p>
        </p:txBody>
      </p:sp>
    </p:spTree>
    <p:extLst>
      <p:ext uri="{BB962C8B-B14F-4D97-AF65-F5344CB8AC3E}">
        <p14:creationId xmlns:p14="http://schemas.microsoft.com/office/powerpoint/2010/main" val="37095775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screenshot of a computer&#10;&#10;Description automatically generated">
            <a:extLst>
              <a:ext uri="{FF2B5EF4-FFF2-40B4-BE49-F238E27FC236}">
                <a16:creationId xmlns:a16="http://schemas.microsoft.com/office/drawing/2014/main" id="{BF10A437-754E-28DE-F10D-9B19D2A73A9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5749" y="1084262"/>
            <a:ext cx="5356293" cy="5089524"/>
          </a:xfr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4" name="Date Placeholder 3">
            <a:extLst>
              <a:ext uri="{FF2B5EF4-FFF2-40B4-BE49-F238E27FC236}">
                <a16:creationId xmlns:a16="http://schemas.microsoft.com/office/drawing/2014/main" id="{718CF3E7-E76B-C91E-EB10-CC8986F3F7FC}"/>
              </a:ext>
            </a:extLst>
          </p:cNvPr>
          <p:cNvSpPr>
            <a:spLocks noGrp="1"/>
          </p:cNvSpPr>
          <p:nvPr>
            <p:ph type="dt" sz="half" idx="10"/>
          </p:nvPr>
        </p:nvSpPr>
        <p:spPr/>
        <p:txBody>
          <a:bodyPr/>
          <a:lstStyle/>
          <a:p>
            <a:r>
              <a:rPr lang="en-US" dirty="0"/>
              <a:t>2024</a:t>
            </a:r>
          </a:p>
        </p:txBody>
      </p:sp>
      <p:sp>
        <p:nvSpPr>
          <p:cNvPr id="6" name="Slide Number Placeholder 5">
            <a:extLst>
              <a:ext uri="{FF2B5EF4-FFF2-40B4-BE49-F238E27FC236}">
                <a16:creationId xmlns:a16="http://schemas.microsoft.com/office/drawing/2014/main" id="{8F91852B-2428-49FC-56CA-F78541B9DD5C}"/>
              </a:ext>
            </a:extLst>
          </p:cNvPr>
          <p:cNvSpPr>
            <a:spLocks noGrp="1"/>
          </p:cNvSpPr>
          <p:nvPr>
            <p:ph type="sldNum" sz="quarter" idx="12"/>
          </p:nvPr>
        </p:nvSpPr>
        <p:spPr/>
        <p:txBody>
          <a:bodyPr/>
          <a:lstStyle/>
          <a:p>
            <a:fld id="{5874D6C6-B3A5-4F2C-A6BF-E3D57C3A1219}" type="slidenum">
              <a:rPr lang="en-US" smtClean="0"/>
              <a:t>57</a:t>
            </a:fld>
            <a:endParaRPr lang="en-US"/>
          </a:p>
        </p:txBody>
      </p:sp>
      <p:pic>
        <p:nvPicPr>
          <p:cNvPr id="11" name="Content Placeholder 10" descr="A screenshot of a computer&#10;&#10;Description automatically generated">
            <a:extLst>
              <a:ext uri="{FF2B5EF4-FFF2-40B4-BE49-F238E27FC236}">
                <a16:creationId xmlns:a16="http://schemas.microsoft.com/office/drawing/2014/main" id="{9499D6D8-0679-E506-8C2C-92D1BC4ED2C6}"/>
              </a:ext>
            </a:extLst>
          </p:cNvPr>
          <p:cNvPicPr>
            <a:picLocks noGrp="1" noChangeAspect="1"/>
          </p:cNvPicPr>
          <p:nvPr>
            <p:ph sz="quarter" idx="13"/>
          </p:nvPr>
        </p:nvPicPr>
        <p:blipFill rotWithShape="1">
          <a:blip r:embed="rId3">
            <a:extLst>
              <a:ext uri="{28A0092B-C50C-407E-A947-70E740481C1C}">
                <a14:useLocalDpi xmlns:a14="http://schemas.microsoft.com/office/drawing/2010/main" val="0"/>
              </a:ext>
            </a:extLst>
          </a:blip>
          <a:srcRect l="24919" t="52359" r="33716" b="2152"/>
          <a:stretch/>
        </p:blipFill>
        <p:spPr>
          <a:xfrm>
            <a:off x="4811627" y="2133600"/>
            <a:ext cx="1758203" cy="1975264"/>
          </a:xfrm>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3" name="TextBox 2">
            <a:extLst>
              <a:ext uri="{FF2B5EF4-FFF2-40B4-BE49-F238E27FC236}">
                <a16:creationId xmlns:a16="http://schemas.microsoft.com/office/drawing/2014/main" id="{8688B82F-4959-ED1E-794D-E86E1BED950B}"/>
              </a:ext>
            </a:extLst>
          </p:cNvPr>
          <p:cNvSpPr txBox="1"/>
          <p:nvPr/>
        </p:nvSpPr>
        <p:spPr>
          <a:xfrm>
            <a:off x="7437662" y="452653"/>
            <a:ext cx="3618159" cy="369332"/>
          </a:xfrm>
          <a:prstGeom prst="rect">
            <a:avLst/>
          </a:prstGeom>
          <a:noFill/>
        </p:spPr>
        <p:txBody>
          <a:bodyPr wrap="square">
            <a:spAutoFit/>
          </a:bodyPr>
          <a:lstStyle/>
          <a:p>
            <a:r>
              <a:rPr lang="en-US" b="1" dirty="0">
                <a:solidFill>
                  <a:schemeClr val="bg1"/>
                </a:solidFill>
                <a:effectLst>
                  <a:outerShdw blurRad="38100" dist="38100" dir="2700000" algn="tl">
                    <a:srgbClr val="000000">
                      <a:alpha val="43137"/>
                    </a:srgbClr>
                  </a:outerShdw>
                </a:effectLst>
              </a:rPr>
              <a:t>DBHDS Advocate Report </a:t>
            </a:r>
            <a:r>
              <a:rPr lang="en-US" dirty="0">
                <a:solidFill>
                  <a:schemeClr val="bg1"/>
                </a:solidFill>
                <a:effectLst>
                  <a:outerShdw blurRad="38100" dist="38100" dir="2700000" algn="tl">
                    <a:srgbClr val="000000">
                      <a:alpha val="43137"/>
                    </a:srgbClr>
                  </a:outerShdw>
                </a:effectLst>
              </a:rPr>
              <a:t>tab</a:t>
            </a:r>
            <a:endParaRPr lang="en-US" dirty="0">
              <a:solidFill>
                <a:schemeClr val="bg1"/>
              </a:solidFill>
            </a:endParaRPr>
          </a:p>
        </p:txBody>
      </p:sp>
      <p:sp>
        <p:nvSpPr>
          <p:cNvPr id="2" name="Arrow: Right 1">
            <a:extLst>
              <a:ext uri="{FF2B5EF4-FFF2-40B4-BE49-F238E27FC236}">
                <a16:creationId xmlns:a16="http://schemas.microsoft.com/office/drawing/2014/main" id="{3C1C8A54-7C2C-6D26-9375-67346A2E6BCE}"/>
              </a:ext>
            </a:extLst>
          </p:cNvPr>
          <p:cNvSpPr/>
          <p:nvPr/>
        </p:nvSpPr>
        <p:spPr>
          <a:xfrm>
            <a:off x="3883839" y="3599841"/>
            <a:ext cx="834076" cy="193946"/>
          </a:xfrm>
          <a:prstGeom prst="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494A678-30D6-D53A-9ED7-D7ADB3023923}"/>
              </a:ext>
            </a:extLst>
          </p:cNvPr>
          <p:cNvSpPr txBox="1"/>
          <p:nvPr/>
        </p:nvSpPr>
        <p:spPr>
          <a:xfrm>
            <a:off x="3405008" y="1020089"/>
            <a:ext cx="1312907" cy="243935"/>
          </a:xfrm>
          <a:prstGeom prst="rect">
            <a:avLst/>
          </a:prstGeom>
          <a:noFill/>
          <a:ln w="38100">
            <a:solidFill>
              <a:srgbClr val="C00000"/>
            </a:solidFill>
          </a:ln>
          <a:effectLst>
            <a:glow rad="63500">
              <a:schemeClr val="accent2">
                <a:satMod val="175000"/>
                <a:alpha val="40000"/>
              </a:schemeClr>
            </a:glow>
            <a:outerShdw blurRad="50800" dist="38100" dir="2700000" algn="tl" rotWithShape="0">
              <a:prstClr val="black">
                <a:alpha val="40000"/>
              </a:prstClr>
            </a:outerShdw>
          </a:effectLst>
        </p:spPr>
        <p:txBody>
          <a:bodyPr wrap="square" rtlCol="0">
            <a:spAutoFit/>
          </a:bodyPr>
          <a:lstStyle/>
          <a:p>
            <a:endParaRPr lang="en-US" dirty="0"/>
          </a:p>
        </p:txBody>
      </p:sp>
      <p:sp>
        <p:nvSpPr>
          <p:cNvPr id="8" name="TextBox 7">
            <a:extLst>
              <a:ext uri="{FF2B5EF4-FFF2-40B4-BE49-F238E27FC236}">
                <a16:creationId xmlns:a16="http://schemas.microsoft.com/office/drawing/2014/main" id="{643D914B-8AE1-BB03-F424-5F7AC69C2D65}"/>
              </a:ext>
            </a:extLst>
          </p:cNvPr>
          <p:cNvSpPr txBox="1"/>
          <p:nvPr/>
        </p:nvSpPr>
        <p:spPr>
          <a:xfrm>
            <a:off x="7055752" y="1020089"/>
            <a:ext cx="4381979" cy="923330"/>
          </a:xfrm>
          <a:prstGeom prst="rect">
            <a:avLst/>
          </a:prstGeom>
          <a:noFill/>
        </p:spPr>
        <p:txBody>
          <a:bodyPr wrap="square">
            <a:spAutoFit/>
          </a:bodyPr>
          <a:lstStyle/>
          <a:p>
            <a:pPr marL="285750" indent="-285750">
              <a:buFont typeface="Wingdings" panose="05000000000000000000" pitchFamily="2" charset="2"/>
              <a:buChar char="v"/>
            </a:pPr>
            <a:r>
              <a:rPr lang="en-US" b="1" dirty="0">
                <a:solidFill>
                  <a:srgbClr val="C00000"/>
                </a:solidFill>
                <a:effectLst>
                  <a:outerShdw blurRad="38100" dist="38100" dir="2700000" algn="tl">
                    <a:srgbClr val="000000">
                      <a:alpha val="43137"/>
                    </a:srgbClr>
                  </a:outerShdw>
                </a:effectLst>
              </a:rPr>
              <a:t>This tab is only to completed by the assigned Advocate; however, may be observed by the provider. </a:t>
            </a:r>
          </a:p>
        </p:txBody>
      </p:sp>
      <p:sp>
        <p:nvSpPr>
          <p:cNvPr id="10" name="TextBox 9">
            <a:extLst>
              <a:ext uri="{FF2B5EF4-FFF2-40B4-BE49-F238E27FC236}">
                <a16:creationId xmlns:a16="http://schemas.microsoft.com/office/drawing/2014/main" id="{C70E8BBE-DD8A-4D0A-97AD-BE9D28709631}"/>
              </a:ext>
            </a:extLst>
          </p:cNvPr>
          <p:cNvSpPr txBox="1"/>
          <p:nvPr/>
        </p:nvSpPr>
        <p:spPr>
          <a:xfrm>
            <a:off x="7044609" y="2681437"/>
            <a:ext cx="3392412" cy="2031325"/>
          </a:xfrm>
          <a:prstGeom prst="rect">
            <a:avLst/>
          </a:prstGeom>
          <a:noFill/>
        </p:spPr>
        <p:txBody>
          <a:bodyPr wrap="square" rtlCol="0">
            <a:spAutoFit/>
          </a:bodyPr>
          <a:lstStyle/>
          <a:p>
            <a:pPr marL="285750" indent="-285750">
              <a:buFont typeface="Wingdings" panose="05000000000000000000" pitchFamily="2" charset="2"/>
              <a:buChar char="Ø"/>
            </a:pPr>
            <a:r>
              <a:rPr lang="en-US" dirty="0"/>
              <a:t>The Advocate will date and select actions or participation taken during the investigation; and describe the actions and participation in the remarks field. </a:t>
            </a:r>
          </a:p>
        </p:txBody>
      </p:sp>
      <p:sp>
        <p:nvSpPr>
          <p:cNvPr id="12" name="Half Frame 11">
            <a:extLst>
              <a:ext uri="{FF2B5EF4-FFF2-40B4-BE49-F238E27FC236}">
                <a16:creationId xmlns:a16="http://schemas.microsoft.com/office/drawing/2014/main" id="{643DCA89-2A54-F143-8062-9F9CC0D3144D}"/>
              </a:ext>
            </a:extLst>
          </p:cNvPr>
          <p:cNvSpPr/>
          <p:nvPr/>
        </p:nvSpPr>
        <p:spPr>
          <a:xfrm rot="18575411" flipV="1">
            <a:off x="606349" y="1068750"/>
            <a:ext cx="295839" cy="89375"/>
          </a:xfrm>
          <a:prstGeom prst="halfFrame">
            <a:avLst/>
          </a:prstGeom>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Half Frame 12">
            <a:extLst>
              <a:ext uri="{FF2B5EF4-FFF2-40B4-BE49-F238E27FC236}">
                <a16:creationId xmlns:a16="http://schemas.microsoft.com/office/drawing/2014/main" id="{32EED97B-12D2-F22E-BF4A-71DE9456A70A}"/>
              </a:ext>
            </a:extLst>
          </p:cNvPr>
          <p:cNvSpPr/>
          <p:nvPr/>
        </p:nvSpPr>
        <p:spPr>
          <a:xfrm rot="18575411" flipV="1">
            <a:off x="1200381" y="1068750"/>
            <a:ext cx="295839" cy="89375"/>
          </a:xfrm>
          <a:prstGeom prst="halfFrame">
            <a:avLst/>
          </a:prstGeom>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Half Frame 13">
            <a:extLst>
              <a:ext uri="{FF2B5EF4-FFF2-40B4-BE49-F238E27FC236}">
                <a16:creationId xmlns:a16="http://schemas.microsoft.com/office/drawing/2014/main" id="{D3FAF0BC-6C97-2F0C-C392-E824B8AE1381}"/>
              </a:ext>
            </a:extLst>
          </p:cNvPr>
          <p:cNvSpPr/>
          <p:nvPr/>
        </p:nvSpPr>
        <p:spPr>
          <a:xfrm rot="18575411" flipV="1">
            <a:off x="1794414" y="1068750"/>
            <a:ext cx="295839" cy="89375"/>
          </a:xfrm>
          <a:prstGeom prst="halfFrame">
            <a:avLst/>
          </a:prstGeom>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Half Frame 14">
            <a:extLst>
              <a:ext uri="{FF2B5EF4-FFF2-40B4-BE49-F238E27FC236}">
                <a16:creationId xmlns:a16="http://schemas.microsoft.com/office/drawing/2014/main" id="{899D1F78-FB2A-74C0-49A7-55053FE856F0}"/>
              </a:ext>
            </a:extLst>
          </p:cNvPr>
          <p:cNvSpPr/>
          <p:nvPr/>
        </p:nvSpPr>
        <p:spPr>
          <a:xfrm rot="18575411" flipV="1">
            <a:off x="2384274" y="1068751"/>
            <a:ext cx="295839" cy="89375"/>
          </a:xfrm>
          <a:prstGeom prst="halfFrame">
            <a:avLst/>
          </a:prstGeom>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Half Frame 15">
            <a:extLst>
              <a:ext uri="{FF2B5EF4-FFF2-40B4-BE49-F238E27FC236}">
                <a16:creationId xmlns:a16="http://schemas.microsoft.com/office/drawing/2014/main" id="{B48C4366-11F8-B6DB-BF5F-B7C1CEE0FEE0}"/>
              </a:ext>
            </a:extLst>
          </p:cNvPr>
          <p:cNvSpPr/>
          <p:nvPr/>
        </p:nvSpPr>
        <p:spPr>
          <a:xfrm rot="18575411" flipV="1">
            <a:off x="2973562" y="1068749"/>
            <a:ext cx="295839" cy="89375"/>
          </a:xfrm>
          <a:prstGeom prst="halfFrame">
            <a:avLst/>
          </a:prstGeom>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a:extLst>
              <a:ext uri="{FF2B5EF4-FFF2-40B4-BE49-F238E27FC236}">
                <a16:creationId xmlns:a16="http://schemas.microsoft.com/office/drawing/2014/main" id="{881F4735-D129-A017-C27E-B330E1494225}"/>
              </a:ext>
            </a:extLst>
          </p:cNvPr>
          <p:cNvSpPr/>
          <p:nvPr/>
        </p:nvSpPr>
        <p:spPr>
          <a:xfrm>
            <a:off x="299001" y="2133600"/>
            <a:ext cx="1758203" cy="161365"/>
          </a:xfrm>
          <a:prstGeom prst="rect">
            <a:avLst/>
          </a:prstGeom>
          <a:solidFill>
            <a:srgbClr val="FAFA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300" b="1" dirty="0">
                <a:solidFill>
                  <a:schemeClr val="tx1"/>
                </a:solidFill>
                <a:effectLst>
                  <a:outerShdw blurRad="38100" dist="38100" dir="2700000" algn="tl">
                    <a:srgbClr val="000000">
                      <a:alpha val="43137"/>
                    </a:srgbClr>
                  </a:outerShdw>
                </a:effectLst>
              </a:rPr>
              <a:t>Thor Odinson </a:t>
            </a:r>
          </a:p>
        </p:txBody>
      </p:sp>
    </p:spTree>
    <p:extLst>
      <p:ext uri="{BB962C8B-B14F-4D97-AF65-F5344CB8AC3E}">
        <p14:creationId xmlns:p14="http://schemas.microsoft.com/office/powerpoint/2010/main" val="3453633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8F2B90C-1905-F36E-1357-8BD80B88187E}"/>
              </a:ext>
            </a:extLst>
          </p:cNvPr>
          <p:cNvSpPr>
            <a:spLocks noGrp="1"/>
          </p:cNvSpPr>
          <p:nvPr>
            <p:ph type="dt" sz="half" idx="10"/>
          </p:nvPr>
        </p:nvSpPr>
        <p:spPr/>
        <p:txBody>
          <a:bodyPr/>
          <a:lstStyle/>
          <a:p>
            <a:r>
              <a:rPr lang="en-US" dirty="0"/>
              <a:t>2024</a:t>
            </a:r>
          </a:p>
        </p:txBody>
      </p:sp>
      <p:sp>
        <p:nvSpPr>
          <p:cNvPr id="6" name="Slide Number Placeholder 5">
            <a:extLst>
              <a:ext uri="{FF2B5EF4-FFF2-40B4-BE49-F238E27FC236}">
                <a16:creationId xmlns:a16="http://schemas.microsoft.com/office/drawing/2014/main" id="{7C0CE616-4366-CEAA-F4FB-B037F538292B}"/>
              </a:ext>
            </a:extLst>
          </p:cNvPr>
          <p:cNvSpPr>
            <a:spLocks noGrp="1"/>
          </p:cNvSpPr>
          <p:nvPr>
            <p:ph type="sldNum" sz="quarter" idx="12"/>
          </p:nvPr>
        </p:nvSpPr>
        <p:spPr/>
        <p:txBody>
          <a:bodyPr/>
          <a:lstStyle/>
          <a:p>
            <a:fld id="{5874D6C6-B3A5-4F2C-A6BF-E3D57C3A1219}" type="slidenum">
              <a:rPr lang="en-US" smtClean="0"/>
              <a:t>58</a:t>
            </a:fld>
            <a:endParaRPr lang="en-US" dirty="0"/>
          </a:p>
        </p:txBody>
      </p:sp>
      <p:sp>
        <p:nvSpPr>
          <p:cNvPr id="7" name="Content Placeholder 6">
            <a:extLst>
              <a:ext uri="{FF2B5EF4-FFF2-40B4-BE49-F238E27FC236}">
                <a16:creationId xmlns:a16="http://schemas.microsoft.com/office/drawing/2014/main" id="{B8CF4987-1E13-1550-372F-29F92BF734EE}"/>
              </a:ext>
            </a:extLst>
          </p:cNvPr>
          <p:cNvSpPr>
            <a:spLocks noGrp="1"/>
          </p:cNvSpPr>
          <p:nvPr>
            <p:ph sz="quarter" idx="13"/>
          </p:nvPr>
        </p:nvSpPr>
        <p:spPr/>
        <p:txBody>
          <a:bodyPr/>
          <a:lstStyle/>
          <a:p>
            <a:r>
              <a:rPr lang="en-US" b="1" dirty="0">
                <a:effectLst>
                  <a:outerShdw blurRad="38100" dist="38100" dir="2700000" algn="tl">
                    <a:srgbClr val="000000">
                      <a:alpha val="43137"/>
                    </a:srgbClr>
                  </a:outerShdw>
                </a:effectLst>
              </a:rPr>
              <a:t>LHRC </a:t>
            </a:r>
            <a:r>
              <a:rPr lang="en-US" dirty="0"/>
              <a:t>tab </a:t>
            </a:r>
          </a:p>
        </p:txBody>
      </p:sp>
      <p:pic>
        <p:nvPicPr>
          <p:cNvPr id="11" name="Picture 10">
            <a:extLst>
              <a:ext uri="{FF2B5EF4-FFF2-40B4-BE49-F238E27FC236}">
                <a16:creationId xmlns:a16="http://schemas.microsoft.com/office/drawing/2014/main" id="{C20FEEC8-5632-CFEC-F536-9AAEEB109F7E}"/>
              </a:ext>
            </a:extLst>
          </p:cNvPr>
          <p:cNvPicPr>
            <a:picLocks noChangeAspect="1"/>
          </p:cNvPicPr>
          <p:nvPr/>
        </p:nvPicPr>
        <p:blipFill>
          <a:blip r:embed="rId2"/>
          <a:stretch>
            <a:fillRect/>
          </a:stretch>
        </p:blipFill>
        <p:spPr>
          <a:xfrm>
            <a:off x="285750" y="1051053"/>
            <a:ext cx="4811902" cy="5122733"/>
          </a:xfrm>
          <a:prstGeom prst="rect">
            <a:avLst/>
          </a:prstGeom>
          <a:ln>
            <a:solidFill>
              <a:srgbClr val="0070C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 name="Picture 1">
            <a:extLst>
              <a:ext uri="{FF2B5EF4-FFF2-40B4-BE49-F238E27FC236}">
                <a16:creationId xmlns:a16="http://schemas.microsoft.com/office/drawing/2014/main" id="{352D0730-02C5-8957-FE5A-2FE2005C7C4E}"/>
              </a:ext>
            </a:extLst>
          </p:cNvPr>
          <p:cNvPicPr>
            <a:picLocks noChangeAspect="1"/>
          </p:cNvPicPr>
          <p:nvPr/>
        </p:nvPicPr>
        <p:blipFill>
          <a:blip r:embed="rId3"/>
          <a:stretch>
            <a:fillRect/>
          </a:stretch>
        </p:blipFill>
        <p:spPr>
          <a:xfrm>
            <a:off x="2691701" y="2060379"/>
            <a:ext cx="1237979" cy="586123"/>
          </a:xfrm>
          <a:prstGeom prst="rect">
            <a:avLst/>
          </a:prstGeom>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8" name="TextBox 7">
            <a:extLst>
              <a:ext uri="{FF2B5EF4-FFF2-40B4-BE49-F238E27FC236}">
                <a16:creationId xmlns:a16="http://schemas.microsoft.com/office/drawing/2014/main" id="{2BE5C5E1-1FD0-99F9-334E-F53D9CCEDC61}"/>
              </a:ext>
            </a:extLst>
          </p:cNvPr>
          <p:cNvSpPr txBox="1"/>
          <p:nvPr/>
        </p:nvSpPr>
        <p:spPr>
          <a:xfrm>
            <a:off x="5236335" y="1051052"/>
            <a:ext cx="6468728" cy="4708981"/>
          </a:xfrm>
          <a:prstGeom prst="rect">
            <a:avLst/>
          </a:prstGeom>
          <a:noFill/>
        </p:spPr>
        <p:txBody>
          <a:bodyPr wrap="square">
            <a:spAutoFit/>
          </a:bodyPr>
          <a:lstStyle/>
          <a:p>
            <a:pPr marL="285750" indent="-285750">
              <a:buFont typeface="Wingdings" panose="05000000000000000000" pitchFamily="2" charset="2"/>
              <a:buChar char="Ø"/>
            </a:pPr>
            <a:r>
              <a:rPr lang="en-US" b="1" dirty="0">
                <a:solidFill>
                  <a:srgbClr val="C00000"/>
                </a:solidFill>
                <a:effectLst>
                  <a:outerShdw blurRad="38100" dist="38100" dir="2700000" algn="tl">
                    <a:srgbClr val="000000">
                      <a:alpha val="43137"/>
                    </a:srgbClr>
                  </a:outerShdw>
                </a:effectLst>
              </a:rPr>
              <a:t>The Advocate will complete this tab </a:t>
            </a:r>
            <a:r>
              <a:rPr lang="en-US" dirty="0"/>
              <a:t>when a LHRC Hearing is needed or requested, noting the following: </a:t>
            </a:r>
          </a:p>
          <a:p>
            <a:pPr marL="742950" lvl="1" indent="-285750">
              <a:buFont typeface="Wingdings" panose="05000000000000000000" pitchFamily="2" charset="2"/>
              <a:buChar char="ü"/>
            </a:pPr>
            <a:r>
              <a:rPr lang="en-US" dirty="0"/>
              <a:t>Date LHRC hearing was requested or reviewed </a:t>
            </a:r>
          </a:p>
          <a:p>
            <a:pPr marL="742950" lvl="1" indent="-285750">
              <a:buFont typeface="Wingdings" panose="05000000000000000000" pitchFamily="2" charset="2"/>
              <a:buChar char="ü"/>
            </a:pPr>
            <a:r>
              <a:rPr lang="en-US" dirty="0"/>
              <a:t>Select whom requested the LHRC Hearing from the drop-down menu</a:t>
            </a:r>
          </a:p>
          <a:p>
            <a:pPr marL="742950" lvl="1" indent="-285750">
              <a:buFont typeface="Wingdings" panose="05000000000000000000" pitchFamily="2" charset="2"/>
              <a:buChar char="ü"/>
            </a:pPr>
            <a:r>
              <a:rPr lang="en-US" dirty="0"/>
              <a:t>Date of the hearing</a:t>
            </a:r>
          </a:p>
          <a:p>
            <a:pPr lvl="2"/>
            <a:r>
              <a:rPr lang="en-US" dirty="0"/>
              <a:t>(or indicating if the hearing request was withdrawn; or an extension for the investigation was granted) </a:t>
            </a:r>
          </a:p>
          <a:p>
            <a:pPr lvl="2"/>
            <a:endParaRPr lang="en-US" sz="3000" dirty="0"/>
          </a:p>
          <a:p>
            <a:pPr marL="285750" indent="-285750">
              <a:buFont typeface="Wingdings" panose="05000000000000000000" pitchFamily="2" charset="2"/>
              <a:buChar char="Ø"/>
            </a:pPr>
            <a:r>
              <a:rPr lang="en-US" b="1" u="sng" dirty="0">
                <a:effectLst>
                  <a:outerShdw blurRad="38100" dist="38100" dir="2700000" algn="tl">
                    <a:srgbClr val="000000">
                      <a:alpha val="43137"/>
                    </a:srgbClr>
                  </a:outerShdw>
                </a:effectLst>
              </a:rPr>
              <a:t>Decision</a:t>
            </a:r>
            <a:r>
              <a:rPr lang="en-US" dirty="0"/>
              <a:t>: The decision of the LHRC will be noted, the date the decision was made by the LHRC, and if there is an appeal of the LHRC decision</a:t>
            </a:r>
            <a:endParaRPr lang="en-US" sz="1300" dirty="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b="1" u="sng" dirty="0">
                <a:effectLst>
                  <a:outerShdw blurRad="38100" dist="38100" dir="2700000" algn="tl">
                    <a:srgbClr val="000000">
                      <a:alpha val="43137"/>
                    </a:srgbClr>
                  </a:outerShdw>
                </a:effectLst>
              </a:rPr>
              <a:t>Remarks</a:t>
            </a:r>
            <a:r>
              <a:rPr lang="en-US" dirty="0"/>
              <a:t>: The Advocate will note remarks pertaining to the hearing or recommendations from the hearing</a:t>
            </a:r>
          </a:p>
        </p:txBody>
      </p:sp>
      <p:sp>
        <p:nvSpPr>
          <p:cNvPr id="9" name="TextBox 8">
            <a:extLst>
              <a:ext uri="{FF2B5EF4-FFF2-40B4-BE49-F238E27FC236}">
                <a16:creationId xmlns:a16="http://schemas.microsoft.com/office/drawing/2014/main" id="{7F8E0EFE-EC1F-FD4D-B71E-2241FDC3B33D}"/>
              </a:ext>
            </a:extLst>
          </p:cNvPr>
          <p:cNvSpPr txBox="1"/>
          <p:nvPr/>
        </p:nvSpPr>
        <p:spPr>
          <a:xfrm>
            <a:off x="4312024" y="1015068"/>
            <a:ext cx="388973" cy="212972"/>
          </a:xfrm>
          <a:prstGeom prst="rect">
            <a:avLst/>
          </a:prstGeom>
          <a:noFill/>
          <a:ln w="38100">
            <a:solidFill>
              <a:srgbClr val="C00000"/>
            </a:solidFill>
          </a:ln>
          <a:effectLst>
            <a:glow rad="63500">
              <a:schemeClr val="accent2">
                <a:satMod val="175000"/>
                <a:alpha val="40000"/>
              </a:schemeClr>
            </a:glow>
            <a:outerShdw blurRad="50800" dist="38100" dir="2700000" algn="tl" rotWithShape="0">
              <a:prstClr val="black">
                <a:alpha val="40000"/>
              </a:prstClr>
            </a:outerShdw>
          </a:effectLst>
        </p:spPr>
        <p:txBody>
          <a:bodyPr wrap="square" rtlCol="0">
            <a:spAutoFit/>
          </a:bodyPr>
          <a:lstStyle/>
          <a:p>
            <a:endParaRPr lang="en-US" dirty="0"/>
          </a:p>
        </p:txBody>
      </p:sp>
      <p:sp>
        <p:nvSpPr>
          <p:cNvPr id="10" name="Half Frame 9">
            <a:extLst>
              <a:ext uri="{FF2B5EF4-FFF2-40B4-BE49-F238E27FC236}">
                <a16:creationId xmlns:a16="http://schemas.microsoft.com/office/drawing/2014/main" id="{8985BE80-39C3-7183-E032-44874BE625BD}"/>
              </a:ext>
            </a:extLst>
          </p:cNvPr>
          <p:cNvSpPr/>
          <p:nvPr/>
        </p:nvSpPr>
        <p:spPr>
          <a:xfrm rot="18575411" flipV="1">
            <a:off x="467723" y="1076868"/>
            <a:ext cx="295839" cy="89375"/>
          </a:xfrm>
          <a:prstGeom prst="halfFrame">
            <a:avLst/>
          </a:prstGeom>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Half Frame 12">
            <a:extLst>
              <a:ext uri="{FF2B5EF4-FFF2-40B4-BE49-F238E27FC236}">
                <a16:creationId xmlns:a16="http://schemas.microsoft.com/office/drawing/2014/main" id="{5489A112-7DD2-5A79-FC9A-8D2FF385D732}"/>
              </a:ext>
            </a:extLst>
          </p:cNvPr>
          <p:cNvSpPr/>
          <p:nvPr/>
        </p:nvSpPr>
        <p:spPr>
          <a:xfrm rot="18575411" flipV="1">
            <a:off x="933051" y="1076868"/>
            <a:ext cx="295839" cy="89375"/>
          </a:xfrm>
          <a:prstGeom prst="halfFrame">
            <a:avLst/>
          </a:prstGeom>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Half Frame 13">
            <a:extLst>
              <a:ext uri="{FF2B5EF4-FFF2-40B4-BE49-F238E27FC236}">
                <a16:creationId xmlns:a16="http://schemas.microsoft.com/office/drawing/2014/main" id="{19D6BD38-87A4-F377-CD71-FCB6081B7408}"/>
              </a:ext>
            </a:extLst>
          </p:cNvPr>
          <p:cNvSpPr/>
          <p:nvPr/>
        </p:nvSpPr>
        <p:spPr>
          <a:xfrm rot="18575411" flipV="1">
            <a:off x="1576461" y="1076868"/>
            <a:ext cx="295839" cy="89375"/>
          </a:xfrm>
          <a:prstGeom prst="halfFrame">
            <a:avLst/>
          </a:prstGeom>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Half Frame 14">
            <a:extLst>
              <a:ext uri="{FF2B5EF4-FFF2-40B4-BE49-F238E27FC236}">
                <a16:creationId xmlns:a16="http://schemas.microsoft.com/office/drawing/2014/main" id="{DA3ABFC6-C303-E7FF-A50D-BB0160371F1F}"/>
              </a:ext>
            </a:extLst>
          </p:cNvPr>
          <p:cNvSpPr/>
          <p:nvPr/>
        </p:nvSpPr>
        <p:spPr>
          <a:xfrm rot="18575411" flipV="1">
            <a:off x="2218712" y="1076868"/>
            <a:ext cx="295839" cy="89375"/>
          </a:xfrm>
          <a:prstGeom prst="halfFrame">
            <a:avLst/>
          </a:prstGeom>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Half Frame 15">
            <a:extLst>
              <a:ext uri="{FF2B5EF4-FFF2-40B4-BE49-F238E27FC236}">
                <a16:creationId xmlns:a16="http://schemas.microsoft.com/office/drawing/2014/main" id="{2D0EE421-6F47-5CAF-E25A-C0709B3A7130}"/>
              </a:ext>
            </a:extLst>
          </p:cNvPr>
          <p:cNvSpPr/>
          <p:nvPr/>
        </p:nvSpPr>
        <p:spPr>
          <a:xfrm rot="18575411" flipV="1">
            <a:off x="2707312" y="1076867"/>
            <a:ext cx="295839" cy="89375"/>
          </a:xfrm>
          <a:prstGeom prst="halfFrame">
            <a:avLst/>
          </a:prstGeom>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Half Frame 16">
            <a:extLst>
              <a:ext uri="{FF2B5EF4-FFF2-40B4-BE49-F238E27FC236}">
                <a16:creationId xmlns:a16="http://schemas.microsoft.com/office/drawing/2014/main" id="{D3CA6EF5-64F9-98A2-3708-6A57D2AEE9BD}"/>
              </a:ext>
            </a:extLst>
          </p:cNvPr>
          <p:cNvSpPr/>
          <p:nvPr/>
        </p:nvSpPr>
        <p:spPr>
          <a:xfrm rot="18575411" flipV="1">
            <a:off x="3500061" y="1076867"/>
            <a:ext cx="295839" cy="89375"/>
          </a:xfrm>
          <a:prstGeom prst="halfFrame">
            <a:avLst/>
          </a:prstGeom>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a:extLst>
              <a:ext uri="{FF2B5EF4-FFF2-40B4-BE49-F238E27FC236}">
                <a16:creationId xmlns:a16="http://schemas.microsoft.com/office/drawing/2014/main" id="{F9DE6C9D-D909-6FB9-1164-1C0B53750E6E}"/>
              </a:ext>
            </a:extLst>
          </p:cNvPr>
          <p:cNvSpPr/>
          <p:nvPr/>
        </p:nvSpPr>
        <p:spPr>
          <a:xfrm>
            <a:off x="309162" y="1658471"/>
            <a:ext cx="1758203" cy="161365"/>
          </a:xfrm>
          <a:prstGeom prst="rect">
            <a:avLst/>
          </a:prstGeom>
          <a:solidFill>
            <a:srgbClr val="FAFA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300" b="1" dirty="0">
                <a:solidFill>
                  <a:schemeClr val="tx1"/>
                </a:solidFill>
                <a:effectLst>
                  <a:outerShdw blurRad="38100" dist="38100" dir="2700000" algn="tl">
                    <a:srgbClr val="000000">
                      <a:alpha val="43137"/>
                    </a:srgbClr>
                  </a:outerShdw>
                </a:effectLst>
              </a:rPr>
              <a:t>Thor Odinson </a:t>
            </a:r>
          </a:p>
        </p:txBody>
      </p:sp>
    </p:spTree>
    <p:extLst>
      <p:ext uri="{BB962C8B-B14F-4D97-AF65-F5344CB8AC3E}">
        <p14:creationId xmlns:p14="http://schemas.microsoft.com/office/powerpoint/2010/main" val="33059265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screenshot of a computer&#10;&#10;Description automatically generated">
            <a:extLst>
              <a:ext uri="{FF2B5EF4-FFF2-40B4-BE49-F238E27FC236}">
                <a16:creationId xmlns:a16="http://schemas.microsoft.com/office/drawing/2014/main" id="{FD14420B-1BDA-E963-7F56-CC5F7DD5A81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5750" y="1039439"/>
            <a:ext cx="4518212" cy="5039316"/>
          </a:xfrm>
          <a:ln>
            <a:solidFill>
              <a:srgbClr val="0070C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4" name="Date Placeholder 3">
            <a:extLst>
              <a:ext uri="{FF2B5EF4-FFF2-40B4-BE49-F238E27FC236}">
                <a16:creationId xmlns:a16="http://schemas.microsoft.com/office/drawing/2014/main" id="{EC2B56EE-B0D5-98F0-DD28-1658C3390DB7}"/>
              </a:ext>
            </a:extLst>
          </p:cNvPr>
          <p:cNvSpPr>
            <a:spLocks noGrp="1"/>
          </p:cNvSpPr>
          <p:nvPr>
            <p:ph type="dt" sz="half" idx="10"/>
          </p:nvPr>
        </p:nvSpPr>
        <p:spPr/>
        <p:txBody>
          <a:bodyPr/>
          <a:lstStyle/>
          <a:p>
            <a:r>
              <a:rPr lang="en-US" dirty="0"/>
              <a:t>2024</a:t>
            </a:r>
          </a:p>
        </p:txBody>
      </p:sp>
      <p:sp>
        <p:nvSpPr>
          <p:cNvPr id="6" name="Slide Number Placeholder 5">
            <a:extLst>
              <a:ext uri="{FF2B5EF4-FFF2-40B4-BE49-F238E27FC236}">
                <a16:creationId xmlns:a16="http://schemas.microsoft.com/office/drawing/2014/main" id="{C427B12E-4B0B-768B-4C48-5B2947E641A5}"/>
              </a:ext>
            </a:extLst>
          </p:cNvPr>
          <p:cNvSpPr>
            <a:spLocks noGrp="1"/>
          </p:cNvSpPr>
          <p:nvPr>
            <p:ph type="sldNum" sz="quarter" idx="12"/>
          </p:nvPr>
        </p:nvSpPr>
        <p:spPr/>
        <p:txBody>
          <a:bodyPr/>
          <a:lstStyle/>
          <a:p>
            <a:fld id="{5874D6C6-B3A5-4F2C-A6BF-E3D57C3A1219}" type="slidenum">
              <a:rPr lang="en-US" smtClean="0"/>
              <a:t>59</a:t>
            </a:fld>
            <a:endParaRPr lang="en-US"/>
          </a:p>
        </p:txBody>
      </p:sp>
      <p:sp>
        <p:nvSpPr>
          <p:cNvPr id="7" name="Content Placeholder 6">
            <a:extLst>
              <a:ext uri="{FF2B5EF4-FFF2-40B4-BE49-F238E27FC236}">
                <a16:creationId xmlns:a16="http://schemas.microsoft.com/office/drawing/2014/main" id="{A9DBA373-209C-4516-0585-644E08736FC1}"/>
              </a:ext>
            </a:extLst>
          </p:cNvPr>
          <p:cNvSpPr>
            <a:spLocks noGrp="1"/>
          </p:cNvSpPr>
          <p:nvPr>
            <p:ph sz="quarter" idx="13"/>
          </p:nvPr>
        </p:nvSpPr>
        <p:spPr/>
        <p:txBody>
          <a:bodyPr/>
          <a:lstStyle/>
          <a:p>
            <a:r>
              <a:rPr lang="en-US" b="1" dirty="0">
                <a:effectLst>
                  <a:outerShdw blurRad="38100" dist="38100" dir="2700000" algn="tl">
                    <a:srgbClr val="000000">
                      <a:alpha val="43137"/>
                    </a:srgbClr>
                  </a:outerShdw>
                </a:effectLst>
              </a:rPr>
              <a:t>SHRC </a:t>
            </a:r>
            <a:r>
              <a:rPr lang="en-US" dirty="0"/>
              <a:t>tab </a:t>
            </a:r>
          </a:p>
        </p:txBody>
      </p:sp>
      <p:sp>
        <p:nvSpPr>
          <p:cNvPr id="3" name="TextBox 2">
            <a:extLst>
              <a:ext uri="{FF2B5EF4-FFF2-40B4-BE49-F238E27FC236}">
                <a16:creationId xmlns:a16="http://schemas.microsoft.com/office/drawing/2014/main" id="{58EE9E7C-5422-6E65-8F2E-B85075BA8663}"/>
              </a:ext>
            </a:extLst>
          </p:cNvPr>
          <p:cNvSpPr txBox="1"/>
          <p:nvPr/>
        </p:nvSpPr>
        <p:spPr>
          <a:xfrm>
            <a:off x="4892040" y="2050506"/>
            <a:ext cx="6800850" cy="4524315"/>
          </a:xfrm>
          <a:prstGeom prst="rect">
            <a:avLst/>
          </a:prstGeom>
          <a:noFill/>
        </p:spPr>
        <p:txBody>
          <a:bodyPr wrap="square" rtlCol="0">
            <a:spAutoFit/>
          </a:bodyPr>
          <a:lstStyle/>
          <a:p>
            <a:r>
              <a:rPr lang="en-US" b="1" dirty="0">
                <a:solidFill>
                  <a:srgbClr val="C00000"/>
                </a:solidFill>
                <a:effectLst>
                  <a:outerShdw blurRad="38100" dist="38100" dir="2700000" algn="tl">
                    <a:srgbClr val="000000">
                      <a:alpha val="43137"/>
                    </a:srgbClr>
                  </a:outerShdw>
                </a:effectLst>
              </a:rPr>
              <a:t>The Advocate will complete this tab </a:t>
            </a:r>
            <a:r>
              <a:rPr lang="en-US" dirty="0"/>
              <a:t>when an SHRC request/review is requested (via appeal of LHRC decision), noting the following: </a:t>
            </a:r>
          </a:p>
          <a:p>
            <a:pPr marL="285750" indent="-285750">
              <a:buFont typeface="Wingdings" panose="05000000000000000000" pitchFamily="2" charset="2"/>
              <a:buChar char="ü"/>
            </a:pPr>
            <a:r>
              <a:rPr lang="en-US" dirty="0"/>
              <a:t>Date the SHRC review/hearing was made</a:t>
            </a:r>
          </a:p>
          <a:p>
            <a:pPr marL="285750" indent="-285750">
              <a:buFont typeface="Wingdings" panose="05000000000000000000" pitchFamily="2" charset="2"/>
              <a:buChar char="ü"/>
            </a:pPr>
            <a:r>
              <a:rPr lang="en-US" dirty="0"/>
              <a:t>Whom made the SRCH review/hearing request </a:t>
            </a:r>
          </a:p>
          <a:p>
            <a:pPr marL="285750" indent="-285750">
              <a:buFont typeface="Wingdings" panose="05000000000000000000" pitchFamily="2" charset="2"/>
              <a:buChar char="ü"/>
            </a:pPr>
            <a:r>
              <a:rPr lang="en-US" dirty="0"/>
              <a:t>The date of the hearing </a:t>
            </a:r>
          </a:p>
          <a:p>
            <a:pPr lvl="1"/>
            <a:r>
              <a:rPr lang="en-US" dirty="0"/>
              <a:t>*Or if the review/hearing request was withdrawn, denied, or an extension granted it will be selected </a:t>
            </a:r>
          </a:p>
          <a:p>
            <a:endParaRPr lang="en-US" dirty="0"/>
          </a:p>
          <a:p>
            <a:r>
              <a:rPr lang="en-US" b="1" u="sng" dirty="0">
                <a:effectLst>
                  <a:outerShdw blurRad="38100" dist="38100" dir="2700000" algn="tl">
                    <a:srgbClr val="000000">
                      <a:alpha val="43137"/>
                    </a:srgbClr>
                  </a:outerShdw>
                </a:effectLst>
              </a:rPr>
              <a:t>Decision: </a:t>
            </a:r>
            <a:r>
              <a:rPr lang="en-US" dirty="0"/>
              <a:t>The SHRC decision, the decision date, and remarks from the hearing will be noted here. </a:t>
            </a:r>
          </a:p>
          <a:p>
            <a:endParaRPr lang="en-US" dirty="0"/>
          </a:p>
          <a:p>
            <a:r>
              <a:rPr lang="en-US" b="1" u="sng" dirty="0">
                <a:effectLst>
                  <a:outerShdw blurRad="38100" dist="38100" dir="2700000" algn="tl">
                    <a:srgbClr val="000000">
                      <a:alpha val="43137"/>
                    </a:srgbClr>
                  </a:outerShdw>
                </a:effectLst>
              </a:rPr>
              <a:t>Commissioner</a:t>
            </a:r>
            <a:r>
              <a:rPr lang="en-US" dirty="0"/>
              <a:t>: notification, date of response, or actions/remarks will be noted here. </a:t>
            </a:r>
          </a:p>
          <a:p>
            <a:endParaRPr lang="en-US" dirty="0"/>
          </a:p>
          <a:p>
            <a:endParaRPr lang="en-US" dirty="0"/>
          </a:p>
        </p:txBody>
      </p:sp>
      <p:pic>
        <p:nvPicPr>
          <p:cNvPr id="8" name="Content Placeholder 8">
            <a:extLst>
              <a:ext uri="{FF2B5EF4-FFF2-40B4-BE49-F238E27FC236}">
                <a16:creationId xmlns:a16="http://schemas.microsoft.com/office/drawing/2014/main" id="{86F1C633-C6FB-47CF-C768-F73885DC42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8895" y="1115872"/>
            <a:ext cx="7093996" cy="815411"/>
          </a:xfrm>
          <a:prstGeom prst="rect">
            <a:avLst/>
          </a:prstGeom>
          <a:ln>
            <a:solidFill>
              <a:schemeClr val="tx2">
                <a:lumMod val="5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0" name="TextBox 9">
            <a:extLst>
              <a:ext uri="{FF2B5EF4-FFF2-40B4-BE49-F238E27FC236}">
                <a16:creationId xmlns:a16="http://schemas.microsoft.com/office/drawing/2014/main" id="{64D0B6A5-93B5-4E4B-6A0F-286C8DF226B7}"/>
              </a:ext>
            </a:extLst>
          </p:cNvPr>
          <p:cNvSpPr txBox="1"/>
          <p:nvPr/>
        </p:nvSpPr>
        <p:spPr>
          <a:xfrm>
            <a:off x="10899514" y="1106440"/>
            <a:ext cx="730624" cy="284939"/>
          </a:xfrm>
          <a:prstGeom prst="rect">
            <a:avLst/>
          </a:prstGeom>
          <a:noFill/>
          <a:ln w="38100">
            <a:solidFill>
              <a:srgbClr val="C00000"/>
            </a:solidFill>
          </a:ln>
          <a:effectLst>
            <a:glow rad="63500">
              <a:schemeClr val="accent2">
                <a:satMod val="175000"/>
                <a:alpha val="40000"/>
              </a:schemeClr>
            </a:glow>
            <a:outerShdw blurRad="50800" dist="38100" dir="2700000" algn="tl" rotWithShape="0">
              <a:prstClr val="black">
                <a:alpha val="40000"/>
              </a:prstClr>
            </a:outerShdw>
          </a:effectLst>
        </p:spPr>
        <p:txBody>
          <a:bodyPr wrap="square" rtlCol="0">
            <a:spAutoFit/>
          </a:bodyPr>
          <a:lstStyle/>
          <a:p>
            <a:endParaRPr lang="en-US" dirty="0"/>
          </a:p>
        </p:txBody>
      </p:sp>
      <p:sp>
        <p:nvSpPr>
          <p:cNvPr id="11" name="Half Frame 10">
            <a:extLst>
              <a:ext uri="{FF2B5EF4-FFF2-40B4-BE49-F238E27FC236}">
                <a16:creationId xmlns:a16="http://schemas.microsoft.com/office/drawing/2014/main" id="{08D8A666-E79B-68E0-0030-A92859BB5F27}"/>
              </a:ext>
            </a:extLst>
          </p:cNvPr>
          <p:cNvSpPr/>
          <p:nvPr/>
        </p:nvSpPr>
        <p:spPr>
          <a:xfrm rot="18575411" flipV="1">
            <a:off x="6595278" y="1136325"/>
            <a:ext cx="295839" cy="89375"/>
          </a:xfrm>
          <a:prstGeom prst="halfFrame">
            <a:avLst/>
          </a:prstGeom>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Half Frame 11">
            <a:extLst>
              <a:ext uri="{FF2B5EF4-FFF2-40B4-BE49-F238E27FC236}">
                <a16:creationId xmlns:a16="http://schemas.microsoft.com/office/drawing/2014/main" id="{A10C99BC-6953-ABB1-B3BA-4E35A9771E0A}"/>
              </a:ext>
            </a:extLst>
          </p:cNvPr>
          <p:cNvSpPr/>
          <p:nvPr/>
        </p:nvSpPr>
        <p:spPr>
          <a:xfrm rot="18575411" flipV="1">
            <a:off x="7460641" y="1137222"/>
            <a:ext cx="295839" cy="89375"/>
          </a:xfrm>
          <a:prstGeom prst="halfFrame">
            <a:avLst/>
          </a:prstGeom>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Half Frame 12">
            <a:extLst>
              <a:ext uri="{FF2B5EF4-FFF2-40B4-BE49-F238E27FC236}">
                <a16:creationId xmlns:a16="http://schemas.microsoft.com/office/drawing/2014/main" id="{880DBF5B-630F-A794-0CC5-D7647CD80AF8}"/>
              </a:ext>
            </a:extLst>
          </p:cNvPr>
          <p:cNvSpPr/>
          <p:nvPr/>
        </p:nvSpPr>
        <p:spPr>
          <a:xfrm rot="18575411" flipV="1">
            <a:off x="8246903" y="1138188"/>
            <a:ext cx="295839" cy="89375"/>
          </a:xfrm>
          <a:prstGeom prst="halfFrame">
            <a:avLst/>
          </a:prstGeom>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Half Frame 13">
            <a:extLst>
              <a:ext uri="{FF2B5EF4-FFF2-40B4-BE49-F238E27FC236}">
                <a16:creationId xmlns:a16="http://schemas.microsoft.com/office/drawing/2014/main" id="{3FA93DFE-40D6-D4AB-425D-C046F3056727}"/>
              </a:ext>
            </a:extLst>
          </p:cNvPr>
          <p:cNvSpPr/>
          <p:nvPr/>
        </p:nvSpPr>
        <p:spPr>
          <a:xfrm rot="18575411" flipV="1">
            <a:off x="9369676" y="1138188"/>
            <a:ext cx="295839" cy="89375"/>
          </a:xfrm>
          <a:prstGeom prst="halfFrame">
            <a:avLst/>
          </a:prstGeom>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Half Frame 14">
            <a:extLst>
              <a:ext uri="{FF2B5EF4-FFF2-40B4-BE49-F238E27FC236}">
                <a16:creationId xmlns:a16="http://schemas.microsoft.com/office/drawing/2014/main" id="{89E5CE89-CE97-7893-C20D-BAB43C1059E5}"/>
              </a:ext>
            </a:extLst>
          </p:cNvPr>
          <p:cNvSpPr/>
          <p:nvPr/>
        </p:nvSpPr>
        <p:spPr>
          <a:xfrm rot="18575411" flipV="1">
            <a:off x="10476891" y="1146188"/>
            <a:ext cx="295839" cy="89375"/>
          </a:xfrm>
          <a:prstGeom prst="halfFrame">
            <a:avLst/>
          </a:prstGeom>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Half Frame 15">
            <a:extLst>
              <a:ext uri="{FF2B5EF4-FFF2-40B4-BE49-F238E27FC236}">
                <a16:creationId xmlns:a16="http://schemas.microsoft.com/office/drawing/2014/main" id="{2913D4FB-0E84-6931-3D47-2BD829750C0F}"/>
              </a:ext>
            </a:extLst>
          </p:cNvPr>
          <p:cNvSpPr/>
          <p:nvPr/>
        </p:nvSpPr>
        <p:spPr>
          <a:xfrm rot="18575411" flipV="1">
            <a:off x="4930745" y="1136324"/>
            <a:ext cx="295839" cy="89375"/>
          </a:xfrm>
          <a:prstGeom prst="halfFrame">
            <a:avLst/>
          </a:prstGeom>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Half Frame 16">
            <a:extLst>
              <a:ext uri="{FF2B5EF4-FFF2-40B4-BE49-F238E27FC236}">
                <a16:creationId xmlns:a16="http://schemas.microsoft.com/office/drawing/2014/main" id="{BA00E69B-734F-901B-D1C8-EBB0D0444E46}"/>
              </a:ext>
            </a:extLst>
          </p:cNvPr>
          <p:cNvSpPr/>
          <p:nvPr/>
        </p:nvSpPr>
        <p:spPr>
          <a:xfrm rot="18575411" flipV="1">
            <a:off x="5709163" y="1136325"/>
            <a:ext cx="295839" cy="89375"/>
          </a:xfrm>
          <a:prstGeom prst="halfFrame">
            <a:avLst/>
          </a:prstGeom>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1">
            <a:extLst>
              <a:ext uri="{FF2B5EF4-FFF2-40B4-BE49-F238E27FC236}">
                <a16:creationId xmlns:a16="http://schemas.microsoft.com/office/drawing/2014/main" id="{2BEB8F61-7077-1523-6314-E0C3AE180D7E}"/>
              </a:ext>
            </a:extLst>
          </p:cNvPr>
          <p:cNvSpPr/>
          <p:nvPr/>
        </p:nvSpPr>
        <p:spPr>
          <a:xfrm>
            <a:off x="295910" y="1447165"/>
            <a:ext cx="1299434" cy="152823"/>
          </a:xfrm>
          <a:prstGeom prst="rect">
            <a:avLst/>
          </a:prstGeom>
          <a:solidFill>
            <a:srgbClr val="FAFA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b="1" dirty="0">
                <a:solidFill>
                  <a:schemeClr val="tx1"/>
                </a:solidFill>
                <a:effectLst>
                  <a:outerShdw blurRad="38100" dist="38100" dir="2700000" algn="tl">
                    <a:srgbClr val="000000">
                      <a:alpha val="43137"/>
                    </a:srgbClr>
                  </a:outerShdw>
                </a:effectLst>
              </a:rPr>
              <a:t>Thor Odinson </a:t>
            </a:r>
          </a:p>
        </p:txBody>
      </p:sp>
    </p:spTree>
    <p:extLst>
      <p:ext uri="{BB962C8B-B14F-4D97-AF65-F5344CB8AC3E}">
        <p14:creationId xmlns:p14="http://schemas.microsoft.com/office/powerpoint/2010/main" val="818527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ontent Placeholder 3">
            <a:extLst>
              <a:ext uri="{FF2B5EF4-FFF2-40B4-BE49-F238E27FC236}">
                <a16:creationId xmlns:a16="http://schemas.microsoft.com/office/drawing/2014/main" id="{3A47B4D4-6216-C3C2-975C-DC1797780C01}"/>
              </a:ext>
            </a:extLst>
          </p:cNvPr>
          <p:cNvGraphicFramePr>
            <a:graphicFrameLocks noGrp="1"/>
          </p:cNvGraphicFramePr>
          <p:nvPr>
            <p:ph sz="half" idx="1"/>
          </p:nvPr>
        </p:nvGraphicFramePr>
        <p:xfrm>
          <a:off x="457199" y="1040315"/>
          <a:ext cx="11129375" cy="49080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a:extLst>
              <a:ext uri="{FF2B5EF4-FFF2-40B4-BE49-F238E27FC236}">
                <a16:creationId xmlns:a16="http://schemas.microsoft.com/office/drawing/2014/main" id="{066157B4-A294-B22A-90E1-EADE1DD9D6FC}"/>
              </a:ext>
            </a:extLst>
          </p:cNvPr>
          <p:cNvSpPr>
            <a:spLocks noGrp="1"/>
          </p:cNvSpPr>
          <p:nvPr>
            <p:ph type="dt" sz="half" idx="10"/>
          </p:nvPr>
        </p:nvSpPr>
        <p:spPr/>
        <p:txBody>
          <a:bodyPr/>
          <a:lstStyle/>
          <a:p>
            <a:r>
              <a:rPr lang="en-US" dirty="0"/>
              <a:t>2024</a:t>
            </a:r>
          </a:p>
        </p:txBody>
      </p:sp>
      <p:sp>
        <p:nvSpPr>
          <p:cNvPr id="7" name="Slide Number Placeholder 6">
            <a:extLst>
              <a:ext uri="{FF2B5EF4-FFF2-40B4-BE49-F238E27FC236}">
                <a16:creationId xmlns:a16="http://schemas.microsoft.com/office/drawing/2014/main" id="{63FAC8D4-9FA2-557D-DE2E-C772640741B0}"/>
              </a:ext>
            </a:extLst>
          </p:cNvPr>
          <p:cNvSpPr>
            <a:spLocks noGrp="1"/>
          </p:cNvSpPr>
          <p:nvPr>
            <p:ph type="sldNum" sz="quarter" idx="12"/>
          </p:nvPr>
        </p:nvSpPr>
        <p:spPr/>
        <p:txBody>
          <a:bodyPr/>
          <a:lstStyle/>
          <a:p>
            <a:fld id="{5874D6C6-B3A5-4F2C-A6BF-E3D57C3A1219}" type="slidenum">
              <a:rPr lang="en-US" smtClean="0"/>
              <a:t>6</a:t>
            </a:fld>
            <a:endParaRPr lang="en-US"/>
          </a:p>
        </p:txBody>
      </p:sp>
      <p:sp>
        <p:nvSpPr>
          <p:cNvPr id="8" name="Content Placeholder 7">
            <a:extLst>
              <a:ext uri="{FF2B5EF4-FFF2-40B4-BE49-F238E27FC236}">
                <a16:creationId xmlns:a16="http://schemas.microsoft.com/office/drawing/2014/main" id="{D3795247-E800-4800-0C1E-F752370A5719}"/>
              </a:ext>
            </a:extLst>
          </p:cNvPr>
          <p:cNvSpPr>
            <a:spLocks noGrp="1"/>
          </p:cNvSpPr>
          <p:nvPr>
            <p:ph sz="quarter" idx="13"/>
          </p:nvPr>
        </p:nvSpPr>
        <p:spPr/>
        <p:txBody>
          <a:bodyPr/>
          <a:lstStyle/>
          <a:p>
            <a:r>
              <a:rPr lang="en-US" dirty="0">
                <a:effectLst>
                  <a:outerShdw blurRad="38100" dist="38100" dir="2700000" algn="tl">
                    <a:srgbClr val="000000">
                      <a:alpha val="43137"/>
                    </a:srgbClr>
                  </a:outerShdw>
                </a:effectLst>
              </a:rPr>
              <a:t>Determining </a:t>
            </a:r>
            <a:r>
              <a:rPr lang="en-US" sz="2500" b="1" dirty="0">
                <a:effectLst>
                  <a:outerShdw blurRad="38100" dist="38100" dir="2700000" algn="tl">
                    <a:srgbClr val="000000">
                      <a:alpha val="43137"/>
                    </a:srgbClr>
                  </a:outerShdw>
                </a:effectLst>
              </a:rPr>
              <a:t>Abuse</a:t>
            </a:r>
          </a:p>
          <a:p>
            <a:endParaRPr lang="en-US" dirty="0"/>
          </a:p>
        </p:txBody>
      </p:sp>
      <p:grpSp>
        <p:nvGrpSpPr>
          <p:cNvPr id="11" name="Group 10">
            <a:extLst>
              <a:ext uri="{FF2B5EF4-FFF2-40B4-BE49-F238E27FC236}">
                <a16:creationId xmlns:a16="http://schemas.microsoft.com/office/drawing/2014/main" id="{587AB02E-BF7D-BA46-61C2-AA1F64DA1982}"/>
              </a:ext>
            </a:extLst>
          </p:cNvPr>
          <p:cNvGrpSpPr/>
          <p:nvPr/>
        </p:nvGrpSpPr>
        <p:grpSpPr>
          <a:xfrm>
            <a:off x="3657600" y="2975856"/>
            <a:ext cx="1036966" cy="1036966"/>
            <a:chOff x="2894784" y="1935540"/>
            <a:chExt cx="1036966" cy="1036966"/>
          </a:xfrm>
          <a:solidFill>
            <a:schemeClr val="bg1"/>
          </a:solidFill>
          <a:scene3d>
            <a:camera prst="orthographicFront">
              <a:rot lat="0" lon="0" rev="0"/>
            </a:camera>
            <a:lightRig rig="contrasting" dir="t">
              <a:rot lat="0" lon="0" rev="1500000"/>
            </a:lightRig>
          </a:scene3d>
        </p:grpSpPr>
        <p:sp>
          <p:nvSpPr>
            <p:cNvPr id="12" name="Plus Sign 11">
              <a:extLst>
                <a:ext uri="{FF2B5EF4-FFF2-40B4-BE49-F238E27FC236}">
                  <a16:creationId xmlns:a16="http://schemas.microsoft.com/office/drawing/2014/main" id="{4C3537A0-8BBB-64D9-9E45-34566DE2A4C3}"/>
                </a:ext>
              </a:extLst>
            </p:cNvPr>
            <p:cNvSpPr/>
            <p:nvPr/>
          </p:nvSpPr>
          <p:spPr>
            <a:xfrm>
              <a:off x="2894784" y="1935540"/>
              <a:ext cx="1036966" cy="1036966"/>
            </a:xfrm>
            <a:prstGeom prst="mathPlus">
              <a:avLst/>
            </a:prstGeom>
            <a:grpFill/>
            <a:ln>
              <a:noFill/>
            </a:ln>
            <a:effectLst>
              <a:outerShdw blurRad="149987" dist="250190" dir="8460000" algn="ctr">
                <a:srgbClr val="000000">
                  <a:alpha val="28000"/>
                </a:srgbClr>
              </a:outerShdw>
            </a:effectLst>
            <a:sp3d z="-80000" prstMaterial="metal">
              <a:bevelT w="88900" h="88900"/>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endParaRPr lang="en-US"/>
            </a:p>
          </p:txBody>
        </p:sp>
        <p:sp>
          <p:nvSpPr>
            <p:cNvPr id="13" name="Plus Sign 4">
              <a:extLst>
                <a:ext uri="{FF2B5EF4-FFF2-40B4-BE49-F238E27FC236}">
                  <a16:creationId xmlns:a16="http://schemas.microsoft.com/office/drawing/2014/main" id="{DB78AC05-F1CC-135E-B1A1-FB9ED1AF1ABE}"/>
                </a:ext>
              </a:extLst>
            </p:cNvPr>
            <p:cNvSpPr txBox="1"/>
            <p:nvPr/>
          </p:nvSpPr>
          <p:spPr>
            <a:xfrm>
              <a:off x="3032234" y="2332076"/>
              <a:ext cx="762066" cy="243894"/>
            </a:xfrm>
            <a:prstGeom prst="rect">
              <a:avLst/>
            </a:prstGeom>
            <a:grpFill/>
            <a:ln>
              <a:noFill/>
            </a:ln>
            <a:effectLst>
              <a:outerShdw blurRad="149987" dist="250190" dir="8460000" algn="ctr">
                <a:srgbClr val="000000">
                  <a:alpha val="28000"/>
                </a:srgbClr>
              </a:outerShdw>
            </a:effectLst>
            <a:sp3d z="-80000" prstMaterial="metal">
              <a:bevelT w="88900" h="889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p:txBody>
        </p:sp>
      </p:grpSp>
      <p:sp>
        <p:nvSpPr>
          <p:cNvPr id="17" name="Equals 16">
            <a:extLst>
              <a:ext uri="{FF2B5EF4-FFF2-40B4-BE49-F238E27FC236}">
                <a16:creationId xmlns:a16="http://schemas.microsoft.com/office/drawing/2014/main" id="{6E56E795-6326-73D3-19D8-57063C8360B9}"/>
              </a:ext>
            </a:extLst>
          </p:cNvPr>
          <p:cNvSpPr/>
          <p:nvPr/>
        </p:nvSpPr>
        <p:spPr>
          <a:xfrm>
            <a:off x="7303717" y="3053681"/>
            <a:ext cx="1002083" cy="881315"/>
          </a:xfrm>
          <a:prstGeom prst="mathEqual">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Rectangle 1">
            <a:extLst>
              <a:ext uri="{FF2B5EF4-FFF2-40B4-BE49-F238E27FC236}">
                <a16:creationId xmlns:a16="http://schemas.microsoft.com/office/drawing/2014/main" id="{DF6D731F-3666-FEA4-5B14-9945AB40BBEC}"/>
              </a:ext>
            </a:extLst>
          </p:cNvPr>
          <p:cNvSpPr/>
          <p:nvPr/>
        </p:nvSpPr>
        <p:spPr>
          <a:xfrm>
            <a:off x="8532472" y="2970517"/>
            <a:ext cx="2481770"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ABUSE</a:t>
            </a:r>
          </a:p>
        </p:txBody>
      </p:sp>
    </p:spTree>
    <p:extLst>
      <p:ext uri="{BB962C8B-B14F-4D97-AF65-F5344CB8AC3E}">
        <p14:creationId xmlns:p14="http://schemas.microsoft.com/office/powerpoint/2010/main" val="26372948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BF56C83-A979-F135-F7CD-97B64F0A170D}"/>
              </a:ext>
            </a:extLst>
          </p:cNvPr>
          <p:cNvSpPr>
            <a:spLocks noGrp="1"/>
          </p:cNvSpPr>
          <p:nvPr>
            <p:ph type="dt" sz="half" idx="10"/>
          </p:nvPr>
        </p:nvSpPr>
        <p:spPr/>
        <p:txBody>
          <a:bodyPr/>
          <a:lstStyle/>
          <a:p>
            <a:r>
              <a:rPr lang="en-US" dirty="0"/>
              <a:t>2024</a:t>
            </a:r>
          </a:p>
        </p:txBody>
      </p:sp>
      <p:sp>
        <p:nvSpPr>
          <p:cNvPr id="6" name="Slide Number Placeholder 5">
            <a:extLst>
              <a:ext uri="{FF2B5EF4-FFF2-40B4-BE49-F238E27FC236}">
                <a16:creationId xmlns:a16="http://schemas.microsoft.com/office/drawing/2014/main" id="{E81F75EB-F074-4195-E531-684DCA225509}"/>
              </a:ext>
            </a:extLst>
          </p:cNvPr>
          <p:cNvSpPr>
            <a:spLocks noGrp="1"/>
          </p:cNvSpPr>
          <p:nvPr>
            <p:ph type="sldNum" sz="quarter" idx="12"/>
          </p:nvPr>
        </p:nvSpPr>
        <p:spPr/>
        <p:txBody>
          <a:bodyPr/>
          <a:lstStyle/>
          <a:p>
            <a:fld id="{5874D6C6-B3A5-4F2C-A6BF-E3D57C3A1219}" type="slidenum">
              <a:rPr lang="en-US" smtClean="0"/>
              <a:t>60</a:t>
            </a:fld>
            <a:endParaRPr lang="en-US"/>
          </a:p>
        </p:txBody>
      </p:sp>
      <p:sp>
        <p:nvSpPr>
          <p:cNvPr id="7" name="Content Placeholder 6">
            <a:extLst>
              <a:ext uri="{FF2B5EF4-FFF2-40B4-BE49-F238E27FC236}">
                <a16:creationId xmlns:a16="http://schemas.microsoft.com/office/drawing/2014/main" id="{EB9DDED9-8768-1F79-D531-9DEBF4D93D21}"/>
              </a:ext>
            </a:extLst>
          </p:cNvPr>
          <p:cNvSpPr>
            <a:spLocks noGrp="1"/>
          </p:cNvSpPr>
          <p:nvPr>
            <p:ph sz="quarter" idx="13"/>
          </p:nvPr>
        </p:nvSpPr>
        <p:spPr>
          <a:effectLst>
            <a:glow rad="139700">
              <a:schemeClr val="accent2">
                <a:satMod val="175000"/>
                <a:alpha val="40000"/>
              </a:schemeClr>
            </a:glow>
          </a:effectLst>
        </p:spPr>
        <p:txBody>
          <a:bodyPr/>
          <a:lstStyle/>
          <a:p>
            <a:r>
              <a:rPr lang="en-US" b="1" dirty="0">
                <a:effectLst>
                  <a:outerShdw blurRad="38100" dist="38100" dir="2700000" algn="tl">
                    <a:srgbClr val="000000">
                      <a:alpha val="43137"/>
                    </a:srgbClr>
                  </a:outerShdw>
                </a:effectLst>
              </a:rPr>
              <a:t>Considerations in Reporting</a:t>
            </a:r>
            <a:endParaRPr lang="en-US" b="1" dirty="0">
              <a:solidFill>
                <a:srgbClr val="FF0000"/>
              </a:solidFill>
              <a:effectLst>
                <a:outerShdw blurRad="38100" dist="38100" dir="2700000" algn="tl">
                  <a:srgbClr val="000000">
                    <a:alpha val="43137"/>
                  </a:srgbClr>
                </a:outerShdw>
              </a:effectLst>
            </a:endParaRPr>
          </a:p>
        </p:txBody>
      </p:sp>
      <p:graphicFrame>
        <p:nvGraphicFramePr>
          <p:cNvPr id="8" name="Table 7">
            <a:extLst>
              <a:ext uri="{FF2B5EF4-FFF2-40B4-BE49-F238E27FC236}">
                <a16:creationId xmlns:a16="http://schemas.microsoft.com/office/drawing/2014/main" id="{2DB2AE18-04F3-A0BC-F166-C4BFFC95FDE6}"/>
              </a:ext>
            </a:extLst>
          </p:cNvPr>
          <p:cNvGraphicFramePr>
            <a:graphicFrameLocks noGrp="1"/>
          </p:cNvGraphicFramePr>
          <p:nvPr/>
        </p:nvGraphicFramePr>
        <p:xfrm>
          <a:off x="285750" y="1022031"/>
          <a:ext cx="10660924" cy="5548586"/>
        </p:xfrm>
        <a:graphic>
          <a:graphicData uri="http://schemas.openxmlformats.org/drawingml/2006/table">
            <a:tbl>
              <a:tblPr firstRow="1" bandRow="1">
                <a:effectLst>
                  <a:innerShdw blurRad="63500" dist="50800" dir="2700000">
                    <a:prstClr val="black">
                      <a:alpha val="50000"/>
                    </a:prstClr>
                  </a:innerShdw>
                </a:effectLst>
                <a:tableStyleId>{7DF18680-E054-41AD-8BC1-D1AEF772440D}</a:tableStyleId>
              </a:tblPr>
              <a:tblGrid>
                <a:gridCol w="5309502">
                  <a:extLst>
                    <a:ext uri="{9D8B030D-6E8A-4147-A177-3AD203B41FA5}">
                      <a16:colId xmlns:a16="http://schemas.microsoft.com/office/drawing/2014/main" val="4041021719"/>
                    </a:ext>
                  </a:extLst>
                </a:gridCol>
                <a:gridCol w="5351422">
                  <a:extLst>
                    <a:ext uri="{9D8B030D-6E8A-4147-A177-3AD203B41FA5}">
                      <a16:colId xmlns:a16="http://schemas.microsoft.com/office/drawing/2014/main" val="615775862"/>
                    </a:ext>
                  </a:extLst>
                </a:gridCol>
              </a:tblGrid>
              <a:tr h="380474">
                <a:tc>
                  <a:txBody>
                    <a:bodyPr/>
                    <a:lstStyle/>
                    <a:p>
                      <a:pPr algn="ctr"/>
                      <a:r>
                        <a:rPr lang="en-US" sz="1800" dirty="0">
                          <a:solidFill>
                            <a:srgbClr val="FFFF00"/>
                          </a:solidFill>
                          <a:effectLst>
                            <a:outerShdw blurRad="38100" dist="38100" dir="2700000" algn="tl">
                              <a:srgbClr val="000000">
                                <a:alpha val="43137"/>
                              </a:srgbClr>
                            </a:outerShdw>
                          </a:effectLst>
                          <a:latin typeface="+mn-lt"/>
                        </a:rPr>
                        <a:t>DO</a:t>
                      </a:r>
                      <a:r>
                        <a:rPr lang="en-US" sz="1400" dirty="0">
                          <a:latin typeface="+mj-lt"/>
                        </a:rPr>
                        <a:t> </a:t>
                      </a:r>
                      <a:r>
                        <a:rPr lang="en-US" sz="1400" dirty="0">
                          <a:effectLst>
                            <a:outerShdw blurRad="38100" dist="38100" dir="2700000" algn="tl">
                              <a:srgbClr val="000000">
                                <a:alpha val="43137"/>
                              </a:srgbClr>
                            </a:outerShdw>
                          </a:effectLst>
                          <a:latin typeface="+mn-lt"/>
                        </a:rPr>
                        <a:t>report the following</a:t>
                      </a:r>
                      <a:r>
                        <a:rPr lang="en-US" sz="1400" dirty="0">
                          <a:latin typeface="+mj-lt"/>
                        </a:rPr>
                        <a:t>: </a:t>
                      </a:r>
                      <a:endParaRPr lang="en-US" sz="1400" b="1" u="none" dirty="0">
                        <a:solidFill>
                          <a:srgbClr val="FFFF00"/>
                        </a:solidFill>
                        <a:latin typeface="+mj-lt"/>
                      </a:endParaRPr>
                    </a:p>
                  </a:txBody>
                  <a:tcPr anchor="ctr">
                    <a:solidFill>
                      <a:schemeClr val="accent6">
                        <a:lumMod val="75000"/>
                      </a:schemeClr>
                    </a:solidFill>
                  </a:tcPr>
                </a:tc>
                <a:tc>
                  <a:txBody>
                    <a:bodyPr/>
                    <a:lstStyle/>
                    <a:p>
                      <a:pPr algn="ctr"/>
                      <a:r>
                        <a:rPr lang="en-US" sz="1800" dirty="0">
                          <a:solidFill>
                            <a:srgbClr val="FFFF00"/>
                          </a:solidFill>
                          <a:effectLst>
                            <a:outerShdw blurRad="38100" dist="38100" dir="2700000" algn="tl">
                              <a:srgbClr val="000000">
                                <a:alpha val="43137"/>
                              </a:srgbClr>
                            </a:outerShdw>
                          </a:effectLst>
                          <a:latin typeface="+mn-lt"/>
                        </a:rPr>
                        <a:t>DO NOT </a:t>
                      </a:r>
                      <a:r>
                        <a:rPr lang="en-US" sz="1400" dirty="0">
                          <a:effectLst>
                            <a:outerShdw blurRad="38100" dist="38100" dir="2700000" algn="tl">
                              <a:srgbClr val="000000">
                                <a:alpha val="43137"/>
                              </a:srgbClr>
                            </a:outerShdw>
                          </a:effectLst>
                          <a:latin typeface="+mn-lt"/>
                        </a:rPr>
                        <a:t>report the following</a:t>
                      </a:r>
                      <a:r>
                        <a:rPr lang="en-US" sz="1400" dirty="0">
                          <a:latin typeface="+mj-lt"/>
                        </a:rPr>
                        <a:t>: </a:t>
                      </a:r>
                      <a:endParaRPr lang="en-US" sz="1400" b="1" u="none" dirty="0">
                        <a:latin typeface="+mj-lt"/>
                      </a:endParaRPr>
                    </a:p>
                  </a:txBody>
                  <a:tcPr anchor="ctr">
                    <a:solidFill>
                      <a:srgbClr val="C00000"/>
                    </a:solidFill>
                  </a:tcPr>
                </a:tc>
                <a:extLst>
                  <a:ext uri="{0D108BD9-81ED-4DB2-BD59-A6C34878D82A}">
                    <a16:rowId xmlns:a16="http://schemas.microsoft.com/office/drawing/2014/main" val="3807857900"/>
                  </a:ext>
                </a:extLst>
              </a:tr>
              <a:tr h="5168112">
                <a:tc>
                  <a:txBody>
                    <a:bodyPr/>
                    <a:lstStyle/>
                    <a:p>
                      <a:pPr marL="285750" marR="0" lvl="0" indent="-28575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ü"/>
                        <a:tabLst/>
                        <a:defRPr/>
                      </a:pPr>
                      <a:r>
                        <a:rPr lang="en-US" sz="1400" b="1" dirty="0">
                          <a:solidFill>
                            <a:schemeClr val="accent6">
                              <a:lumMod val="50000"/>
                            </a:schemeClr>
                          </a:solidFill>
                          <a:effectLst/>
                          <a:latin typeface="+mj-lt"/>
                        </a:rPr>
                        <a:t>Only report incidents in CHRIS that are alleged to have resulted in a human rights violation </a:t>
                      </a:r>
                      <a:r>
                        <a:rPr lang="en-US" sz="1400" b="1" i="0" kern="1200" dirty="0">
                          <a:solidFill>
                            <a:srgbClr val="00B0F0"/>
                          </a:solidFill>
                          <a:effectLst/>
                          <a:latin typeface="+mj-lt"/>
                          <a:ea typeface="+mn-ea"/>
                          <a:cs typeface="+mn-cs"/>
                          <a:hlinkClick r:id="rId3">
                            <a:extLst>
                              <a:ext uri="{A12FA001-AC4F-418D-AE19-62706E023703}">
                                <ahyp:hlinkClr xmlns:ahyp="http://schemas.microsoft.com/office/drawing/2018/hyperlinkcolor" val="tx"/>
                              </a:ext>
                            </a:extLst>
                          </a:hlinkClick>
                        </a:rPr>
                        <a:t>12VAC35-115</a:t>
                      </a:r>
                      <a:r>
                        <a:rPr lang="en-US" sz="1400" b="1" dirty="0">
                          <a:solidFill>
                            <a:schemeClr val="accent6">
                              <a:lumMod val="50000"/>
                            </a:schemeClr>
                          </a:solidFill>
                          <a:effectLst/>
                          <a:latin typeface="+mj-lt"/>
                        </a:rPr>
                        <a:t>, when that complaint is made by an individual receiving services, their surrogate decision maker, or their chosen representative</a:t>
                      </a:r>
                      <a:r>
                        <a:rPr lang="en-US" sz="1400" dirty="0">
                          <a:effectLst/>
                        </a:rPr>
                        <a:t>. </a:t>
                      </a:r>
                      <a:r>
                        <a:rPr lang="en-US" sz="1400" b="1" dirty="0">
                          <a:solidFill>
                            <a:schemeClr val="accent6">
                              <a:lumMod val="50000"/>
                            </a:schemeClr>
                          </a:solidFill>
                          <a:latin typeface="+mj-lt"/>
                        </a:rPr>
                        <a:t>Individuals</a:t>
                      </a:r>
                      <a:r>
                        <a:rPr lang="en-US" sz="1400" b="1" i="0" dirty="0">
                          <a:solidFill>
                            <a:schemeClr val="accent6">
                              <a:lumMod val="50000"/>
                            </a:schemeClr>
                          </a:solidFill>
                          <a:latin typeface="+mj-lt"/>
                        </a:rPr>
                        <a:t> can file complaints with</a:t>
                      </a:r>
                      <a:r>
                        <a:rPr lang="en-US" sz="1400" b="1" dirty="0">
                          <a:solidFill>
                            <a:schemeClr val="accent6">
                              <a:lumMod val="50000"/>
                            </a:schemeClr>
                          </a:solidFill>
                          <a:latin typeface="+mj-lt"/>
                        </a:rPr>
                        <a:t> or </a:t>
                      </a:r>
                      <a:r>
                        <a:rPr lang="en-US" sz="1400" b="1" i="0" dirty="0">
                          <a:solidFill>
                            <a:schemeClr val="accent6">
                              <a:lumMod val="50000"/>
                            </a:schemeClr>
                          </a:solidFill>
                          <a:latin typeface="+mj-lt"/>
                        </a:rPr>
                        <a:t>without ANE </a:t>
                      </a:r>
                      <a:r>
                        <a:rPr lang="en-US" sz="1400" b="1" i="1" dirty="0">
                          <a:solidFill>
                            <a:schemeClr val="accent6">
                              <a:lumMod val="50000"/>
                            </a:schemeClr>
                          </a:solidFill>
                          <a:latin typeface="+mj-lt"/>
                        </a:rPr>
                        <a:t>post discharge from a service</a:t>
                      </a:r>
                      <a:r>
                        <a:rPr lang="en-US" sz="1400" b="1" i="0" dirty="0">
                          <a:solidFill>
                            <a:schemeClr val="accent6">
                              <a:lumMod val="50000"/>
                            </a:schemeClr>
                          </a:solidFill>
                          <a:latin typeface="+mj-lt"/>
                        </a:rPr>
                        <a:t>. There is no statue of limitations on reporting. </a:t>
                      </a:r>
                      <a:endParaRPr lang="en-US" sz="1400" b="1" i="1" dirty="0">
                        <a:solidFill>
                          <a:schemeClr val="accent6">
                            <a:lumMod val="50000"/>
                          </a:schemeClr>
                        </a:solidFill>
                        <a:latin typeface="+mj-lt"/>
                      </a:endParaRPr>
                    </a:p>
                    <a:p>
                      <a:pPr marL="285750" marR="0" lvl="0" indent="-28575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ü"/>
                        <a:tabLst/>
                        <a:defRPr/>
                      </a:pPr>
                      <a:endParaRPr lang="en-US" sz="1000" b="1" i="0" kern="1200" dirty="0">
                        <a:solidFill>
                          <a:srgbClr val="00B0F0"/>
                        </a:solidFill>
                        <a:effectLst/>
                        <a:latin typeface="+mj-lt"/>
                        <a:ea typeface="+mn-ea"/>
                        <a:cs typeface="+mn-cs"/>
                      </a:endParaRPr>
                    </a:p>
                    <a:p>
                      <a:pPr marL="742950" marR="0" lvl="1" indent="-28575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ü"/>
                        <a:tabLst/>
                        <a:defRPr/>
                      </a:pPr>
                      <a:endParaRPr lang="en-US" sz="1100" b="1" i="0" kern="1200" dirty="0">
                        <a:solidFill>
                          <a:schemeClr val="accent6">
                            <a:lumMod val="50000"/>
                          </a:schemeClr>
                        </a:solidFill>
                        <a:effectLst/>
                        <a:latin typeface="+mj-lt"/>
                        <a:ea typeface="+mn-ea"/>
                        <a:cs typeface="+mn-cs"/>
                      </a:endParaRPr>
                    </a:p>
                    <a:p>
                      <a:pPr marL="285750" marR="0" lvl="0" indent="-28575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ü"/>
                        <a:tabLst/>
                        <a:defRPr/>
                      </a:pPr>
                      <a:r>
                        <a:rPr lang="en-US" sz="1400" b="1" i="0" kern="1200" dirty="0">
                          <a:solidFill>
                            <a:schemeClr val="accent6">
                              <a:lumMod val="50000"/>
                            </a:schemeClr>
                          </a:solidFill>
                          <a:effectLst/>
                          <a:latin typeface="+mj-lt"/>
                          <a:ea typeface="+mn-ea"/>
                          <a:cs typeface="+mn-cs"/>
                        </a:rPr>
                        <a:t>Allegations of Abuse, Neglect, and/or Exploitation (ANE) </a:t>
                      </a:r>
                    </a:p>
                    <a:p>
                      <a:pPr marL="742950" marR="0" lvl="1" indent="-285750" algn="l" defTabSz="914400" rtl="0" eaLnBrk="1" fontAlgn="auto" latinLnBrk="0" hangingPunct="1">
                        <a:lnSpc>
                          <a:spcPct val="100000"/>
                        </a:lnSpc>
                        <a:spcBef>
                          <a:spcPts val="0"/>
                        </a:spcBef>
                        <a:spcAft>
                          <a:spcPts val="0"/>
                        </a:spcAft>
                        <a:buClr>
                          <a:schemeClr val="accent1"/>
                        </a:buClr>
                        <a:buSzTx/>
                        <a:buFont typeface="Courier New" panose="02070309020205020404" pitchFamily="49" charset="0"/>
                        <a:buChar char="o"/>
                        <a:tabLst/>
                        <a:defRPr/>
                      </a:pPr>
                      <a:r>
                        <a:rPr lang="en-US" sz="1400" b="1" dirty="0">
                          <a:solidFill>
                            <a:schemeClr val="accent6">
                              <a:lumMod val="50000"/>
                            </a:schemeClr>
                          </a:solidFill>
                          <a:latin typeface="+mj-lt"/>
                        </a:rPr>
                        <a:t>Three (3) or more incidents of peer-on-peer aggression involving the same peers within a seven (7) day timeframe</a:t>
                      </a:r>
                    </a:p>
                    <a:p>
                      <a:pPr marL="742950" marR="0" lvl="1" indent="-285750" algn="l" defTabSz="914400" rtl="0" eaLnBrk="1" fontAlgn="auto" latinLnBrk="0" hangingPunct="1">
                        <a:lnSpc>
                          <a:spcPct val="100000"/>
                        </a:lnSpc>
                        <a:spcBef>
                          <a:spcPts val="0"/>
                        </a:spcBef>
                        <a:spcAft>
                          <a:spcPts val="0"/>
                        </a:spcAft>
                        <a:buClr>
                          <a:schemeClr val="accent1"/>
                        </a:buClr>
                        <a:buSzTx/>
                        <a:buFont typeface="Courier New" panose="02070309020205020404" pitchFamily="49" charset="0"/>
                        <a:buChar char="o"/>
                        <a:tabLst/>
                        <a:defRPr/>
                      </a:pPr>
                      <a:r>
                        <a:rPr lang="en-US" sz="1400" b="1" dirty="0">
                          <a:solidFill>
                            <a:schemeClr val="accent6">
                              <a:lumMod val="50000"/>
                            </a:schemeClr>
                          </a:solidFill>
                          <a:latin typeface="+mj-lt"/>
                        </a:rPr>
                        <a:t>Incidents between peers involving sexual assault</a:t>
                      </a:r>
                    </a:p>
                    <a:p>
                      <a:pPr marL="742950" marR="0" lvl="1" indent="-285750" algn="l" defTabSz="914400" rtl="0" eaLnBrk="1" fontAlgn="auto" latinLnBrk="0" hangingPunct="1">
                        <a:lnSpc>
                          <a:spcPct val="100000"/>
                        </a:lnSpc>
                        <a:spcBef>
                          <a:spcPts val="0"/>
                        </a:spcBef>
                        <a:spcAft>
                          <a:spcPts val="0"/>
                        </a:spcAft>
                        <a:buClr>
                          <a:schemeClr val="accent1"/>
                        </a:buClr>
                        <a:buSzTx/>
                        <a:buFont typeface="Courier New" panose="02070309020205020404" pitchFamily="49" charset="0"/>
                        <a:buChar char="o"/>
                        <a:tabLst/>
                        <a:defRPr/>
                      </a:pPr>
                      <a:endParaRPr lang="en-US" sz="200" b="1" i="0" kern="1200" dirty="0">
                        <a:solidFill>
                          <a:schemeClr val="accent6">
                            <a:lumMod val="50000"/>
                          </a:schemeClr>
                        </a:solidFill>
                        <a:effectLst/>
                        <a:latin typeface="+mj-lt"/>
                        <a:ea typeface="+mn-ea"/>
                        <a:cs typeface="+mn-cs"/>
                      </a:endParaRPr>
                    </a:p>
                    <a:p>
                      <a:pPr marL="285750" indent="-285750" algn="l">
                        <a:buClr>
                          <a:schemeClr val="accent1"/>
                        </a:buClr>
                        <a:buFont typeface="Wingdings" panose="05000000000000000000" pitchFamily="2" charset="2"/>
                        <a:buChar char="ü"/>
                      </a:pPr>
                      <a:r>
                        <a:rPr lang="en-US" sz="1400" b="1" i="0" kern="1200" dirty="0">
                          <a:solidFill>
                            <a:schemeClr val="accent6">
                              <a:lumMod val="50000"/>
                            </a:schemeClr>
                          </a:solidFill>
                          <a:effectLst/>
                          <a:latin typeface="+mj-lt"/>
                          <a:ea typeface="+mn-ea"/>
                          <a:cs typeface="+mn-cs"/>
                        </a:rPr>
                        <a:t>Falls that are a result of alleged ANE </a:t>
                      </a:r>
                    </a:p>
                    <a:p>
                      <a:pPr marL="285750" indent="-285750" algn="l">
                        <a:buClr>
                          <a:schemeClr val="accent1"/>
                        </a:buClr>
                        <a:buFont typeface="Wingdings" panose="05000000000000000000" pitchFamily="2" charset="2"/>
                        <a:buChar char="ü"/>
                      </a:pPr>
                      <a:endParaRPr lang="en-US" sz="1400" b="1" i="0" kern="1200" dirty="0">
                        <a:solidFill>
                          <a:schemeClr val="accent6">
                            <a:lumMod val="50000"/>
                          </a:schemeClr>
                        </a:solidFill>
                        <a:effectLst/>
                        <a:latin typeface="+mj-lt"/>
                        <a:ea typeface="+mn-ea"/>
                        <a:cs typeface="+mn-cs"/>
                      </a:endParaRPr>
                    </a:p>
                    <a:p>
                      <a:pPr marL="285750" marR="0" lvl="0" indent="-28575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ü"/>
                        <a:tabLst/>
                        <a:defRPr/>
                      </a:pPr>
                      <a:r>
                        <a:rPr lang="en-US" sz="1400" b="1" i="0" kern="1200" dirty="0">
                          <a:solidFill>
                            <a:schemeClr val="accent6">
                              <a:lumMod val="50000"/>
                            </a:schemeClr>
                          </a:solidFill>
                          <a:effectLst/>
                          <a:latin typeface="+mj-lt"/>
                          <a:ea typeface="+mn-ea"/>
                          <a:cs typeface="+mn-cs"/>
                        </a:rPr>
                        <a:t>Injuries that are a result of alleged ANE </a:t>
                      </a:r>
                    </a:p>
                    <a:p>
                      <a:pPr marL="742950" marR="0" lvl="1" indent="-285750" algn="l" defTabSz="914400" rtl="0" eaLnBrk="1" fontAlgn="auto" latinLnBrk="0" hangingPunct="1">
                        <a:lnSpc>
                          <a:spcPct val="100000"/>
                        </a:lnSpc>
                        <a:spcBef>
                          <a:spcPts val="0"/>
                        </a:spcBef>
                        <a:spcAft>
                          <a:spcPts val="0"/>
                        </a:spcAft>
                        <a:buClr>
                          <a:schemeClr val="accent1"/>
                        </a:buClr>
                        <a:buSzTx/>
                        <a:buFont typeface="Courier New" panose="02070309020205020404" pitchFamily="49" charset="0"/>
                        <a:buChar char="o"/>
                        <a:tabLst/>
                        <a:defRPr/>
                      </a:pPr>
                      <a:r>
                        <a:rPr lang="en-US" sz="1400" b="1" i="0" kern="1200" dirty="0">
                          <a:solidFill>
                            <a:schemeClr val="accent6">
                              <a:lumMod val="50000"/>
                            </a:schemeClr>
                          </a:solidFill>
                          <a:effectLst/>
                          <a:latin typeface="+mj-lt"/>
                          <a:ea typeface="+mn-ea"/>
                          <a:cs typeface="+mn-cs"/>
                        </a:rPr>
                        <a:t>Improper use of restraints</a:t>
                      </a:r>
                    </a:p>
                    <a:p>
                      <a:pPr marL="742950" marR="0" lvl="1" indent="-285750" algn="l" defTabSz="914400" rtl="0" eaLnBrk="1" fontAlgn="auto" latinLnBrk="0" hangingPunct="1">
                        <a:lnSpc>
                          <a:spcPct val="100000"/>
                        </a:lnSpc>
                        <a:spcBef>
                          <a:spcPts val="0"/>
                        </a:spcBef>
                        <a:spcAft>
                          <a:spcPts val="0"/>
                        </a:spcAft>
                        <a:buClr>
                          <a:schemeClr val="accent1"/>
                        </a:buClr>
                        <a:buSzTx/>
                        <a:buFont typeface="Courier New" panose="02070309020205020404" pitchFamily="49" charset="0"/>
                        <a:buChar char="o"/>
                        <a:tabLst/>
                        <a:defRPr/>
                      </a:pPr>
                      <a:r>
                        <a:rPr lang="en-US" sz="1400" b="1" i="0" kern="1200" dirty="0">
                          <a:solidFill>
                            <a:schemeClr val="accent6">
                              <a:lumMod val="50000"/>
                            </a:schemeClr>
                          </a:solidFill>
                          <a:effectLst/>
                          <a:latin typeface="+mj-lt"/>
                          <a:ea typeface="+mn-ea"/>
                          <a:cs typeface="+mn-cs"/>
                        </a:rPr>
                        <a:t>Injury sustained during restraints</a:t>
                      </a:r>
                    </a:p>
                    <a:p>
                      <a:pPr marL="285750" marR="0" lvl="0" indent="-28575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ü"/>
                        <a:tabLst/>
                        <a:defRPr/>
                      </a:pPr>
                      <a:endParaRPr lang="en-US" sz="1400" b="1" i="0" kern="1200" dirty="0">
                        <a:solidFill>
                          <a:schemeClr val="accent6">
                            <a:lumMod val="50000"/>
                          </a:schemeClr>
                        </a:solidFill>
                        <a:effectLst/>
                        <a:latin typeface="+mj-lt"/>
                        <a:ea typeface="+mn-ea"/>
                        <a:cs typeface="+mn-cs"/>
                      </a:endParaRPr>
                    </a:p>
                    <a:p>
                      <a:pPr marL="285750" marR="0" lvl="0" indent="-28575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ü"/>
                        <a:tabLst/>
                        <a:defRPr/>
                      </a:pPr>
                      <a:r>
                        <a:rPr lang="en-US" sz="1400" b="1" i="0" kern="1200" dirty="0">
                          <a:solidFill>
                            <a:schemeClr val="accent6">
                              <a:lumMod val="50000"/>
                            </a:schemeClr>
                          </a:solidFill>
                          <a:effectLst/>
                          <a:latin typeface="+mj-lt"/>
                          <a:ea typeface="+mn-ea"/>
                          <a:cs typeface="+mn-cs"/>
                        </a:rPr>
                        <a:t>Deaths which are a result of known (or suspected) ANE </a:t>
                      </a:r>
                    </a:p>
                    <a:p>
                      <a:pPr marL="742950" marR="0" lvl="1" indent="-285750" algn="l" defTabSz="914400" rtl="0" eaLnBrk="1" fontAlgn="auto" latinLnBrk="0" hangingPunct="1">
                        <a:lnSpc>
                          <a:spcPct val="100000"/>
                        </a:lnSpc>
                        <a:spcBef>
                          <a:spcPts val="0"/>
                        </a:spcBef>
                        <a:spcAft>
                          <a:spcPts val="0"/>
                        </a:spcAft>
                        <a:buClr>
                          <a:schemeClr val="accent1"/>
                        </a:buClr>
                        <a:buSzTx/>
                        <a:buFont typeface="Courier New" panose="02070309020205020404" pitchFamily="49" charset="0"/>
                        <a:buChar char="o"/>
                        <a:tabLst/>
                        <a:defRPr/>
                      </a:pPr>
                      <a:r>
                        <a:rPr lang="en-US" sz="1400" b="1" i="0" kern="1200" dirty="0">
                          <a:solidFill>
                            <a:schemeClr val="accent6">
                              <a:lumMod val="50000"/>
                            </a:schemeClr>
                          </a:solidFill>
                          <a:effectLst/>
                          <a:latin typeface="+mj-lt"/>
                          <a:ea typeface="+mn-ea"/>
                          <a:cs typeface="+mn-cs"/>
                        </a:rPr>
                        <a:t>Deaths that occur unexpectedly</a:t>
                      </a:r>
                    </a:p>
                    <a:p>
                      <a:pPr marL="742950" marR="0" lvl="1" indent="-285750" algn="l" defTabSz="914400" rtl="0" eaLnBrk="1" fontAlgn="auto" latinLnBrk="0" hangingPunct="1">
                        <a:lnSpc>
                          <a:spcPct val="100000"/>
                        </a:lnSpc>
                        <a:spcBef>
                          <a:spcPts val="0"/>
                        </a:spcBef>
                        <a:spcAft>
                          <a:spcPts val="0"/>
                        </a:spcAft>
                        <a:buClr>
                          <a:schemeClr val="accent1"/>
                        </a:buClr>
                        <a:buSzTx/>
                        <a:buFont typeface="Courier New" panose="02070309020205020404" pitchFamily="49" charset="0"/>
                        <a:buChar char="o"/>
                        <a:tabLst/>
                        <a:defRPr/>
                      </a:pPr>
                      <a:r>
                        <a:rPr lang="en-US" sz="1400" b="1" i="0" kern="1200" dirty="0">
                          <a:solidFill>
                            <a:schemeClr val="accent6">
                              <a:lumMod val="50000"/>
                            </a:schemeClr>
                          </a:solidFill>
                          <a:effectLst/>
                          <a:latin typeface="+mj-lt"/>
                          <a:ea typeface="+mn-ea"/>
                          <a:cs typeface="+mn-cs"/>
                        </a:rPr>
                        <a:t>Deaths with “suspicious” circumstances </a:t>
                      </a:r>
                    </a:p>
                  </a:txBody>
                  <a:tcPr>
                    <a:solidFill>
                      <a:schemeClr val="accent6">
                        <a:lumMod val="20000"/>
                        <a:lumOff val="8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Raleway ExtraBold" pitchFamily="2" charset="0"/>
                        <a:buChar char="X"/>
                        <a:tabLst/>
                        <a:defRPr/>
                      </a:pPr>
                      <a:r>
                        <a:rPr lang="en-US" sz="1400" b="1" dirty="0">
                          <a:solidFill>
                            <a:srgbClr val="C00000"/>
                          </a:solidFill>
                          <a:effectLst/>
                          <a:latin typeface="+mj-lt"/>
                        </a:rPr>
                        <a:t>A review of an incident where there is no complaint, identified pattern, or determination that a human rights violation may have occurred is not reportable to the Office of Human Rights  (OHR) in CHRIS. </a:t>
                      </a:r>
                      <a:r>
                        <a:rPr lang="en-US" sz="1400" b="1" i="0" kern="1200" dirty="0">
                          <a:solidFill>
                            <a:srgbClr val="C00000"/>
                          </a:solidFill>
                          <a:effectLst/>
                          <a:latin typeface="+mj-lt"/>
                          <a:ea typeface="+mn-ea"/>
                          <a:cs typeface="+mn-cs"/>
                        </a:rPr>
                        <a:t>However, these may still be reportable to the </a:t>
                      </a:r>
                      <a:r>
                        <a:rPr lang="en-US" sz="1400" b="1" i="0" u="sng" kern="1200" dirty="0">
                          <a:solidFill>
                            <a:srgbClr val="C00000"/>
                          </a:solidFill>
                          <a:effectLst/>
                          <a:latin typeface="+mj-lt"/>
                          <a:ea typeface="+mn-ea"/>
                          <a:cs typeface="+mn-cs"/>
                        </a:rPr>
                        <a:t>Office of Licensing </a:t>
                      </a:r>
                      <a:r>
                        <a:rPr lang="en-US" sz="1400" b="1" i="0" kern="1200" dirty="0">
                          <a:solidFill>
                            <a:srgbClr val="C00000"/>
                          </a:solidFill>
                          <a:effectLst/>
                          <a:latin typeface="+mj-lt"/>
                          <a:ea typeface="+mn-ea"/>
                          <a:cs typeface="+mn-cs"/>
                        </a:rPr>
                        <a:t>if they meet the definition of a serious incident. </a:t>
                      </a:r>
                    </a:p>
                    <a:p>
                      <a:pPr marL="285750" marR="0" lvl="0" indent="-285750" algn="l" defTabSz="914400" rtl="0" eaLnBrk="1" fontAlgn="auto" latinLnBrk="0" hangingPunct="1">
                        <a:lnSpc>
                          <a:spcPct val="100000"/>
                        </a:lnSpc>
                        <a:spcBef>
                          <a:spcPts val="0"/>
                        </a:spcBef>
                        <a:spcAft>
                          <a:spcPts val="0"/>
                        </a:spcAft>
                        <a:buClrTx/>
                        <a:buSzTx/>
                        <a:buFont typeface="Raleway ExtraBold" pitchFamily="2" charset="0"/>
                        <a:buChar char="X"/>
                        <a:tabLst/>
                        <a:defRPr/>
                      </a:pPr>
                      <a:endParaRPr lang="en-US" sz="1400" b="1" u="none" strike="noStrike" kern="1200" dirty="0">
                        <a:solidFill>
                          <a:srgbClr val="C00000"/>
                        </a:solidFill>
                        <a:effectLst/>
                        <a:latin typeface="+mj-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Raleway ExtraBold" pitchFamily="2" charset="0"/>
                        <a:buChar char="X"/>
                        <a:tabLst/>
                        <a:defRPr/>
                      </a:pPr>
                      <a:endParaRPr lang="en-US" sz="700" b="1" u="none" strike="noStrike" kern="1200" dirty="0">
                        <a:solidFill>
                          <a:srgbClr val="C00000"/>
                        </a:solidFill>
                        <a:effectLst/>
                        <a:latin typeface="+mj-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Raleway ExtraBold" pitchFamily="2" charset="0"/>
                        <a:buChar char="X"/>
                        <a:tabLst/>
                        <a:defRPr/>
                      </a:pPr>
                      <a:endParaRPr lang="en-US" sz="1400" b="1" u="none" strike="noStrike" kern="1200" dirty="0">
                        <a:solidFill>
                          <a:srgbClr val="C00000"/>
                        </a:solidFill>
                        <a:effectLst/>
                        <a:latin typeface="+mj-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Raleway ExtraBold" pitchFamily="2" charset="0"/>
                        <a:buChar char="X"/>
                        <a:tabLst/>
                        <a:defRPr/>
                      </a:pPr>
                      <a:r>
                        <a:rPr lang="en-US" sz="1400" b="1" u="none" strike="noStrike" kern="1200" dirty="0">
                          <a:solidFill>
                            <a:srgbClr val="C00000"/>
                          </a:solidFill>
                          <a:effectLst/>
                          <a:latin typeface="+mj-lt"/>
                          <a:ea typeface="+mn-ea"/>
                          <a:cs typeface="+mn-cs"/>
                        </a:rPr>
                        <a:t>Complaints with or without ANE that does not occur during the provision of the provider's service and the alleged abuser is not an employee, contractor or volunteer of the provider is not reportable to the OHR. </a:t>
                      </a:r>
                      <a:r>
                        <a:rPr lang="en-US" sz="1400" u="none" strike="noStrike" kern="1200" dirty="0">
                          <a:solidFill>
                            <a:srgbClr val="C00000"/>
                          </a:solidFill>
                          <a:effectLst/>
                          <a:latin typeface="+mj-lt"/>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Raleway ExtraBold" pitchFamily="2" charset="0"/>
                        <a:buChar char="X"/>
                        <a:tabLst/>
                        <a:defRPr/>
                      </a:pPr>
                      <a:endParaRPr lang="en-US" sz="1500" b="1" dirty="0">
                        <a:solidFill>
                          <a:srgbClr val="C00000"/>
                        </a:solidFill>
                        <a:effectLst/>
                        <a:latin typeface="+mj-lt"/>
                      </a:endParaRPr>
                    </a:p>
                    <a:p>
                      <a:pPr marL="285750" marR="0" lvl="0" indent="-285750" algn="l" defTabSz="914400" rtl="0" eaLnBrk="1" fontAlgn="auto" latinLnBrk="0" hangingPunct="1">
                        <a:lnSpc>
                          <a:spcPct val="100000"/>
                        </a:lnSpc>
                        <a:spcBef>
                          <a:spcPts val="0"/>
                        </a:spcBef>
                        <a:spcAft>
                          <a:spcPts val="0"/>
                        </a:spcAft>
                        <a:buClrTx/>
                        <a:buSzTx/>
                        <a:buFont typeface="Raleway ExtraBold" pitchFamily="2" charset="0"/>
                        <a:buChar char="X"/>
                        <a:tabLst/>
                        <a:defRPr/>
                      </a:pPr>
                      <a:endParaRPr lang="en-US" sz="300" b="1" dirty="0">
                        <a:solidFill>
                          <a:srgbClr val="C00000"/>
                        </a:solidFill>
                        <a:effectLst/>
                        <a:latin typeface="+mj-lt"/>
                      </a:endParaRPr>
                    </a:p>
                    <a:p>
                      <a:pPr marL="285750" marR="0" lvl="0" indent="-285750" algn="l" defTabSz="914400" rtl="0" eaLnBrk="1" fontAlgn="auto" latinLnBrk="0" hangingPunct="1">
                        <a:lnSpc>
                          <a:spcPct val="100000"/>
                        </a:lnSpc>
                        <a:spcBef>
                          <a:spcPts val="0"/>
                        </a:spcBef>
                        <a:spcAft>
                          <a:spcPts val="0"/>
                        </a:spcAft>
                        <a:buClrTx/>
                        <a:buSzTx/>
                        <a:buFont typeface="Raleway ExtraBold" pitchFamily="2" charset="0"/>
                        <a:buChar char="X"/>
                        <a:tabLst/>
                        <a:defRPr/>
                      </a:pPr>
                      <a:r>
                        <a:rPr lang="en-US" sz="1400" b="1" dirty="0">
                          <a:solidFill>
                            <a:srgbClr val="C00000"/>
                          </a:solidFill>
                          <a:effectLst/>
                          <a:latin typeface="+mj-lt"/>
                        </a:rPr>
                        <a:t>Falls that are not result of ANE </a:t>
                      </a:r>
                    </a:p>
                    <a:p>
                      <a:pPr marL="285750" marR="0" lvl="0" indent="-285750" algn="l" defTabSz="914400" rtl="0" eaLnBrk="1" fontAlgn="auto" latinLnBrk="0" hangingPunct="1">
                        <a:lnSpc>
                          <a:spcPct val="100000"/>
                        </a:lnSpc>
                        <a:spcBef>
                          <a:spcPts val="0"/>
                        </a:spcBef>
                        <a:spcAft>
                          <a:spcPts val="0"/>
                        </a:spcAft>
                        <a:buClrTx/>
                        <a:buSzTx/>
                        <a:buFont typeface="Raleway ExtraBold" pitchFamily="2" charset="0"/>
                        <a:buChar char="X"/>
                        <a:tabLst/>
                        <a:defRPr/>
                      </a:pPr>
                      <a:endParaRPr lang="en-US" sz="1300" b="1" dirty="0">
                        <a:solidFill>
                          <a:srgbClr val="C00000"/>
                        </a:solidFill>
                        <a:effectLst/>
                        <a:latin typeface="+mj-lt"/>
                      </a:endParaRPr>
                    </a:p>
                    <a:p>
                      <a:pPr marL="285750" marR="0" lvl="0" indent="-285750" algn="l" defTabSz="914400" rtl="0" eaLnBrk="1" fontAlgn="auto" latinLnBrk="0" hangingPunct="1">
                        <a:lnSpc>
                          <a:spcPct val="100000"/>
                        </a:lnSpc>
                        <a:spcBef>
                          <a:spcPts val="0"/>
                        </a:spcBef>
                        <a:spcAft>
                          <a:spcPts val="0"/>
                        </a:spcAft>
                        <a:buClrTx/>
                        <a:buSzTx/>
                        <a:buFont typeface="Raleway ExtraBold" pitchFamily="2" charset="0"/>
                        <a:buChar char="X"/>
                        <a:tabLst/>
                        <a:defRPr/>
                      </a:pPr>
                      <a:r>
                        <a:rPr lang="en-US" sz="1400" b="1" dirty="0">
                          <a:solidFill>
                            <a:srgbClr val="C00000"/>
                          </a:solidFill>
                          <a:effectLst/>
                          <a:latin typeface="+mj-lt"/>
                        </a:rPr>
                        <a:t>Injuries that are not a result of ANE </a:t>
                      </a:r>
                    </a:p>
                    <a:p>
                      <a:pPr marL="285750" lvl="0" indent="-285750">
                        <a:buFont typeface="Raleway ExtraBold" pitchFamily="2" charset="0"/>
                        <a:buChar char="X"/>
                      </a:pPr>
                      <a:endParaRPr lang="en-US" sz="2200" b="1" dirty="0">
                        <a:solidFill>
                          <a:srgbClr val="C00000"/>
                        </a:solidFill>
                        <a:effectLst/>
                        <a:latin typeface="+mj-lt"/>
                      </a:endParaRPr>
                    </a:p>
                    <a:p>
                      <a:pPr marL="285750" lvl="0" indent="-285750">
                        <a:buFont typeface="Raleway ExtraBold" pitchFamily="2" charset="0"/>
                        <a:buChar char="X"/>
                      </a:pPr>
                      <a:endParaRPr lang="en-US" sz="1400" b="1" dirty="0">
                        <a:solidFill>
                          <a:srgbClr val="C00000"/>
                        </a:solidFill>
                        <a:effectLst/>
                        <a:latin typeface="+mj-lt"/>
                      </a:endParaRPr>
                    </a:p>
                    <a:p>
                      <a:pPr marL="285750" lvl="0" indent="-285750">
                        <a:buFont typeface="Raleway ExtraBold" pitchFamily="2" charset="0"/>
                        <a:buChar char="X"/>
                      </a:pPr>
                      <a:endParaRPr lang="en-US" sz="500" b="1" dirty="0">
                        <a:solidFill>
                          <a:srgbClr val="C00000"/>
                        </a:solidFill>
                        <a:effectLst/>
                        <a:latin typeface="+mj-lt"/>
                      </a:endParaRPr>
                    </a:p>
                    <a:p>
                      <a:pPr marL="285750" lvl="0" indent="-285750">
                        <a:buFont typeface="Raleway ExtraBold" pitchFamily="2" charset="0"/>
                        <a:buChar char="X"/>
                      </a:pPr>
                      <a:r>
                        <a:rPr lang="en-US" sz="1400" b="1" dirty="0">
                          <a:solidFill>
                            <a:srgbClr val="C00000"/>
                          </a:solidFill>
                          <a:effectLst/>
                          <a:latin typeface="+mj-lt"/>
                        </a:rPr>
                        <a:t>Deaths that do not involve ANE or are “suspicious” in nature </a:t>
                      </a:r>
                    </a:p>
                    <a:p>
                      <a:pPr marL="742950" lvl="1" indent="-285750">
                        <a:buFont typeface="Courier New" panose="02070309020205020404" pitchFamily="49" charset="0"/>
                        <a:buChar char="o"/>
                      </a:pPr>
                      <a:r>
                        <a:rPr lang="en-US" sz="1400" b="1" dirty="0">
                          <a:solidFill>
                            <a:srgbClr val="C00000"/>
                          </a:solidFill>
                          <a:effectLst/>
                          <a:latin typeface="+mj-lt"/>
                        </a:rPr>
                        <a:t>Expected Deaths </a:t>
                      </a:r>
                    </a:p>
                    <a:p>
                      <a:pPr marL="1200150" lvl="2" indent="-285750">
                        <a:buFont typeface="Arial" panose="020B0604020202020204" pitchFamily="34" charset="0"/>
                        <a:buChar char="•"/>
                      </a:pPr>
                      <a:r>
                        <a:rPr lang="en-US" sz="1400" b="1" dirty="0">
                          <a:solidFill>
                            <a:srgbClr val="C00000"/>
                          </a:solidFill>
                          <a:effectLst/>
                          <a:latin typeface="+mj-lt"/>
                        </a:rPr>
                        <a:t>Terminal Illnesses </a:t>
                      </a:r>
                    </a:p>
                    <a:p>
                      <a:pPr marL="1200150" lvl="2" indent="-285750">
                        <a:buFont typeface="Arial" panose="020B0604020202020204" pitchFamily="34" charset="0"/>
                        <a:buChar char="•"/>
                      </a:pPr>
                      <a:r>
                        <a:rPr lang="en-US" sz="1400" b="1" dirty="0">
                          <a:solidFill>
                            <a:srgbClr val="C00000"/>
                          </a:solidFill>
                          <a:effectLst/>
                          <a:latin typeface="+mj-lt"/>
                        </a:rPr>
                        <a:t>Individuals on hospice care  </a:t>
                      </a:r>
                    </a:p>
                  </a:txBody>
                  <a:tcPr>
                    <a:solidFill>
                      <a:srgbClr val="F3D5CF"/>
                    </a:solidFill>
                  </a:tcPr>
                </a:tc>
                <a:extLst>
                  <a:ext uri="{0D108BD9-81ED-4DB2-BD59-A6C34878D82A}">
                    <a16:rowId xmlns:a16="http://schemas.microsoft.com/office/drawing/2014/main" val="2138185443"/>
                  </a:ext>
                </a:extLst>
              </a:tr>
            </a:tbl>
          </a:graphicData>
        </a:graphic>
      </p:graphicFrame>
      <p:pic>
        <p:nvPicPr>
          <p:cNvPr id="9" name="Picture 4" descr="stick figure standing idea exclamation mark">
            <a:extLst>
              <a:ext uri="{FF2B5EF4-FFF2-40B4-BE49-F238E27FC236}">
                <a16:creationId xmlns:a16="http://schemas.microsoft.com/office/drawing/2014/main" id="{54090299-20A8-D240-024B-E362BF24D22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208" t="1515"/>
          <a:stretch/>
        </p:blipFill>
        <p:spPr bwMode="auto">
          <a:xfrm>
            <a:off x="11061290" y="2497394"/>
            <a:ext cx="1130193" cy="1892316"/>
          </a:xfrm>
          <a:prstGeom prst="rect">
            <a:avLst/>
          </a:prstGeom>
          <a:noFill/>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58411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FF897812-4340-AEFF-F437-13B9C84E68B9}"/>
              </a:ext>
            </a:extLst>
          </p:cNvPr>
          <p:cNvPicPr>
            <a:picLocks noChangeAspect="1"/>
          </p:cNvPicPr>
          <p:nvPr/>
        </p:nvPicPr>
        <p:blipFill>
          <a:blip r:embed="rId2"/>
          <a:stretch>
            <a:fillRect/>
          </a:stretch>
        </p:blipFill>
        <p:spPr>
          <a:xfrm>
            <a:off x="6229131" y="1984993"/>
            <a:ext cx="5079962" cy="2263398"/>
          </a:xfrm>
          <a:prstGeom prst="rect">
            <a:avLst/>
          </a:prstGeom>
          <a:ln w="28575">
            <a:solidFill>
              <a:srgbClr val="0070C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7" name="Content Placeholder 10" descr="A screenshot of a computer&#10;&#10;Description automatically generated">
            <a:extLst>
              <a:ext uri="{FF2B5EF4-FFF2-40B4-BE49-F238E27FC236}">
                <a16:creationId xmlns:a16="http://schemas.microsoft.com/office/drawing/2014/main" id="{690E7C86-6ABB-22D6-84D3-CC1178F98EFC}"/>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15360"/>
          <a:stretch/>
        </p:blipFill>
        <p:spPr>
          <a:xfrm>
            <a:off x="690153" y="1984993"/>
            <a:ext cx="5236025" cy="2263398"/>
          </a:xfrm>
          <a:ln w="285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8" name="Picture 7" descr="A screenshot of a computer&#10;&#10;Description automatically generated">
            <a:extLst>
              <a:ext uri="{FF2B5EF4-FFF2-40B4-BE49-F238E27FC236}">
                <a16:creationId xmlns:a16="http://schemas.microsoft.com/office/drawing/2014/main" id="{248A1A81-BCC2-2003-861B-FAD850AFF9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690153" y="4394859"/>
            <a:ext cx="10618940" cy="1765918"/>
          </a:xfrm>
          <a:prstGeom prst="rect">
            <a:avLst/>
          </a:prstGeom>
          <a:noFill/>
          <a:ln w="28575">
            <a:solidFill>
              <a:srgbClr val="0070C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3" name="Title 1">
            <a:extLst>
              <a:ext uri="{FF2B5EF4-FFF2-40B4-BE49-F238E27FC236}">
                <a16:creationId xmlns:a16="http://schemas.microsoft.com/office/drawing/2014/main" id="{C3AEDA59-73C4-B8F5-D12C-9E9A0664275D}"/>
              </a:ext>
            </a:extLst>
          </p:cNvPr>
          <p:cNvSpPr>
            <a:spLocks noGrp="1"/>
          </p:cNvSpPr>
          <p:nvPr>
            <p:ph type="title"/>
          </p:nvPr>
        </p:nvSpPr>
        <p:spPr>
          <a:xfrm>
            <a:off x="285750" y="894911"/>
            <a:ext cx="10515600" cy="1325563"/>
          </a:xfrm>
        </p:spPr>
        <p:txBody>
          <a:bodyPr/>
          <a:lstStyle/>
          <a:p>
            <a:pPr marL="285750" indent="-285750" algn="l">
              <a:buFont typeface="Wingdings" panose="05000000000000000000" pitchFamily="2" charset="2"/>
              <a:buChar char="v"/>
            </a:pPr>
            <a:r>
              <a:rPr lang="en-US" sz="1800" kern="0" dirty="0">
                <a:latin typeface="+mn-lt"/>
                <a:ea typeface="Times New Roman" panose="02020603050405020304" pitchFamily="18" charset="0"/>
                <a:cs typeface="Segoe UI" panose="020B0502040204020203" pitchFamily="34" charset="0"/>
              </a:rPr>
              <a:t>Should</a:t>
            </a:r>
            <a:r>
              <a:rPr lang="en-US" sz="1800" kern="0" dirty="0">
                <a:effectLst/>
                <a:latin typeface="+mn-lt"/>
                <a:ea typeface="Times New Roman" panose="02020603050405020304" pitchFamily="18" charset="0"/>
                <a:cs typeface="Segoe UI" panose="020B0502040204020203" pitchFamily="34" charset="0"/>
              </a:rPr>
              <a:t> a provider require reporting to both </a:t>
            </a:r>
            <a:r>
              <a:rPr lang="en-US" sz="1800" b="1" kern="0" dirty="0">
                <a:effectLst>
                  <a:outerShdw blurRad="38100" dist="38100" dir="2700000" algn="tl">
                    <a:srgbClr val="000000">
                      <a:alpha val="43137"/>
                    </a:srgbClr>
                  </a:outerShdw>
                </a:effectLst>
                <a:latin typeface="+mn-lt"/>
                <a:ea typeface="Times New Roman" panose="02020603050405020304" pitchFamily="18" charset="0"/>
                <a:cs typeface="Segoe UI" panose="020B0502040204020203" pitchFamily="34" charset="0"/>
              </a:rPr>
              <a:t>OL</a:t>
            </a:r>
            <a:r>
              <a:rPr lang="en-US" sz="1800" kern="0" dirty="0">
                <a:effectLst/>
                <a:latin typeface="+mn-lt"/>
                <a:ea typeface="Times New Roman" panose="02020603050405020304" pitchFamily="18" charset="0"/>
                <a:cs typeface="Segoe UI" panose="020B0502040204020203" pitchFamily="34" charset="0"/>
              </a:rPr>
              <a:t> and </a:t>
            </a:r>
            <a:r>
              <a:rPr lang="en-US" sz="1800" b="1" kern="0" dirty="0">
                <a:effectLst>
                  <a:outerShdw blurRad="38100" dist="38100" dir="2700000" algn="tl">
                    <a:srgbClr val="000000">
                      <a:alpha val="43137"/>
                    </a:srgbClr>
                  </a:outerShdw>
                </a:effectLst>
                <a:latin typeface="+mn-lt"/>
                <a:ea typeface="Times New Roman" panose="02020603050405020304" pitchFamily="18" charset="0"/>
                <a:cs typeface="Segoe UI" panose="020B0502040204020203" pitchFamily="34" charset="0"/>
              </a:rPr>
              <a:t>OHR</a:t>
            </a:r>
            <a:r>
              <a:rPr lang="en-US" sz="1800" kern="0" dirty="0">
                <a:effectLst/>
                <a:latin typeface="+mn-lt"/>
                <a:ea typeface="Times New Roman" panose="02020603050405020304" pitchFamily="18" charset="0"/>
                <a:cs typeface="Segoe UI" panose="020B0502040204020203" pitchFamily="34" charset="0"/>
              </a:rPr>
              <a:t>, they should </a:t>
            </a:r>
            <a:r>
              <a:rPr lang="en-US" sz="1800" b="1" kern="0" dirty="0">
                <a:effectLst>
                  <a:outerShdw blurRad="38100" dist="38100" dir="2700000" algn="tl">
                    <a:srgbClr val="000000">
                      <a:alpha val="43137"/>
                    </a:srgbClr>
                  </a:outerShdw>
                </a:effectLst>
                <a:latin typeface="+mn-lt"/>
                <a:ea typeface="Times New Roman" panose="02020603050405020304" pitchFamily="18" charset="0"/>
                <a:cs typeface="Segoe UI" panose="020B0502040204020203" pitchFamily="34" charset="0"/>
              </a:rPr>
              <a:t>enter the </a:t>
            </a:r>
            <a:r>
              <a:rPr lang="en-US" sz="1800" b="1" kern="0" dirty="0">
                <a:solidFill>
                  <a:srgbClr val="C00000"/>
                </a:solidFill>
                <a:effectLst>
                  <a:outerShdw blurRad="38100" dist="38100" dir="2700000" algn="tl">
                    <a:srgbClr val="000000">
                      <a:alpha val="43137"/>
                    </a:srgbClr>
                  </a:outerShdw>
                </a:effectLst>
                <a:latin typeface="+mn-lt"/>
                <a:ea typeface="Times New Roman" panose="02020603050405020304" pitchFamily="18" charset="0"/>
                <a:cs typeface="Segoe UI" panose="020B0502040204020203" pitchFamily="34" charset="0"/>
              </a:rPr>
              <a:t>OHR report first</a:t>
            </a:r>
            <a:r>
              <a:rPr lang="en-US" sz="1800" kern="0" dirty="0">
                <a:solidFill>
                  <a:srgbClr val="C00000"/>
                </a:solidFill>
                <a:effectLst>
                  <a:outerShdw blurRad="38100" dist="38100" dir="2700000" algn="tl">
                    <a:srgbClr val="000000">
                      <a:alpha val="43137"/>
                    </a:srgbClr>
                  </a:outerShdw>
                </a:effectLst>
                <a:latin typeface="+mn-lt"/>
                <a:ea typeface="Times New Roman" panose="02020603050405020304" pitchFamily="18" charset="0"/>
                <a:cs typeface="Segoe UI" panose="020B0502040204020203" pitchFamily="34" charset="0"/>
              </a:rPr>
              <a:t>. </a:t>
            </a:r>
            <a:r>
              <a:rPr lang="en-US" sz="1800" kern="0" dirty="0">
                <a:effectLst/>
                <a:latin typeface="+mn-lt"/>
                <a:ea typeface="Times New Roman" panose="02020603050405020304" pitchFamily="18" charset="0"/>
                <a:cs typeface="Segoe UI" panose="020B0502040204020203" pitchFamily="34" charset="0"/>
              </a:rPr>
              <a:t>The </a:t>
            </a:r>
            <a:r>
              <a:rPr lang="en-US" sz="1800" b="1" kern="0" dirty="0">
                <a:effectLst>
                  <a:outerShdw blurRad="38100" dist="38100" dir="2700000" algn="tl">
                    <a:srgbClr val="000000">
                      <a:alpha val="43137"/>
                    </a:srgbClr>
                  </a:outerShdw>
                </a:effectLst>
                <a:latin typeface="+mn-lt"/>
                <a:ea typeface="Times New Roman" panose="02020603050405020304" pitchFamily="18" charset="0"/>
                <a:cs typeface="Segoe UI" panose="020B0502040204020203" pitchFamily="34" charset="0"/>
              </a:rPr>
              <a:t>OL Serious Incident Report</a:t>
            </a:r>
            <a:r>
              <a:rPr lang="en-US" sz="1800" kern="0" dirty="0">
                <a:effectLst>
                  <a:outerShdw blurRad="38100" dist="38100" dir="2700000" algn="tl">
                    <a:srgbClr val="000000">
                      <a:alpha val="43137"/>
                    </a:srgbClr>
                  </a:outerShdw>
                </a:effectLst>
                <a:latin typeface="+mn-lt"/>
                <a:ea typeface="Times New Roman" panose="02020603050405020304" pitchFamily="18" charset="0"/>
                <a:cs typeface="Segoe UI" panose="020B0502040204020203" pitchFamily="34" charset="0"/>
              </a:rPr>
              <a:t> </a:t>
            </a:r>
            <a:r>
              <a:rPr lang="en-US" sz="1800" kern="0" dirty="0">
                <a:effectLst/>
                <a:latin typeface="+mn-lt"/>
                <a:ea typeface="Times New Roman" panose="02020603050405020304" pitchFamily="18" charset="0"/>
                <a:cs typeface="Segoe UI" panose="020B0502040204020203" pitchFamily="34" charset="0"/>
              </a:rPr>
              <a:t>will have a space to enter the </a:t>
            </a:r>
            <a:r>
              <a:rPr lang="en-US" sz="1800" b="1" kern="0" dirty="0">
                <a:effectLst>
                  <a:outerShdw blurRad="38100" dist="38100" dir="2700000" algn="tl">
                    <a:srgbClr val="000000">
                      <a:alpha val="43137"/>
                    </a:srgbClr>
                  </a:outerShdw>
                </a:effectLst>
                <a:latin typeface="+mn-lt"/>
                <a:ea typeface="Times New Roman" panose="02020603050405020304" pitchFamily="18" charset="0"/>
                <a:cs typeface="Segoe UI" panose="020B0502040204020203" pitchFamily="34" charset="0"/>
              </a:rPr>
              <a:t>OHR CHRIS </a:t>
            </a:r>
            <a:r>
              <a:rPr lang="en-US" sz="1800" kern="0" dirty="0">
                <a:effectLst/>
                <a:latin typeface="+mn-lt"/>
                <a:ea typeface="Times New Roman" panose="02020603050405020304" pitchFamily="18" charset="0"/>
                <a:cs typeface="Segoe UI" panose="020B0502040204020203" pitchFamily="34" charset="0"/>
              </a:rPr>
              <a:t>Abuse or Complaint Report number(s) in relation to the case. </a:t>
            </a:r>
            <a:endParaRPr lang="en-US" dirty="0">
              <a:latin typeface="+mn-lt"/>
            </a:endParaRPr>
          </a:p>
        </p:txBody>
      </p:sp>
      <p:sp>
        <p:nvSpPr>
          <p:cNvPr id="4" name="Date Placeholder 3">
            <a:extLst>
              <a:ext uri="{FF2B5EF4-FFF2-40B4-BE49-F238E27FC236}">
                <a16:creationId xmlns:a16="http://schemas.microsoft.com/office/drawing/2014/main" id="{FE858B87-A4AD-D734-79DF-8869B30EB517}"/>
              </a:ext>
            </a:extLst>
          </p:cNvPr>
          <p:cNvSpPr>
            <a:spLocks noGrp="1"/>
          </p:cNvSpPr>
          <p:nvPr>
            <p:ph type="dt" sz="half" idx="10"/>
          </p:nvPr>
        </p:nvSpPr>
        <p:spPr>
          <a:xfrm>
            <a:off x="285750" y="6173787"/>
            <a:ext cx="1847850" cy="365125"/>
          </a:xfrm>
        </p:spPr>
        <p:txBody>
          <a:bodyPr anchor="ctr">
            <a:normAutofit/>
          </a:bodyPr>
          <a:lstStyle/>
          <a:p>
            <a:pPr>
              <a:spcAft>
                <a:spcPts val="600"/>
              </a:spcAft>
            </a:pPr>
            <a:r>
              <a:rPr lang="en-US" dirty="0"/>
              <a:t>2024</a:t>
            </a:r>
          </a:p>
        </p:txBody>
      </p:sp>
      <p:sp>
        <p:nvSpPr>
          <p:cNvPr id="6" name="Slide Number Placeholder 5">
            <a:extLst>
              <a:ext uri="{FF2B5EF4-FFF2-40B4-BE49-F238E27FC236}">
                <a16:creationId xmlns:a16="http://schemas.microsoft.com/office/drawing/2014/main" id="{CC0D97AF-6925-190B-5A40-B52A8D3387F6}"/>
              </a:ext>
            </a:extLst>
          </p:cNvPr>
          <p:cNvSpPr>
            <a:spLocks noGrp="1"/>
          </p:cNvSpPr>
          <p:nvPr>
            <p:ph type="sldNum" sz="quarter" idx="12"/>
          </p:nvPr>
        </p:nvSpPr>
        <p:spPr>
          <a:xfrm>
            <a:off x="9246742" y="6173786"/>
            <a:ext cx="1263474" cy="365125"/>
          </a:xfrm>
        </p:spPr>
        <p:txBody>
          <a:bodyPr anchor="ctr">
            <a:normAutofit/>
          </a:bodyPr>
          <a:lstStyle/>
          <a:p>
            <a:pPr>
              <a:spcAft>
                <a:spcPts val="600"/>
              </a:spcAft>
            </a:pPr>
            <a:fld id="{5874D6C6-B3A5-4F2C-A6BF-E3D57C3A1219}" type="slidenum">
              <a:rPr lang="en-US" smtClean="0"/>
              <a:pPr>
                <a:spcAft>
                  <a:spcPts val="600"/>
                </a:spcAft>
              </a:pPr>
              <a:t>61</a:t>
            </a:fld>
            <a:endParaRPr lang="en-US"/>
          </a:p>
        </p:txBody>
      </p:sp>
      <p:sp>
        <p:nvSpPr>
          <p:cNvPr id="15" name="Content Placeholder 6">
            <a:extLst>
              <a:ext uri="{FF2B5EF4-FFF2-40B4-BE49-F238E27FC236}">
                <a16:creationId xmlns:a16="http://schemas.microsoft.com/office/drawing/2014/main" id="{EC44F50B-8526-38C3-3958-1EE04C5D1BE4}"/>
              </a:ext>
            </a:extLst>
          </p:cNvPr>
          <p:cNvSpPr>
            <a:spLocks noGrp="1"/>
          </p:cNvSpPr>
          <p:nvPr>
            <p:ph sz="quarter" idx="13"/>
          </p:nvPr>
        </p:nvSpPr>
        <p:spPr>
          <a:xfrm>
            <a:off x="2359743" y="493160"/>
            <a:ext cx="8160414" cy="321732"/>
          </a:xfrm>
        </p:spPr>
        <p:txBody>
          <a:bodyPr/>
          <a:lstStyle/>
          <a:p>
            <a:r>
              <a:rPr lang="en-US" dirty="0"/>
              <a:t>Reporting to </a:t>
            </a:r>
            <a:r>
              <a:rPr lang="en-US" b="1" dirty="0">
                <a:effectLst>
                  <a:outerShdw blurRad="38100" dist="38100" dir="2700000" algn="tl">
                    <a:srgbClr val="000000">
                      <a:alpha val="43137"/>
                    </a:srgbClr>
                  </a:outerShdw>
                </a:effectLst>
              </a:rPr>
              <a:t>Office of Licensing (OL) </a:t>
            </a:r>
            <a:r>
              <a:rPr lang="en-US" dirty="0"/>
              <a:t>and </a:t>
            </a:r>
            <a:r>
              <a:rPr lang="en-US" b="1" dirty="0">
                <a:effectLst>
                  <a:outerShdw blurRad="38100" dist="38100" dir="2700000" algn="tl">
                    <a:srgbClr val="000000">
                      <a:alpha val="43137"/>
                    </a:srgbClr>
                  </a:outerShdw>
                </a:effectLst>
              </a:rPr>
              <a:t>Office of Human Rights (OHR)</a:t>
            </a:r>
          </a:p>
        </p:txBody>
      </p:sp>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550762BD-EC0E-F83C-F408-D2BE4771F992}"/>
                  </a:ext>
                </a:extLst>
              </p14:cNvPr>
              <p14:cNvContentPartPr/>
              <p14:nvPr/>
            </p14:nvContentPartPr>
            <p14:xfrm>
              <a:off x="1555148" y="4965747"/>
              <a:ext cx="1930320" cy="37080"/>
            </p14:xfrm>
          </p:contentPart>
        </mc:Choice>
        <mc:Fallback xmlns="">
          <p:pic>
            <p:nvPicPr>
              <p:cNvPr id="10" name="Ink 9">
                <a:extLst>
                  <a:ext uri="{FF2B5EF4-FFF2-40B4-BE49-F238E27FC236}">
                    <a16:creationId xmlns:a16="http://schemas.microsoft.com/office/drawing/2014/main" id="{550762BD-EC0E-F83C-F408-D2BE4771F992}"/>
                  </a:ext>
                </a:extLst>
              </p:cNvPr>
              <p:cNvPicPr/>
              <p:nvPr/>
            </p:nvPicPr>
            <p:blipFill>
              <a:blip r:embed="rId6"/>
              <a:stretch>
                <a:fillRect/>
              </a:stretch>
            </p:blipFill>
            <p:spPr>
              <a:xfrm>
                <a:off x="1519508" y="4894107"/>
                <a:ext cx="200196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Ink 11">
                <a:extLst>
                  <a:ext uri="{FF2B5EF4-FFF2-40B4-BE49-F238E27FC236}">
                    <a16:creationId xmlns:a16="http://schemas.microsoft.com/office/drawing/2014/main" id="{1E12CBF8-4AB6-FFCD-5241-A89863DB0705}"/>
                  </a:ext>
                </a:extLst>
              </p14:cNvPr>
              <p14:cNvContentPartPr/>
              <p14:nvPr/>
            </p14:nvContentPartPr>
            <p14:xfrm>
              <a:off x="5937975" y="4967397"/>
              <a:ext cx="2250720" cy="42840"/>
            </p14:xfrm>
          </p:contentPart>
        </mc:Choice>
        <mc:Fallback xmlns="">
          <p:pic>
            <p:nvPicPr>
              <p:cNvPr id="12" name="Ink 11">
                <a:extLst>
                  <a:ext uri="{FF2B5EF4-FFF2-40B4-BE49-F238E27FC236}">
                    <a16:creationId xmlns:a16="http://schemas.microsoft.com/office/drawing/2014/main" id="{1E12CBF8-4AB6-FFCD-5241-A89863DB0705}"/>
                  </a:ext>
                </a:extLst>
              </p:cNvPr>
              <p:cNvPicPr/>
              <p:nvPr/>
            </p:nvPicPr>
            <p:blipFill>
              <a:blip r:embed="rId8"/>
              <a:stretch>
                <a:fillRect/>
              </a:stretch>
            </p:blipFill>
            <p:spPr>
              <a:xfrm>
                <a:off x="5901975" y="4895397"/>
                <a:ext cx="2322360" cy="186480"/>
              </a:xfrm>
              <a:prstGeom prst="rect">
                <a:avLst/>
              </a:prstGeom>
            </p:spPr>
          </p:pic>
        </mc:Fallback>
      </mc:AlternateContent>
      <p:sp>
        <p:nvSpPr>
          <p:cNvPr id="18" name="TextBox 17">
            <a:extLst>
              <a:ext uri="{FF2B5EF4-FFF2-40B4-BE49-F238E27FC236}">
                <a16:creationId xmlns:a16="http://schemas.microsoft.com/office/drawing/2014/main" id="{83F35105-3BEB-D18C-AA62-AF8E23E806F5}"/>
              </a:ext>
            </a:extLst>
          </p:cNvPr>
          <p:cNvSpPr txBox="1"/>
          <p:nvPr/>
        </p:nvSpPr>
        <p:spPr>
          <a:xfrm>
            <a:off x="699985" y="2701164"/>
            <a:ext cx="1790650" cy="307777"/>
          </a:xfrm>
          <a:prstGeom prst="rect">
            <a:avLst/>
          </a:prstGeom>
          <a:solidFill>
            <a:srgbClr val="FAFAFA"/>
          </a:solidFill>
        </p:spPr>
        <p:txBody>
          <a:bodyPr wrap="square" rtlCol="0">
            <a:spAutoFit/>
          </a:bodyPr>
          <a:lstStyle/>
          <a:p>
            <a:r>
              <a:rPr lang="en-US" sz="1400" b="1" dirty="0">
                <a:effectLst>
                  <a:outerShdw blurRad="38100" dist="38100" dir="2700000" algn="tl">
                    <a:srgbClr val="000000">
                      <a:alpha val="43137"/>
                    </a:srgbClr>
                  </a:outerShdw>
                </a:effectLst>
              </a:rPr>
              <a:t>Thor Odinson </a:t>
            </a:r>
          </a:p>
        </p:txBody>
      </p:sp>
      <p:sp>
        <p:nvSpPr>
          <p:cNvPr id="21" name="Circle: Hollow 20">
            <a:extLst>
              <a:ext uri="{FF2B5EF4-FFF2-40B4-BE49-F238E27FC236}">
                <a16:creationId xmlns:a16="http://schemas.microsoft.com/office/drawing/2014/main" id="{13D5A075-1A48-E462-6AD0-F83F3EDA1CE3}"/>
              </a:ext>
            </a:extLst>
          </p:cNvPr>
          <p:cNvSpPr/>
          <p:nvPr/>
        </p:nvSpPr>
        <p:spPr>
          <a:xfrm>
            <a:off x="1073225" y="3544410"/>
            <a:ext cx="796741" cy="378140"/>
          </a:xfrm>
          <a:prstGeom prst="donut">
            <a:avLst/>
          </a:prstGeom>
          <a:ln>
            <a:noFill/>
          </a:ln>
          <a:effectLst>
            <a:glow rad="101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p14="http://schemas.microsoft.com/office/powerpoint/2010/main">
        <mc:Choice Requires="p14">
          <p:contentPart p14:bwMode="auto" r:id="rId9">
            <p14:nvContentPartPr>
              <p14:cNvPr id="22" name="Ink 21">
                <a:extLst>
                  <a:ext uri="{FF2B5EF4-FFF2-40B4-BE49-F238E27FC236}">
                    <a16:creationId xmlns:a16="http://schemas.microsoft.com/office/drawing/2014/main" id="{2800AF42-25DC-86CD-56CB-3B47C0BC6A9A}"/>
                  </a:ext>
                </a:extLst>
              </p14:cNvPr>
              <p14:cNvContentPartPr/>
              <p14:nvPr/>
            </p14:nvContentPartPr>
            <p14:xfrm>
              <a:off x="1142051" y="3287414"/>
              <a:ext cx="462240" cy="11160"/>
            </p14:xfrm>
          </p:contentPart>
        </mc:Choice>
        <mc:Fallback xmlns="">
          <p:pic>
            <p:nvPicPr>
              <p:cNvPr id="22" name="Ink 21">
                <a:extLst>
                  <a:ext uri="{FF2B5EF4-FFF2-40B4-BE49-F238E27FC236}">
                    <a16:creationId xmlns:a16="http://schemas.microsoft.com/office/drawing/2014/main" id="{2800AF42-25DC-86CD-56CB-3B47C0BC6A9A}"/>
                  </a:ext>
                </a:extLst>
              </p:cNvPr>
              <p:cNvPicPr/>
              <p:nvPr/>
            </p:nvPicPr>
            <p:blipFill>
              <a:blip r:embed="rId10"/>
              <a:stretch>
                <a:fillRect/>
              </a:stretch>
            </p:blipFill>
            <p:spPr>
              <a:xfrm>
                <a:off x="1106411" y="3215774"/>
                <a:ext cx="533880" cy="154800"/>
              </a:xfrm>
              <a:prstGeom prst="rect">
                <a:avLst/>
              </a:prstGeom>
            </p:spPr>
          </p:pic>
        </mc:Fallback>
      </mc:AlternateContent>
      <p:sp>
        <p:nvSpPr>
          <p:cNvPr id="24" name="Rectangle 23">
            <a:extLst>
              <a:ext uri="{FF2B5EF4-FFF2-40B4-BE49-F238E27FC236}">
                <a16:creationId xmlns:a16="http://schemas.microsoft.com/office/drawing/2014/main" id="{447AAFBC-1314-6CFE-EC49-4E48FD589CC3}"/>
              </a:ext>
            </a:extLst>
          </p:cNvPr>
          <p:cNvSpPr/>
          <p:nvPr/>
        </p:nvSpPr>
        <p:spPr>
          <a:xfrm>
            <a:off x="6238963" y="3078448"/>
            <a:ext cx="1397372" cy="218664"/>
          </a:xfrm>
          <a:prstGeom prst="rect">
            <a:avLst/>
          </a:prstGeom>
          <a:solidFill>
            <a:srgbClr val="FAFA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300" b="1" dirty="0">
                <a:solidFill>
                  <a:schemeClr val="tx1"/>
                </a:solidFill>
                <a:effectLst>
                  <a:outerShdw blurRad="38100" dist="38100" dir="2700000" algn="tl">
                    <a:srgbClr val="000000">
                      <a:alpha val="43137"/>
                    </a:srgbClr>
                  </a:outerShdw>
                </a:effectLst>
              </a:rPr>
              <a:t>Thor Odinson</a:t>
            </a:r>
          </a:p>
          <a:p>
            <a:r>
              <a:rPr lang="en-US" sz="1300" b="1" dirty="0">
                <a:solidFill>
                  <a:schemeClr val="tx1"/>
                </a:solidFill>
                <a:effectLst>
                  <a:outerShdw blurRad="38100" dist="38100" dir="2700000" algn="tl">
                    <a:srgbClr val="000000">
                      <a:alpha val="43137"/>
                    </a:srgbClr>
                  </a:outerShdw>
                </a:effectLst>
              </a:rPr>
              <a:t> </a:t>
            </a:r>
          </a:p>
        </p:txBody>
      </p:sp>
      <p:sp>
        <p:nvSpPr>
          <p:cNvPr id="25" name="Circle: Hollow 24">
            <a:extLst>
              <a:ext uri="{FF2B5EF4-FFF2-40B4-BE49-F238E27FC236}">
                <a16:creationId xmlns:a16="http://schemas.microsoft.com/office/drawing/2014/main" id="{38855400-30ED-C70D-DA73-D9238CFB7462}"/>
              </a:ext>
            </a:extLst>
          </p:cNvPr>
          <p:cNvSpPr/>
          <p:nvPr/>
        </p:nvSpPr>
        <p:spPr>
          <a:xfrm>
            <a:off x="6499701" y="3952388"/>
            <a:ext cx="856231" cy="436318"/>
          </a:xfrm>
          <a:prstGeom prst="donut">
            <a:avLst/>
          </a:prstGeom>
          <a:ln>
            <a:noFill/>
          </a:ln>
          <a:effectLst>
            <a:glow rad="101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p14="http://schemas.microsoft.com/office/powerpoint/2010/main">
        <mc:Choice Requires="p14">
          <p:contentPart p14:bwMode="auto" r:id="rId11">
            <p14:nvContentPartPr>
              <p14:cNvPr id="28" name="Ink 27">
                <a:extLst>
                  <a:ext uri="{FF2B5EF4-FFF2-40B4-BE49-F238E27FC236}">
                    <a16:creationId xmlns:a16="http://schemas.microsoft.com/office/drawing/2014/main" id="{A15CD33C-005D-85A0-2F4E-E0CBADCA3078}"/>
                  </a:ext>
                </a:extLst>
              </p14:cNvPr>
              <p14:cNvContentPartPr/>
              <p14:nvPr/>
            </p14:nvContentPartPr>
            <p14:xfrm>
              <a:off x="7275683" y="3604408"/>
              <a:ext cx="701640" cy="39600"/>
            </p14:xfrm>
          </p:contentPart>
        </mc:Choice>
        <mc:Fallback xmlns="">
          <p:pic>
            <p:nvPicPr>
              <p:cNvPr id="28" name="Ink 27">
                <a:extLst>
                  <a:ext uri="{FF2B5EF4-FFF2-40B4-BE49-F238E27FC236}">
                    <a16:creationId xmlns:a16="http://schemas.microsoft.com/office/drawing/2014/main" id="{A15CD33C-005D-85A0-2F4E-E0CBADCA3078}"/>
                  </a:ext>
                </a:extLst>
              </p:cNvPr>
              <p:cNvPicPr/>
              <p:nvPr/>
            </p:nvPicPr>
            <p:blipFill>
              <a:blip r:embed="rId12"/>
              <a:stretch>
                <a:fillRect/>
              </a:stretch>
            </p:blipFill>
            <p:spPr>
              <a:xfrm>
                <a:off x="7240043" y="3532768"/>
                <a:ext cx="773280" cy="183240"/>
              </a:xfrm>
              <a:prstGeom prst="rect">
                <a:avLst/>
              </a:prstGeom>
            </p:spPr>
          </p:pic>
        </mc:Fallback>
      </mc:AlternateContent>
      <p:sp>
        <p:nvSpPr>
          <p:cNvPr id="30" name="TextBox 29">
            <a:extLst>
              <a:ext uri="{FF2B5EF4-FFF2-40B4-BE49-F238E27FC236}">
                <a16:creationId xmlns:a16="http://schemas.microsoft.com/office/drawing/2014/main" id="{6FE2A0F6-738A-6E8C-F941-B34DE58E661A}"/>
              </a:ext>
            </a:extLst>
          </p:cNvPr>
          <p:cNvSpPr txBox="1"/>
          <p:nvPr/>
        </p:nvSpPr>
        <p:spPr>
          <a:xfrm>
            <a:off x="4000379" y="4904227"/>
            <a:ext cx="993058" cy="276999"/>
          </a:xfrm>
          <a:prstGeom prst="rect">
            <a:avLst/>
          </a:prstGeom>
          <a:noFill/>
        </p:spPr>
        <p:txBody>
          <a:bodyPr wrap="square" rtlCol="0">
            <a:spAutoFit/>
          </a:bodyPr>
          <a:lstStyle/>
          <a:p>
            <a:r>
              <a:rPr lang="en-US" sz="1200" b="1" dirty="0">
                <a:solidFill>
                  <a:schemeClr val="accent6">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20240001</a:t>
            </a:r>
          </a:p>
        </p:txBody>
      </p:sp>
      <p:sp>
        <p:nvSpPr>
          <p:cNvPr id="31" name="TextBox 30">
            <a:extLst>
              <a:ext uri="{FF2B5EF4-FFF2-40B4-BE49-F238E27FC236}">
                <a16:creationId xmlns:a16="http://schemas.microsoft.com/office/drawing/2014/main" id="{51BA73C0-6D13-D017-8B8C-979CC0956476}"/>
              </a:ext>
            </a:extLst>
          </p:cNvPr>
          <p:cNvSpPr txBox="1"/>
          <p:nvPr/>
        </p:nvSpPr>
        <p:spPr>
          <a:xfrm>
            <a:off x="8885421" y="4914059"/>
            <a:ext cx="993058" cy="276999"/>
          </a:xfrm>
          <a:prstGeom prst="rect">
            <a:avLst/>
          </a:prstGeom>
          <a:noFill/>
        </p:spPr>
        <p:txBody>
          <a:bodyPr wrap="square" rtlCol="0">
            <a:spAutoFit/>
          </a:bodyPr>
          <a:lstStyle/>
          <a:p>
            <a:r>
              <a:rPr lang="en-US" sz="1200" b="1" dirty="0">
                <a:solidFill>
                  <a:schemeClr val="accent6">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20240001</a:t>
            </a:r>
          </a:p>
        </p:txBody>
      </p:sp>
      <p:sp>
        <p:nvSpPr>
          <p:cNvPr id="32" name="TextBox 31">
            <a:extLst>
              <a:ext uri="{FF2B5EF4-FFF2-40B4-BE49-F238E27FC236}">
                <a16:creationId xmlns:a16="http://schemas.microsoft.com/office/drawing/2014/main" id="{7130C3E5-EF29-9E77-E7BF-4FB29F09B2CD}"/>
              </a:ext>
            </a:extLst>
          </p:cNvPr>
          <p:cNvSpPr txBox="1"/>
          <p:nvPr/>
        </p:nvSpPr>
        <p:spPr>
          <a:xfrm rot="20354644">
            <a:off x="297987" y="4854854"/>
            <a:ext cx="2038560" cy="369332"/>
          </a:xfrm>
          <a:prstGeom prst="rect">
            <a:avLst/>
          </a:prstGeom>
          <a:noFill/>
        </p:spPr>
        <p:txBody>
          <a:bodyPr wrap="square" rtlCol="0">
            <a:spAutoFit/>
          </a:bodyPr>
          <a:lstStyle/>
          <a:p>
            <a:r>
              <a:rPr lang="en-US" b="1" dirty="0">
                <a:ln w="22225">
                  <a:solidFill>
                    <a:schemeClr val="accent2"/>
                  </a:solidFill>
                  <a:prstDash val="solid"/>
                </a:ln>
                <a:solidFill>
                  <a:sysClr val="windowText" lastClr="000000"/>
                </a:solidFill>
                <a:effectLst>
                  <a:glow rad="139700">
                    <a:schemeClr val="accent2">
                      <a:satMod val="175000"/>
                      <a:alpha val="40000"/>
                    </a:schemeClr>
                  </a:glow>
                </a:effectLst>
              </a:rPr>
              <a:t>OL</a:t>
            </a:r>
            <a:endParaRPr lang="en-US" b="1" dirty="0">
              <a:solidFill>
                <a:sysClr val="windowText" lastClr="000000"/>
              </a:solidFill>
              <a:effectLst>
                <a:glow rad="139700">
                  <a:schemeClr val="accent2">
                    <a:satMod val="175000"/>
                    <a:alpha val="40000"/>
                  </a:schemeClr>
                </a:glow>
              </a:effectLst>
            </a:endParaRPr>
          </a:p>
        </p:txBody>
      </p:sp>
      <p:sp>
        <p:nvSpPr>
          <p:cNvPr id="33" name="TextBox 32">
            <a:extLst>
              <a:ext uri="{FF2B5EF4-FFF2-40B4-BE49-F238E27FC236}">
                <a16:creationId xmlns:a16="http://schemas.microsoft.com/office/drawing/2014/main" id="{2A097FB8-17FA-FD8B-29A0-690A5720E35B}"/>
              </a:ext>
            </a:extLst>
          </p:cNvPr>
          <p:cNvSpPr txBox="1"/>
          <p:nvPr/>
        </p:nvSpPr>
        <p:spPr>
          <a:xfrm rot="20283324">
            <a:off x="218125" y="1910847"/>
            <a:ext cx="1847850" cy="369332"/>
          </a:xfrm>
          <a:prstGeom prst="rect">
            <a:avLst/>
          </a:prstGeom>
          <a:noFill/>
        </p:spPr>
        <p:txBody>
          <a:bodyPr wrap="square" rtlCol="0">
            <a:spAutoFit/>
          </a:bodyPr>
          <a:lstStyle/>
          <a:p>
            <a:r>
              <a:rPr lang="en-US" b="1" dirty="0">
                <a:ln w="22225">
                  <a:solidFill>
                    <a:schemeClr val="accent2"/>
                  </a:solidFill>
                  <a:prstDash val="solid"/>
                </a:ln>
                <a:solidFill>
                  <a:sysClr val="windowText" lastClr="000000"/>
                </a:solidFill>
                <a:effectLst>
                  <a:glow rad="101600">
                    <a:schemeClr val="accent2">
                      <a:satMod val="175000"/>
                      <a:alpha val="40000"/>
                    </a:schemeClr>
                  </a:glow>
                </a:effectLst>
              </a:rPr>
              <a:t>OHR</a:t>
            </a:r>
            <a:endParaRPr lang="en-US" b="1" dirty="0">
              <a:solidFill>
                <a:sysClr val="windowText" lastClr="000000"/>
              </a:solidFill>
              <a:effectLst>
                <a:glow rad="101600">
                  <a:schemeClr val="accent2">
                    <a:satMod val="175000"/>
                    <a:alpha val="40000"/>
                  </a:schemeClr>
                </a:glow>
              </a:effectLst>
            </a:endParaRPr>
          </a:p>
        </p:txBody>
      </p:sp>
      <p:sp>
        <p:nvSpPr>
          <p:cNvPr id="36" name="Arrow: Down 35">
            <a:extLst>
              <a:ext uri="{FF2B5EF4-FFF2-40B4-BE49-F238E27FC236}">
                <a16:creationId xmlns:a16="http://schemas.microsoft.com/office/drawing/2014/main" id="{DA70F5D1-5F53-D2A8-4DFD-873FFD1FB26F}"/>
              </a:ext>
            </a:extLst>
          </p:cNvPr>
          <p:cNvSpPr/>
          <p:nvPr/>
        </p:nvSpPr>
        <p:spPr>
          <a:xfrm>
            <a:off x="5883929" y="1984994"/>
            <a:ext cx="373109" cy="2609692"/>
          </a:xfrm>
          <a:prstGeom prst="downArrow">
            <a:avLst/>
          </a:prstGeom>
          <a:solidFill>
            <a:schemeClr val="tx1">
              <a:lumMod val="75000"/>
            </a:schemeClr>
          </a:solidFill>
          <a:ln>
            <a:noFill/>
          </a:ln>
          <a:effectLst>
            <a:glow rad="101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80833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DD6E5F7-1BA6-DF57-200A-FB86DA383A65}"/>
              </a:ext>
            </a:extLst>
          </p:cNvPr>
          <p:cNvSpPr>
            <a:spLocks noGrp="1"/>
          </p:cNvSpPr>
          <p:nvPr>
            <p:ph type="dt" sz="half" idx="10"/>
          </p:nvPr>
        </p:nvSpPr>
        <p:spPr/>
        <p:txBody>
          <a:bodyPr/>
          <a:lstStyle/>
          <a:p>
            <a:r>
              <a:rPr lang="en-US" dirty="0"/>
              <a:t>2024</a:t>
            </a:r>
          </a:p>
        </p:txBody>
      </p:sp>
      <p:sp>
        <p:nvSpPr>
          <p:cNvPr id="6" name="Slide Number Placeholder 5">
            <a:extLst>
              <a:ext uri="{FF2B5EF4-FFF2-40B4-BE49-F238E27FC236}">
                <a16:creationId xmlns:a16="http://schemas.microsoft.com/office/drawing/2014/main" id="{3CF72D42-6E39-4589-49B3-57A693426CDB}"/>
              </a:ext>
            </a:extLst>
          </p:cNvPr>
          <p:cNvSpPr>
            <a:spLocks noGrp="1"/>
          </p:cNvSpPr>
          <p:nvPr>
            <p:ph type="sldNum" sz="quarter" idx="12"/>
          </p:nvPr>
        </p:nvSpPr>
        <p:spPr/>
        <p:txBody>
          <a:bodyPr/>
          <a:lstStyle/>
          <a:p>
            <a:fld id="{5874D6C6-B3A5-4F2C-A6BF-E3D57C3A1219}" type="slidenum">
              <a:rPr lang="en-US" smtClean="0"/>
              <a:t>62</a:t>
            </a:fld>
            <a:endParaRPr lang="en-US"/>
          </a:p>
        </p:txBody>
      </p:sp>
      <p:sp>
        <p:nvSpPr>
          <p:cNvPr id="7" name="Content Placeholder 6">
            <a:extLst>
              <a:ext uri="{FF2B5EF4-FFF2-40B4-BE49-F238E27FC236}">
                <a16:creationId xmlns:a16="http://schemas.microsoft.com/office/drawing/2014/main" id="{42974D24-992B-D00E-3A95-00EA7C260F26}"/>
              </a:ext>
            </a:extLst>
          </p:cNvPr>
          <p:cNvSpPr>
            <a:spLocks noGrp="1"/>
          </p:cNvSpPr>
          <p:nvPr>
            <p:ph sz="quarter" idx="13"/>
          </p:nvPr>
        </p:nvSpPr>
        <p:spPr/>
        <p:txBody>
          <a:bodyPr/>
          <a:lstStyle/>
          <a:p>
            <a:pPr algn="ctr"/>
            <a:r>
              <a:rPr lang="en-US" dirty="0">
                <a:effectLst>
                  <a:outerShdw blurRad="38100" dist="38100" dir="2700000" algn="tl">
                    <a:srgbClr val="000000">
                      <a:alpha val="43137"/>
                    </a:srgbClr>
                  </a:outerShdw>
                </a:effectLst>
              </a:rPr>
              <a:t>Office of Human Rights </a:t>
            </a:r>
            <a:r>
              <a:rPr lang="en-US" b="1" dirty="0">
                <a:effectLst>
                  <a:outerShdw blurRad="38100" dist="38100" dir="2700000" algn="tl">
                    <a:srgbClr val="000000">
                      <a:alpha val="43137"/>
                    </a:srgbClr>
                  </a:outerShdw>
                </a:effectLst>
              </a:rPr>
              <a:t>Regional Advocate Manager </a:t>
            </a:r>
            <a:r>
              <a:rPr lang="en-US" dirty="0">
                <a:effectLst>
                  <a:outerShdw blurRad="38100" dist="38100" dir="2700000" algn="tl">
                    <a:srgbClr val="000000">
                      <a:alpha val="43137"/>
                    </a:srgbClr>
                  </a:outerShdw>
                </a:effectLst>
              </a:rPr>
              <a:t>Contacts </a:t>
            </a:r>
          </a:p>
        </p:txBody>
      </p:sp>
      <p:pic>
        <p:nvPicPr>
          <p:cNvPr id="9" name="Picture 8">
            <a:extLst>
              <a:ext uri="{FF2B5EF4-FFF2-40B4-BE49-F238E27FC236}">
                <a16:creationId xmlns:a16="http://schemas.microsoft.com/office/drawing/2014/main" id="{32042B40-E734-480C-E935-4BDA568BA213}"/>
              </a:ext>
            </a:extLst>
          </p:cNvPr>
          <p:cNvPicPr>
            <a:picLocks noChangeAspect="1"/>
          </p:cNvPicPr>
          <p:nvPr/>
        </p:nvPicPr>
        <p:blipFill>
          <a:blip r:embed="rId2"/>
          <a:stretch>
            <a:fillRect/>
          </a:stretch>
        </p:blipFill>
        <p:spPr>
          <a:xfrm>
            <a:off x="1988861" y="1121191"/>
            <a:ext cx="8214278" cy="4923277"/>
          </a:xfrm>
          <a:prstGeom prst="rect">
            <a:avLst/>
          </a:prstGeom>
          <a:ln>
            <a:solidFill>
              <a:schemeClr val="accent2"/>
            </a:solidFill>
          </a:ln>
          <a:effectLst>
            <a:glow rad="139700">
              <a:schemeClr val="accent2">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19592934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C8AC3F3-884A-E4D1-E687-1A8F687D4D2E}"/>
              </a:ext>
            </a:extLst>
          </p:cNvPr>
          <p:cNvSpPr>
            <a:spLocks noGrp="1"/>
          </p:cNvSpPr>
          <p:nvPr>
            <p:ph type="sldNum" sz="quarter" idx="12"/>
          </p:nvPr>
        </p:nvSpPr>
        <p:spPr/>
        <p:txBody>
          <a:bodyPr/>
          <a:lstStyle/>
          <a:p>
            <a:fld id="{5874D6C6-B3A5-4F2C-A6BF-E3D57C3A1219}" type="slidenum">
              <a:rPr lang="en-US" smtClean="0"/>
              <a:t>63</a:t>
            </a:fld>
            <a:endParaRPr lang="en-US"/>
          </a:p>
        </p:txBody>
      </p:sp>
      <p:sp>
        <p:nvSpPr>
          <p:cNvPr id="6" name="TextBox 5">
            <a:extLst>
              <a:ext uri="{FF2B5EF4-FFF2-40B4-BE49-F238E27FC236}">
                <a16:creationId xmlns:a16="http://schemas.microsoft.com/office/drawing/2014/main" id="{1705FACF-2D62-4650-11E3-EB66F55F1D01}"/>
              </a:ext>
            </a:extLst>
          </p:cNvPr>
          <p:cNvSpPr txBox="1"/>
          <p:nvPr/>
        </p:nvSpPr>
        <p:spPr>
          <a:xfrm>
            <a:off x="709863" y="1245154"/>
            <a:ext cx="10316725" cy="5147563"/>
          </a:xfrm>
          <a:prstGeom prst="rect">
            <a:avLst/>
          </a:prstGeom>
          <a:noFill/>
        </p:spPr>
        <p:txBody>
          <a:bodyPr wrap="square" rtlCol="0">
            <a:spAutoFit/>
          </a:bodyPr>
          <a:lstStyle/>
          <a:p>
            <a:pPr defTabSz="685800" fontAlgn="base"/>
            <a:r>
              <a:rPr lang="en-US" dirty="0">
                <a:solidFill>
                  <a:srgbClr val="0070C0"/>
                </a:solidFill>
                <a:latin typeface="+mj-lt"/>
                <a:hlinkClick r:id="rId3" tooltip="https://dbhds.virginia.gov/quality-management/human-rights/">
                  <a:extLst>
                    <a:ext uri="{A12FA001-AC4F-418D-AE19-62706E023703}">
                      <ahyp:hlinkClr xmlns:ahyp="http://schemas.microsoft.com/office/drawing/2018/hyperlinkcolor" val="tx"/>
                    </a:ext>
                  </a:extLst>
                </a:hlinkClick>
              </a:rPr>
              <a:t>OHR Web Page</a:t>
            </a:r>
            <a:endParaRPr lang="en-US" dirty="0">
              <a:solidFill>
                <a:srgbClr val="0070C0"/>
              </a:solidFill>
              <a:latin typeface="+mj-lt"/>
            </a:endParaRPr>
          </a:p>
          <a:p>
            <a:pPr marL="214313" indent="-214313" defTabSz="685800">
              <a:buFont typeface="Wingdings"/>
              <a:buChar char="§"/>
            </a:pPr>
            <a:r>
              <a:rPr lang="en-US" sz="1350" dirty="0">
                <a:solidFill>
                  <a:srgbClr val="1C1C1C"/>
                </a:solidFill>
                <a:latin typeface="+mj-lt"/>
                <a:cs typeface="Segoe UI"/>
              </a:rPr>
              <a:t>Resources for</a:t>
            </a:r>
          </a:p>
          <a:p>
            <a:pPr marL="671513" lvl="1" indent="-214313" defTabSz="685800">
              <a:buFont typeface="Wingdings"/>
              <a:buChar char="§"/>
            </a:pPr>
            <a:r>
              <a:rPr lang="en-US" sz="1350" dirty="0">
                <a:solidFill>
                  <a:srgbClr val="1C1C1C"/>
                </a:solidFill>
                <a:latin typeface="+mj-lt"/>
                <a:cs typeface="Segoe UI"/>
              </a:rPr>
              <a:t>Individuals</a:t>
            </a:r>
          </a:p>
          <a:p>
            <a:pPr marL="671513" lvl="1" indent="-214313" defTabSz="685800">
              <a:buFont typeface="Wingdings"/>
              <a:buChar char="§"/>
            </a:pPr>
            <a:r>
              <a:rPr lang="en-US" sz="1350" dirty="0">
                <a:solidFill>
                  <a:srgbClr val="1C1C1C"/>
                </a:solidFill>
                <a:latin typeface="+mj-lt"/>
                <a:cs typeface="Segoe UI"/>
              </a:rPr>
              <a:t>Licensed Providers</a:t>
            </a:r>
          </a:p>
          <a:p>
            <a:pPr marL="671513" lvl="1" indent="-214313" defTabSz="685800">
              <a:buFont typeface="Wingdings"/>
              <a:buChar char="§"/>
            </a:pPr>
            <a:r>
              <a:rPr lang="en-US" sz="1350" dirty="0">
                <a:solidFill>
                  <a:srgbClr val="1C1C1C"/>
                </a:solidFill>
                <a:latin typeface="+mj-lt"/>
                <a:cs typeface="Segoe UI"/>
              </a:rPr>
              <a:t>State-Operated Facilities</a:t>
            </a:r>
          </a:p>
          <a:p>
            <a:pPr marL="214313" indent="-214313" defTabSz="685800">
              <a:buFont typeface="Wingdings"/>
              <a:buChar char="§"/>
            </a:pPr>
            <a:r>
              <a:rPr lang="en-US" sz="1350" dirty="0">
                <a:solidFill>
                  <a:srgbClr val="1C1C1C"/>
                </a:solidFill>
                <a:latin typeface="+mj-lt"/>
                <a:cs typeface="Segoe UI"/>
              </a:rPr>
              <a:t>Memos, Correspondence &amp; Training</a:t>
            </a:r>
          </a:p>
          <a:p>
            <a:pPr marL="214313" indent="-214313" defTabSz="685800">
              <a:buFont typeface="Wingdings"/>
              <a:buChar char="§"/>
            </a:pPr>
            <a:r>
              <a:rPr lang="en-US" sz="1350" dirty="0">
                <a:solidFill>
                  <a:srgbClr val="1C1C1C"/>
                </a:solidFill>
                <a:latin typeface="+mj-lt"/>
                <a:cs typeface="Segoe UI"/>
              </a:rPr>
              <a:t>Data &amp; Statistics</a:t>
            </a:r>
          </a:p>
          <a:p>
            <a:pPr marL="214313" indent="-214313" defTabSz="685800">
              <a:buFont typeface="Wingdings"/>
              <a:buChar char="§"/>
            </a:pPr>
            <a:r>
              <a:rPr lang="en-US" sz="1350" dirty="0">
                <a:solidFill>
                  <a:srgbClr val="1C1C1C"/>
                </a:solidFill>
                <a:latin typeface="+mj-lt"/>
                <a:cs typeface="Segoe UI"/>
              </a:rPr>
              <a:t>OHR Contact information</a:t>
            </a:r>
          </a:p>
          <a:p>
            <a:pPr defTabSz="685800"/>
            <a:r>
              <a:rPr lang="en-US" dirty="0">
                <a:solidFill>
                  <a:srgbClr val="000000"/>
                </a:solidFill>
                <a:latin typeface="+mj-lt"/>
                <a:cs typeface="Segoe UI"/>
              </a:rPr>
              <a:t>---</a:t>
            </a:r>
            <a:endParaRPr lang="en-US" dirty="0">
              <a:solidFill>
                <a:schemeClr val="accent4">
                  <a:lumMod val="75000"/>
                </a:schemeClr>
              </a:solidFill>
              <a:latin typeface="+mj-lt"/>
              <a:cs typeface="Segoe UI"/>
            </a:endParaRPr>
          </a:p>
          <a:p>
            <a:pPr defTabSz="685800"/>
            <a:r>
              <a:rPr lang="en-US" dirty="0">
                <a:solidFill>
                  <a:srgbClr val="0070C0"/>
                </a:solidFill>
                <a:latin typeface="+mj-lt"/>
                <a:hlinkClick r:id="rId4">
                  <a:extLst>
                    <a:ext uri="{A12FA001-AC4F-418D-AE19-62706E023703}">
                      <ahyp:hlinkClr xmlns:ahyp="http://schemas.microsoft.com/office/drawing/2018/hyperlinkcolor" val="tx"/>
                    </a:ext>
                  </a:extLst>
                </a:hlinkClick>
              </a:rPr>
              <a:t>Human Rights Regulations</a:t>
            </a:r>
            <a:endParaRPr lang="en-US" dirty="0">
              <a:solidFill>
                <a:srgbClr val="0070C0"/>
              </a:solidFill>
              <a:latin typeface="+mj-lt"/>
            </a:endParaRPr>
          </a:p>
          <a:p>
            <a:pPr defTabSz="685800"/>
            <a:r>
              <a:rPr lang="en-US" dirty="0">
                <a:solidFill>
                  <a:srgbClr val="000000"/>
                </a:solidFill>
                <a:latin typeface="+mj-lt"/>
              </a:rPr>
              <a:t>---</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Raleway Light"/>
                <a:ea typeface="+mn-ea"/>
                <a:cs typeface="+mn-cs"/>
              </a:rPr>
              <a:t>Alonzo Riggins, Training &amp; Development Coordinator</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Raleway Light"/>
                <a:ea typeface="+mn-ea"/>
                <a:cs typeface="+mn-cs"/>
                <a:hlinkClick r:id="rId5">
                  <a:extLst>
                    <a:ext uri="{A12FA001-AC4F-418D-AE19-62706E023703}">
                      <ahyp:hlinkClr xmlns:ahyp="http://schemas.microsoft.com/office/drawing/2018/hyperlinkcolor" val="tx"/>
                    </a:ext>
                  </a:extLst>
                </a:hlinkClick>
              </a:rPr>
              <a:t>Alonzo.riggins@dbhds.virginia.gov</a:t>
            </a:r>
            <a:endParaRPr kumimoji="0" lang="en-US" sz="1800" b="0" i="0" u="none" strike="noStrike" kern="1200" cap="none" spc="0" normalizeH="0" baseline="0" noProof="0" dirty="0">
              <a:ln>
                <a:noFill/>
              </a:ln>
              <a:solidFill>
                <a:srgbClr val="0070C0"/>
              </a:solidFill>
              <a:effectLst/>
              <a:uLnTx/>
              <a:uFillTx/>
              <a:latin typeface="Raleway Light"/>
              <a:ea typeface="+mn-ea"/>
              <a:cs typeface="+mn-cs"/>
            </a:endParaRPr>
          </a:p>
          <a:p>
            <a:pPr defTabSz="685800"/>
            <a:endParaRPr lang="en-US" dirty="0">
              <a:solidFill>
                <a:srgbClr val="000000"/>
              </a:solidFill>
              <a:latin typeface="+mj-lt"/>
            </a:endParaRPr>
          </a:p>
          <a:p>
            <a:pPr defTabSz="685800"/>
            <a:r>
              <a:rPr lang="en-US" dirty="0">
                <a:solidFill>
                  <a:srgbClr val="000000"/>
                </a:solidFill>
                <a:latin typeface="+mj-lt"/>
              </a:rPr>
              <a:t>Jennifer </a:t>
            </a:r>
            <a:r>
              <a:rPr lang="en-US" dirty="0" err="1">
                <a:solidFill>
                  <a:srgbClr val="000000"/>
                </a:solidFill>
                <a:latin typeface="+mj-lt"/>
              </a:rPr>
              <a:t>Kovack</a:t>
            </a:r>
            <a:r>
              <a:rPr lang="en-US" dirty="0">
                <a:solidFill>
                  <a:srgbClr val="000000"/>
                </a:solidFill>
                <a:latin typeface="+mj-lt"/>
              </a:rPr>
              <a:t>, Associate Director Community Providers </a:t>
            </a:r>
          </a:p>
          <a:p>
            <a:pPr defTabSz="685800"/>
            <a:r>
              <a:rPr lang="en-US" u="sng" dirty="0">
                <a:solidFill>
                  <a:schemeClr val="accent4">
                    <a:lumMod val="75000"/>
                  </a:schemeClr>
                </a:solidFill>
                <a:latin typeface="+mj-lt"/>
                <a:hlinkClick r:id="rId6">
                  <a:extLst>
                    <a:ext uri="{A12FA001-AC4F-418D-AE19-62706E023703}">
                      <ahyp:hlinkClr xmlns:ahyp="http://schemas.microsoft.com/office/drawing/2018/hyperlinkcolor" val="tx"/>
                    </a:ext>
                  </a:extLst>
                </a:hlinkClick>
              </a:rPr>
              <a:t>Jennifer.kovack@dbhds.virginia.gov</a:t>
            </a:r>
            <a:endParaRPr lang="en-US" u="sng" dirty="0">
              <a:solidFill>
                <a:schemeClr val="accent4">
                  <a:lumMod val="75000"/>
                </a:schemeClr>
              </a:solidFill>
              <a:latin typeface="+mj-lt"/>
            </a:endParaRPr>
          </a:p>
          <a:p>
            <a:pPr defTabSz="685800"/>
            <a:endParaRPr lang="en-US" dirty="0">
              <a:solidFill>
                <a:srgbClr val="000000"/>
              </a:solidFill>
              <a:latin typeface="+mj-lt"/>
            </a:endParaRPr>
          </a:p>
          <a:p>
            <a:pPr defTabSz="685800"/>
            <a:r>
              <a:rPr lang="en-US" dirty="0">
                <a:solidFill>
                  <a:srgbClr val="000000"/>
                </a:solidFill>
                <a:latin typeface="+mj-lt"/>
              </a:rPr>
              <a:t>Taneika Goldman, State Human Rights Director</a:t>
            </a:r>
          </a:p>
          <a:p>
            <a:pPr defTabSz="685800"/>
            <a:r>
              <a:rPr lang="en-US" dirty="0">
                <a:solidFill>
                  <a:srgbClr val="0070C0"/>
                </a:solidFill>
                <a:latin typeface="+mj-lt"/>
                <a:hlinkClick r:id="rId7">
                  <a:extLst>
                    <a:ext uri="{A12FA001-AC4F-418D-AE19-62706E023703}">
                      <ahyp:hlinkClr xmlns:ahyp="http://schemas.microsoft.com/office/drawing/2018/hyperlinkcolor" val="tx"/>
                    </a:ext>
                  </a:extLst>
                </a:hlinkClick>
              </a:rPr>
              <a:t>Taneika.goldman@dbhds.virginia.gov</a:t>
            </a:r>
            <a:r>
              <a:rPr lang="en-US" dirty="0">
                <a:solidFill>
                  <a:srgbClr val="0070C0"/>
                </a:solidFill>
                <a:latin typeface="+mj-lt"/>
              </a:rPr>
              <a:t> </a:t>
            </a:r>
          </a:p>
          <a:p>
            <a:endParaRPr lang="en-US" dirty="0"/>
          </a:p>
        </p:txBody>
      </p:sp>
      <p:sp>
        <p:nvSpPr>
          <p:cNvPr id="3" name="Content Placeholder 2">
            <a:extLst>
              <a:ext uri="{FF2B5EF4-FFF2-40B4-BE49-F238E27FC236}">
                <a16:creationId xmlns:a16="http://schemas.microsoft.com/office/drawing/2014/main" id="{592E2ACB-6E2E-E130-7DB0-AD878AC86387}"/>
              </a:ext>
            </a:extLst>
          </p:cNvPr>
          <p:cNvSpPr>
            <a:spLocks noGrp="1"/>
          </p:cNvSpPr>
          <p:nvPr>
            <p:ph sz="quarter" idx="13"/>
          </p:nvPr>
        </p:nvSpPr>
        <p:spPr/>
        <p:txBody>
          <a:bodyPr/>
          <a:lstStyle/>
          <a:p>
            <a:r>
              <a:rPr lang="en-US" b="1" dirty="0"/>
              <a:t>Resources</a:t>
            </a:r>
            <a:r>
              <a:rPr lang="en-US" dirty="0"/>
              <a:t> and </a:t>
            </a:r>
            <a:r>
              <a:rPr lang="en-US" b="1" dirty="0">
                <a:effectLst>
                  <a:outerShdw blurRad="38100" dist="38100" dir="2700000" algn="tl">
                    <a:srgbClr val="000000">
                      <a:alpha val="43137"/>
                    </a:srgbClr>
                  </a:outerShdw>
                </a:effectLst>
              </a:rPr>
              <a:t>Additional Contacts</a:t>
            </a:r>
          </a:p>
        </p:txBody>
      </p:sp>
      <p:sp>
        <p:nvSpPr>
          <p:cNvPr id="7" name="Date Placeholder 1">
            <a:extLst>
              <a:ext uri="{FF2B5EF4-FFF2-40B4-BE49-F238E27FC236}">
                <a16:creationId xmlns:a16="http://schemas.microsoft.com/office/drawing/2014/main" id="{A6D23A6B-4C03-C665-7333-AF6205B50E4F}"/>
              </a:ext>
            </a:extLst>
          </p:cNvPr>
          <p:cNvSpPr>
            <a:spLocks noGrp="1"/>
          </p:cNvSpPr>
          <p:nvPr>
            <p:ph type="dt" sz="half" idx="10"/>
          </p:nvPr>
        </p:nvSpPr>
        <p:spPr>
          <a:xfrm>
            <a:off x="285750" y="6173787"/>
            <a:ext cx="1847850" cy="365125"/>
          </a:xfrm>
        </p:spPr>
        <p:txBody>
          <a:bodyPr/>
          <a:lstStyle/>
          <a:p>
            <a:r>
              <a:rPr lang="en-US"/>
              <a:t>2024</a:t>
            </a:r>
            <a:endParaRPr lang="en-US" dirty="0"/>
          </a:p>
        </p:txBody>
      </p:sp>
    </p:spTree>
    <p:extLst>
      <p:ext uri="{BB962C8B-B14F-4D97-AF65-F5344CB8AC3E}">
        <p14:creationId xmlns:p14="http://schemas.microsoft.com/office/powerpoint/2010/main" val="1251249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ction Button: Blank 9">
            <a:hlinkClick r:id="" action="ppaction://noaction" highlightClick="1"/>
            <a:extLst>
              <a:ext uri="{FF2B5EF4-FFF2-40B4-BE49-F238E27FC236}">
                <a16:creationId xmlns:a16="http://schemas.microsoft.com/office/drawing/2014/main" id="{ADC901AA-02EA-78FF-30D7-B9142311C9AD}"/>
              </a:ext>
            </a:extLst>
          </p:cNvPr>
          <p:cNvSpPr/>
          <p:nvPr/>
        </p:nvSpPr>
        <p:spPr>
          <a:xfrm>
            <a:off x="8006443" y="1527050"/>
            <a:ext cx="3728357" cy="4400759"/>
          </a:xfrm>
          <a:prstGeom prst="actionButtonBlank">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Blank 8">
            <a:hlinkClick r:id="" action="ppaction://noaction" highlightClick="1"/>
            <a:extLst>
              <a:ext uri="{FF2B5EF4-FFF2-40B4-BE49-F238E27FC236}">
                <a16:creationId xmlns:a16="http://schemas.microsoft.com/office/drawing/2014/main" id="{D75D0464-0C26-EED9-99B7-399442A25CF1}"/>
              </a:ext>
            </a:extLst>
          </p:cNvPr>
          <p:cNvSpPr/>
          <p:nvPr/>
        </p:nvSpPr>
        <p:spPr>
          <a:xfrm>
            <a:off x="3657601" y="1527050"/>
            <a:ext cx="4247148" cy="4421313"/>
          </a:xfrm>
          <a:prstGeom prst="actionButtonBlank">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ction Button: Blank 3">
            <a:hlinkClick r:id="" action="ppaction://noaction" highlightClick="1"/>
            <a:extLst>
              <a:ext uri="{FF2B5EF4-FFF2-40B4-BE49-F238E27FC236}">
                <a16:creationId xmlns:a16="http://schemas.microsoft.com/office/drawing/2014/main" id="{5FA455D4-C61F-7A68-3E6B-C09BB93CE6F9}"/>
              </a:ext>
            </a:extLst>
          </p:cNvPr>
          <p:cNvSpPr/>
          <p:nvPr/>
        </p:nvSpPr>
        <p:spPr>
          <a:xfrm>
            <a:off x="300789" y="1527050"/>
            <a:ext cx="3258112" cy="4421313"/>
          </a:xfrm>
          <a:prstGeom prst="actionButtonBlank">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14">
            <a:extLst>
              <a:ext uri="{FF2B5EF4-FFF2-40B4-BE49-F238E27FC236}">
                <a16:creationId xmlns:a16="http://schemas.microsoft.com/office/drawing/2014/main" id="{C208A1AE-E0A1-C84B-3793-F890B36E55B0}"/>
              </a:ext>
            </a:extLst>
          </p:cNvPr>
          <p:cNvSpPr>
            <a:spLocks noGrp="1"/>
          </p:cNvSpPr>
          <p:nvPr>
            <p:ph sz="half" idx="1"/>
          </p:nvPr>
        </p:nvSpPr>
        <p:spPr>
          <a:xfrm>
            <a:off x="406353" y="1612232"/>
            <a:ext cx="3200400" cy="4336131"/>
          </a:xfrm>
          <a:effectLst>
            <a:softEdge rad="635000"/>
          </a:effectLst>
        </p:spPr>
        <p:txBody>
          <a:bodyPr>
            <a:normAutofit/>
          </a:bodyPr>
          <a:lstStyle/>
          <a:p>
            <a:pPr marL="0" indent="0">
              <a:buNone/>
            </a:pPr>
            <a:r>
              <a:rPr lang="en-US" sz="1400" b="1" dirty="0">
                <a:solidFill>
                  <a:schemeClr val="bg1"/>
                </a:solidFill>
                <a:effectLst>
                  <a:outerShdw blurRad="38100" dist="38100" dir="2700000" algn="tl">
                    <a:srgbClr val="000000">
                      <a:alpha val="43137"/>
                    </a:srgbClr>
                  </a:outerShdw>
                </a:effectLst>
              </a:rPr>
              <a:t>Coercion is not officially defined in the regulations; however, it is important to understand how it is related to abuse. </a:t>
            </a:r>
          </a:p>
          <a:p>
            <a:pPr marL="0" indent="0">
              <a:buNone/>
            </a:pPr>
            <a:endParaRPr lang="en-US" sz="1400" b="1" dirty="0">
              <a:solidFill>
                <a:schemeClr val="bg1"/>
              </a:solidFill>
              <a:effectLst>
                <a:outerShdw blurRad="38100" dist="38100" dir="2700000" algn="tl">
                  <a:srgbClr val="000000">
                    <a:alpha val="43137"/>
                  </a:srgbClr>
                </a:outerShdw>
              </a:effectLst>
            </a:endParaRPr>
          </a:p>
          <a:p>
            <a:pPr marL="0" indent="0">
              <a:buNone/>
            </a:pPr>
            <a:endParaRPr lang="en-US" sz="1400" b="1" dirty="0">
              <a:solidFill>
                <a:schemeClr val="bg1"/>
              </a:solidFill>
              <a:effectLst>
                <a:outerShdw blurRad="38100" dist="38100" dir="2700000" algn="tl">
                  <a:srgbClr val="000000">
                    <a:alpha val="43137"/>
                  </a:srgbClr>
                </a:outerShdw>
              </a:effectLst>
            </a:endParaRPr>
          </a:p>
          <a:p>
            <a:pPr marL="0" indent="0">
              <a:buNone/>
            </a:pPr>
            <a:r>
              <a:rPr lang="en-US" sz="1400" b="1" dirty="0">
                <a:solidFill>
                  <a:schemeClr val="bg1"/>
                </a:solidFill>
                <a:effectLst>
                  <a:outerShdw blurRad="38100" dist="38100" dir="2700000" algn="tl">
                    <a:srgbClr val="000000">
                      <a:alpha val="43137"/>
                    </a:srgbClr>
                  </a:outerShdw>
                </a:effectLst>
              </a:rPr>
              <a:t>The use of expressed or implied threats of violence or reprisal or other intimidating behavior that puts a person in immediate fear of the consequences in order to compel that person to act against his or her will, or subtle language or actions intended to persuade or otherwise influence someone to do something that they might typically be unwilling to do, using tactics such as emotions, psychology, imagination, or indoctrination.</a:t>
            </a:r>
            <a:endParaRPr lang="en-US" sz="1200" b="1" dirty="0">
              <a:solidFill>
                <a:schemeClr val="bg1"/>
              </a:solidFill>
              <a:effectLst>
                <a:outerShdw blurRad="38100" dist="38100" dir="2700000" algn="tl">
                  <a:srgbClr val="000000">
                    <a:alpha val="43137"/>
                  </a:srgbClr>
                </a:outerShdw>
              </a:effectLst>
              <a:latin typeface="Calibri Light" pitchFamily="34" charset="0"/>
              <a:ea typeface="Segoe UI" pitchFamily="34" charset="0"/>
              <a:cs typeface="Segoe UI" pitchFamily="34" charset="0"/>
            </a:endParaRPr>
          </a:p>
        </p:txBody>
      </p:sp>
      <p:sp>
        <p:nvSpPr>
          <p:cNvPr id="16" name="Content Placeholder 15">
            <a:extLst>
              <a:ext uri="{FF2B5EF4-FFF2-40B4-BE49-F238E27FC236}">
                <a16:creationId xmlns:a16="http://schemas.microsoft.com/office/drawing/2014/main" id="{FDF1C59A-766E-C350-1A92-60DDA7572909}"/>
              </a:ext>
            </a:extLst>
          </p:cNvPr>
          <p:cNvSpPr>
            <a:spLocks noGrp="1"/>
          </p:cNvSpPr>
          <p:nvPr>
            <p:ph sz="half" idx="2"/>
          </p:nvPr>
        </p:nvSpPr>
        <p:spPr>
          <a:xfrm>
            <a:off x="3705453" y="1612232"/>
            <a:ext cx="4247148" cy="4315577"/>
          </a:xfrm>
        </p:spPr>
        <p:txBody>
          <a:bodyPr>
            <a:normAutofit/>
          </a:bodyPr>
          <a:lstStyle/>
          <a:p>
            <a:pPr marL="0" indent="0">
              <a:buNone/>
            </a:pPr>
            <a:r>
              <a:rPr lang="en-US" sz="1400" b="1" dirty="0">
                <a:solidFill>
                  <a:schemeClr val="bg1"/>
                </a:solidFill>
                <a:effectLst>
                  <a:outerShdw blurRad="38100" dist="38100" dir="2700000" algn="tl">
                    <a:srgbClr val="000000">
                      <a:alpha val="43137"/>
                    </a:srgbClr>
                  </a:outerShdw>
                </a:effectLst>
              </a:rPr>
              <a:t>This is a type of abuse. Exploitation is the misuse or misappropriation of the individual's assets, goods, or property. Exploitation also includes the use of a position of authority to extract personal gain from an individual.</a:t>
            </a:r>
          </a:p>
          <a:p>
            <a:pPr marL="0" indent="0">
              <a:buNone/>
            </a:pPr>
            <a:endParaRPr lang="en-US" sz="2400" b="1" dirty="0">
              <a:solidFill>
                <a:schemeClr val="bg1"/>
              </a:solidFill>
              <a:effectLst>
                <a:outerShdw blurRad="38100" dist="38100" dir="2700000" algn="tl">
                  <a:srgbClr val="000000">
                    <a:alpha val="43137"/>
                  </a:srgbClr>
                </a:outerShdw>
              </a:effectLst>
            </a:endParaRPr>
          </a:p>
          <a:p>
            <a:pPr marL="0" indent="0">
              <a:buNone/>
            </a:pPr>
            <a:r>
              <a:rPr lang="en-US" sz="1400" b="1" dirty="0">
                <a:solidFill>
                  <a:schemeClr val="bg1"/>
                </a:solidFill>
                <a:effectLst>
                  <a:outerShdw blurRad="38100" dist="38100" dir="2700000" algn="tl">
                    <a:srgbClr val="000000">
                      <a:alpha val="43137"/>
                    </a:srgbClr>
                  </a:outerShdw>
                </a:effectLst>
              </a:rPr>
              <a:t>Using an individual’s belongings without permission • Withholding an individual’s belongings to ensure compliance • Accepting gifts • Financial misconducts • Stealing or borrowing an individual’s medications • Offering an individual additional medication in exchange for sexual favors (this would also be coded as sexual abuse)</a:t>
            </a:r>
          </a:p>
        </p:txBody>
      </p:sp>
      <p:sp>
        <p:nvSpPr>
          <p:cNvPr id="5" name="Slide Number Placeholder 4">
            <a:extLst>
              <a:ext uri="{FF2B5EF4-FFF2-40B4-BE49-F238E27FC236}">
                <a16:creationId xmlns:a16="http://schemas.microsoft.com/office/drawing/2014/main" id="{3A3719A5-9B4E-F233-426E-2EB5BB67FA2C}"/>
              </a:ext>
            </a:extLst>
          </p:cNvPr>
          <p:cNvSpPr>
            <a:spLocks noGrp="1"/>
          </p:cNvSpPr>
          <p:nvPr>
            <p:ph type="sldNum" sz="quarter" idx="12"/>
          </p:nvPr>
        </p:nvSpPr>
        <p:spPr/>
        <p:txBody>
          <a:bodyPr/>
          <a:lstStyle/>
          <a:p>
            <a:fld id="{5874D6C6-B3A5-4F2C-A6BF-E3D57C3A1219}" type="slidenum">
              <a:rPr lang="en-US" smtClean="0"/>
              <a:pPr/>
              <a:t>7</a:t>
            </a:fld>
            <a:endParaRPr lang="en-US" dirty="0"/>
          </a:p>
        </p:txBody>
      </p:sp>
      <p:sp>
        <p:nvSpPr>
          <p:cNvPr id="17" name="Content Placeholder 16">
            <a:extLst>
              <a:ext uri="{FF2B5EF4-FFF2-40B4-BE49-F238E27FC236}">
                <a16:creationId xmlns:a16="http://schemas.microsoft.com/office/drawing/2014/main" id="{61B82179-14EB-A921-2A54-FD237353C744}"/>
              </a:ext>
            </a:extLst>
          </p:cNvPr>
          <p:cNvSpPr>
            <a:spLocks noGrp="1"/>
          </p:cNvSpPr>
          <p:nvPr>
            <p:ph sz="quarter" idx="13"/>
          </p:nvPr>
        </p:nvSpPr>
        <p:spPr/>
        <p:txBody>
          <a:bodyPr/>
          <a:lstStyle/>
          <a:p>
            <a:r>
              <a:rPr lang="en-US" dirty="0">
                <a:effectLst>
                  <a:outerShdw blurRad="38100" dist="38100" dir="2700000" algn="tl">
                    <a:srgbClr val="000000">
                      <a:alpha val="43137"/>
                    </a:srgbClr>
                  </a:outerShdw>
                </a:effectLst>
              </a:rPr>
              <a:t>Determining </a:t>
            </a:r>
            <a:r>
              <a:rPr lang="en-US" sz="2500" b="1" dirty="0">
                <a:effectLst>
                  <a:outerShdw blurRad="38100" dist="38100" dir="2700000" algn="tl">
                    <a:srgbClr val="000000">
                      <a:alpha val="43137"/>
                    </a:srgbClr>
                  </a:outerShdw>
                </a:effectLst>
              </a:rPr>
              <a:t>Abuse</a:t>
            </a:r>
          </a:p>
        </p:txBody>
      </p:sp>
      <p:sp>
        <p:nvSpPr>
          <p:cNvPr id="21" name="TextBox 20">
            <a:extLst>
              <a:ext uri="{FF2B5EF4-FFF2-40B4-BE49-F238E27FC236}">
                <a16:creationId xmlns:a16="http://schemas.microsoft.com/office/drawing/2014/main" id="{1B34EED7-24F1-E580-79E3-97C1F7C89B89}"/>
              </a:ext>
            </a:extLst>
          </p:cNvPr>
          <p:cNvSpPr txBox="1"/>
          <p:nvPr/>
        </p:nvSpPr>
        <p:spPr>
          <a:xfrm>
            <a:off x="8054295" y="1588169"/>
            <a:ext cx="3728357" cy="3816429"/>
          </a:xfrm>
          <a:prstGeom prst="rect">
            <a:avLst/>
          </a:prstGeom>
          <a:noFill/>
        </p:spPr>
        <p:txBody>
          <a:bodyPr wrap="square">
            <a:spAutoFit/>
          </a:bodyPr>
          <a:lstStyle/>
          <a:p>
            <a:r>
              <a:rPr lang="en-US" sz="1400" b="1" dirty="0">
                <a:solidFill>
                  <a:schemeClr val="bg1"/>
                </a:solidFill>
                <a:effectLst>
                  <a:outerShdw blurRad="38100" dist="38100" dir="2700000" algn="tl">
                    <a:srgbClr val="000000">
                      <a:alpha val="43137"/>
                    </a:srgbClr>
                  </a:outerShdw>
                </a:effectLst>
              </a:rPr>
              <a:t>Failure by an employee or program responsible for providing services to do so, including:  nourishment, treatment, care, goods or services necessary to the health, safety and welfare of an individual receiving services.</a:t>
            </a:r>
          </a:p>
          <a:p>
            <a:endParaRPr lang="en-US" sz="200" b="1" dirty="0">
              <a:solidFill>
                <a:schemeClr val="bg1"/>
              </a:solidFill>
              <a:effectLst>
                <a:outerShdw blurRad="38100" dist="38100" dir="2700000" algn="tl">
                  <a:srgbClr val="000000">
                    <a:alpha val="43137"/>
                  </a:srgbClr>
                </a:outerShdw>
              </a:effectLst>
            </a:endParaRPr>
          </a:p>
          <a:p>
            <a:endParaRPr lang="en-US" sz="1400" b="1" dirty="0">
              <a:solidFill>
                <a:schemeClr val="bg1"/>
              </a:solidFill>
              <a:effectLst>
                <a:outerShdw blurRad="38100" dist="38100" dir="2700000" algn="tl">
                  <a:srgbClr val="000000">
                    <a:alpha val="43137"/>
                  </a:srgbClr>
                </a:outerShdw>
              </a:effectLst>
            </a:endParaRPr>
          </a:p>
          <a:p>
            <a:r>
              <a:rPr lang="en-US" sz="1400" b="1" dirty="0">
                <a:solidFill>
                  <a:schemeClr val="bg1"/>
                </a:solidFill>
                <a:effectLst>
                  <a:outerShdw blurRad="38100" dist="38100" dir="2700000" algn="tl">
                    <a:srgbClr val="000000">
                      <a:alpha val="43137"/>
                    </a:srgbClr>
                  </a:outerShdw>
                </a:effectLst>
              </a:rPr>
              <a:t>Failure to take actions that would have prevented an injury • Failure to stop or try to stop an individual from an activity that could lead to harm • Allowing two individuals to fight without intervening (e.g., peer on peer aggression) • Failure to provide adequate supervision • Certain medication errors • Elopement (based on the provider’s internal policies &amp; procedures)</a:t>
            </a:r>
            <a:endParaRPr lang="en-US" sz="1400" b="1" dirty="0">
              <a:solidFill>
                <a:schemeClr val="bg1"/>
              </a:solidFill>
              <a:effectLst>
                <a:outerShdw blurRad="38100" dist="38100" dir="2700000" algn="tl">
                  <a:srgbClr val="000000">
                    <a:alpha val="43137"/>
                  </a:srgbClr>
                </a:outerShdw>
              </a:effectLst>
              <a:latin typeface="Calibri Light" pitchFamily="34" charset="0"/>
              <a:ea typeface="Segoe UI" pitchFamily="34" charset="0"/>
              <a:cs typeface="Segoe UI" pitchFamily="34" charset="0"/>
            </a:endParaRPr>
          </a:p>
        </p:txBody>
      </p:sp>
      <p:sp>
        <p:nvSpPr>
          <p:cNvPr id="6" name="TextBox 5">
            <a:extLst>
              <a:ext uri="{FF2B5EF4-FFF2-40B4-BE49-F238E27FC236}">
                <a16:creationId xmlns:a16="http://schemas.microsoft.com/office/drawing/2014/main" id="{90186201-9799-008F-E688-563AF662D37B}"/>
              </a:ext>
            </a:extLst>
          </p:cNvPr>
          <p:cNvSpPr txBox="1"/>
          <p:nvPr/>
        </p:nvSpPr>
        <p:spPr>
          <a:xfrm>
            <a:off x="9036357" y="1034390"/>
            <a:ext cx="2277036" cy="523220"/>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rPr>
              <a:t>Neglect</a:t>
            </a:r>
          </a:p>
        </p:txBody>
      </p:sp>
      <p:sp>
        <p:nvSpPr>
          <p:cNvPr id="7" name="TextBox 6">
            <a:extLst>
              <a:ext uri="{FF2B5EF4-FFF2-40B4-BE49-F238E27FC236}">
                <a16:creationId xmlns:a16="http://schemas.microsoft.com/office/drawing/2014/main" id="{D7CE517B-A938-77B8-4EE2-4EA1F48FBA1B}"/>
              </a:ext>
            </a:extLst>
          </p:cNvPr>
          <p:cNvSpPr txBox="1"/>
          <p:nvPr/>
        </p:nvSpPr>
        <p:spPr>
          <a:xfrm>
            <a:off x="965691" y="1064949"/>
            <a:ext cx="2277036" cy="523220"/>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rPr>
              <a:t>Coercion</a:t>
            </a:r>
            <a:r>
              <a:rPr lang="en-US" sz="2800" b="1" dirty="0"/>
              <a:t> </a:t>
            </a:r>
          </a:p>
        </p:txBody>
      </p:sp>
      <p:sp>
        <p:nvSpPr>
          <p:cNvPr id="8" name="TextBox 7">
            <a:extLst>
              <a:ext uri="{FF2B5EF4-FFF2-40B4-BE49-F238E27FC236}">
                <a16:creationId xmlns:a16="http://schemas.microsoft.com/office/drawing/2014/main" id="{73EA878E-1F55-DF56-3EE1-3BA5978C763C}"/>
              </a:ext>
            </a:extLst>
          </p:cNvPr>
          <p:cNvSpPr txBox="1"/>
          <p:nvPr/>
        </p:nvSpPr>
        <p:spPr>
          <a:xfrm>
            <a:off x="4690509" y="1064949"/>
            <a:ext cx="2277036" cy="523220"/>
          </a:xfrm>
          <a:prstGeom prst="rect">
            <a:avLst/>
          </a:prstGeom>
          <a:noFill/>
        </p:spPr>
        <p:txBody>
          <a:bodyPr wrap="square" rtlCol="0">
            <a:spAutoFit/>
          </a:bodyPr>
          <a:lstStyle/>
          <a:p>
            <a:pPr algn="ctr"/>
            <a:r>
              <a:rPr lang="en-US" sz="2800" b="1" dirty="0">
                <a:effectLst>
                  <a:outerShdw blurRad="38100" dist="38100" dir="2700000" algn="tl">
                    <a:srgbClr val="000000">
                      <a:alpha val="43137"/>
                    </a:srgbClr>
                  </a:outerShdw>
                </a:effectLst>
              </a:rPr>
              <a:t>Exploitation</a:t>
            </a:r>
            <a:r>
              <a:rPr lang="en-US" b="1" dirty="0">
                <a:effectLst>
                  <a:outerShdw blurRad="38100" dist="38100" dir="2700000" algn="tl">
                    <a:srgbClr val="000000">
                      <a:alpha val="43137"/>
                    </a:srgbClr>
                  </a:outerShdw>
                </a:effectLst>
              </a:rPr>
              <a:t> </a:t>
            </a:r>
            <a:endParaRPr lang="en-US" dirty="0">
              <a:effectLst>
                <a:outerShdw blurRad="38100" dist="38100" dir="2700000" algn="tl">
                  <a:srgbClr val="000000">
                    <a:alpha val="43137"/>
                  </a:srgbClr>
                </a:outerShdw>
              </a:effectLst>
            </a:endParaRPr>
          </a:p>
        </p:txBody>
      </p:sp>
      <p:sp>
        <p:nvSpPr>
          <p:cNvPr id="12" name="Date Placeholder 3">
            <a:extLst>
              <a:ext uri="{FF2B5EF4-FFF2-40B4-BE49-F238E27FC236}">
                <a16:creationId xmlns:a16="http://schemas.microsoft.com/office/drawing/2014/main" id="{D9819E81-12EB-891C-0AF6-D29413564FE1}"/>
              </a:ext>
            </a:extLst>
          </p:cNvPr>
          <p:cNvSpPr>
            <a:spLocks noGrp="1"/>
          </p:cNvSpPr>
          <p:nvPr>
            <p:ph type="dt" sz="half" idx="10"/>
          </p:nvPr>
        </p:nvSpPr>
        <p:spPr>
          <a:xfrm>
            <a:off x="285750" y="6192837"/>
            <a:ext cx="1847850" cy="365125"/>
          </a:xfrm>
        </p:spPr>
        <p:txBody>
          <a:bodyPr/>
          <a:lstStyle/>
          <a:p>
            <a:r>
              <a:rPr lang="en-US" dirty="0"/>
              <a:t>2024</a:t>
            </a:r>
          </a:p>
        </p:txBody>
      </p:sp>
    </p:spTree>
    <p:extLst>
      <p:ext uri="{BB962C8B-B14F-4D97-AF65-F5344CB8AC3E}">
        <p14:creationId xmlns:p14="http://schemas.microsoft.com/office/powerpoint/2010/main" val="3070339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80E62EC-7C75-C635-6C7D-90608D9648AB}"/>
              </a:ext>
            </a:extLst>
          </p:cNvPr>
          <p:cNvSpPr>
            <a:spLocks noGrp="1"/>
          </p:cNvSpPr>
          <p:nvPr>
            <p:ph type="dt" sz="half" idx="10"/>
          </p:nvPr>
        </p:nvSpPr>
        <p:spPr/>
        <p:txBody>
          <a:bodyPr/>
          <a:lstStyle/>
          <a:p>
            <a:r>
              <a:rPr lang="en-US" dirty="0"/>
              <a:t>2024</a:t>
            </a:r>
          </a:p>
        </p:txBody>
      </p:sp>
      <p:sp>
        <p:nvSpPr>
          <p:cNvPr id="6" name="Slide Number Placeholder 5">
            <a:extLst>
              <a:ext uri="{FF2B5EF4-FFF2-40B4-BE49-F238E27FC236}">
                <a16:creationId xmlns:a16="http://schemas.microsoft.com/office/drawing/2014/main" id="{0FC0E447-4EB1-7685-9FE0-D27C26B856E9}"/>
              </a:ext>
            </a:extLst>
          </p:cNvPr>
          <p:cNvSpPr>
            <a:spLocks noGrp="1"/>
          </p:cNvSpPr>
          <p:nvPr>
            <p:ph type="sldNum" sz="quarter" idx="12"/>
          </p:nvPr>
        </p:nvSpPr>
        <p:spPr/>
        <p:txBody>
          <a:bodyPr/>
          <a:lstStyle/>
          <a:p>
            <a:fld id="{5874D6C6-B3A5-4F2C-A6BF-E3D57C3A1219}" type="slidenum">
              <a:rPr lang="en-US" smtClean="0"/>
              <a:t>8</a:t>
            </a:fld>
            <a:endParaRPr lang="en-US"/>
          </a:p>
        </p:txBody>
      </p:sp>
      <p:sp>
        <p:nvSpPr>
          <p:cNvPr id="7" name="Content Placeholder 6">
            <a:extLst>
              <a:ext uri="{FF2B5EF4-FFF2-40B4-BE49-F238E27FC236}">
                <a16:creationId xmlns:a16="http://schemas.microsoft.com/office/drawing/2014/main" id="{3147DEF3-88B1-8DFD-5EBD-14133E88F58A}"/>
              </a:ext>
            </a:extLst>
          </p:cNvPr>
          <p:cNvSpPr>
            <a:spLocks noGrp="1"/>
          </p:cNvSpPr>
          <p:nvPr>
            <p:ph sz="quarter" idx="13"/>
          </p:nvPr>
        </p:nvSpPr>
        <p:spPr/>
        <p:txBody>
          <a:bodyPr/>
          <a:lstStyle/>
          <a:p>
            <a:r>
              <a:rPr lang="en-US" dirty="0">
                <a:effectLst>
                  <a:outerShdw blurRad="38100" dist="38100" dir="2700000" algn="tl">
                    <a:srgbClr val="000000">
                      <a:alpha val="43137"/>
                    </a:srgbClr>
                  </a:outerShdw>
                </a:effectLst>
              </a:rPr>
              <a:t>Determining </a:t>
            </a:r>
            <a:r>
              <a:rPr lang="en-US" sz="2500" b="1" dirty="0">
                <a:effectLst>
                  <a:outerShdw blurRad="38100" dist="38100" dir="2700000" algn="tl">
                    <a:srgbClr val="000000">
                      <a:alpha val="43137"/>
                    </a:srgbClr>
                  </a:outerShdw>
                </a:effectLst>
              </a:rPr>
              <a:t>Abuse</a:t>
            </a:r>
          </a:p>
        </p:txBody>
      </p:sp>
      <p:sp>
        <p:nvSpPr>
          <p:cNvPr id="15" name="Rectangle 14">
            <a:extLst>
              <a:ext uri="{FF2B5EF4-FFF2-40B4-BE49-F238E27FC236}">
                <a16:creationId xmlns:a16="http://schemas.microsoft.com/office/drawing/2014/main" id="{7406F5AC-967F-E923-2253-3EFC2E43CC90}"/>
              </a:ext>
            </a:extLst>
          </p:cNvPr>
          <p:cNvSpPr/>
          <p:nvPr/>
        </p:nvSpPr>
        <p:spPr>
          <a:xfrm>
            <a:off x="409067" y="1736797"/>
            <a:ext cx="10948737" cy="160914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dk1"/>
          </a:fillRef>
          <a:effectRef idx="1">
            <a:schemeClr val="dk1"/>
          </a:effectRef>
          <a:fontRef idx="minor">
            <a:schemeClr val="lt1"/>
          </a:fontRef>
        </p:style>
        <p:txBody>
          <a:bodyPr rtlCol="0" anchor="ctr"/>
          <a:lstStyle/>
          <a:p>
            <a:pPr marL="285750" indent="-285750">
              <a:buFont typeface="Courier New" panose="02070309020205020404" pitchFamily="49" charset="0"/>
              <a:buChar char="o"/>
            </a:pPr>
            <a:r>
              <a:rPr lang="en-US" b="1" dirty="0"/>
              <a:t>Knowingly: with a sense of consciousness or awareness. </a:t>
            </a:r>
          </a:p>
          <a:p>
            <a:pPr marL="285750" indent="-285750">
              <a:buFont typeface="Courier New" panose="02070309020205020404" pitchFamily="49" charset="0"/>
              <a:buChar char="o"/>
            </a:pPr>
            <a:r>
              <a:rPr lang="en-US" b="1" dirty="0"/>
              <a:t>Recklessly: with a sense of carelessness, inattention, or deviation from policy and procedure. </a:t>
            </a:r>
          </a:p>
          <a:p>
            <a:pPr marL="285750" indent="-285750">
              <a:buFont typeface="Courier New" panose="02070309020205020404" pitchFamily="49" charset="0"/>
              <a:buChar char="o"/>
            </a:pPr>
            <a:r>
              <a:rPr lang="en-US" b="1" dirty="0"/>
              <a:t>Intentionally: done deliberately or willfully. </a:t>
            </a:r>
          </a:p>
        </p:txBody>
      </p:sp>
      <p:sp>
        <p:nvSpPr>
          <p:cNvPr id="17" name="Flowchart: Process 16">
            <a:extLst>
              <a:ext uri="{FF2B5EF4-FFF2-40B4-BE49-F238E27FC236}">
                <a16:creationId xmlns:a16="http://schemas.microsoft.com/office/drawing/2014/main" id="{344BE09E-401D-3CEE-4790-7FBD1F4103CB}"/>
              </a:ext>
            </a:extLst>
          </p:cNvPr>
          <p:cNvSpPr/>
          <p:nvPr/>
        </p:nvSpPr>
        <p:spPr>
          <a:xfrm>
            <a:off x="409069" y="4354515"/>
            <a:ext cx="10948735" cy="1318763"/>
          </a:xfrm>
          <a:prstGeom prst="flowChartProcess">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dk1"/>
          </a:fillRef>
          <a:effectRef idx="1">
            <a:schemeClr val="dk1"/>
          </a:effectRef>
          <a:fontRef idx="minor">
            <a:schemeClr val="lt1"/>
          </a:fontRef>
        </p:style>
        <p:txBody>
          <a:bodyPr rtlCol="0" anchor="ctr"/>
          <a:lstStyle/>
          <a:p>
            <a:pPr marL="285750" indent="-285750">
              <a:buFont typeface="Courier New" panose="02070309020205020404" pitchFamily="49" charset="0"/>
              <a:buChar char="o"/>
            </a:pPr>
            <a:r>
              <a:rPr lang="en-US" b="1" dirty="0"/>
              <a:t>Physical or psychological harm</a:t>
            </a:r>
          </a:p>
          <a:p>
            <a:pPr marL="285750" indent="-285750">
              <a:buFont typeface="Courier New" panose="02070309020205020404" pitchFamily="49" charset="0"/>
              <a:buChar char="o"/>
            </a:pPr>
            <a:r>
              <a:rPr lang="en-US" b="1" dirty="0"/>
              <a:t>Injury</a:t>
            </a:r>
          </a:p>
          <a:p>
            <a:pPr marL="285750" indent="-285750">
              <a:buFont typeface="Courier New" panose="02070309020205020404" pitchFamily="49" charset="0"/>
              <a:buChar char="o"/>
            </a:pPr>
            <a:r>
              <a:rPr lang="en-US" b="1" dirty="0"/>
              <a:t>Death</a:t>
            </a:r>
          </a:p>
        </p:txBody>
      </p:sp>
      <p:sp>
        <p:nvSpPr>
          <p:cNvPr id="10" name="Callout: Down Arrow 9">
            <a:extLst>
              <a:ext uri="{FF2B5EF4-FFF2-40B4-BE49-F238E27FC236}">
                <a16:creationId xmlns:a16="http://schemas.microsoft.com/office/drawing/2014/main" id="{BA9405F4-FE5D-F603-6908-610936F75C58}"/>
              </a:ext>
            </a:extLst>
          </p:cNvPr>
          <p:cNvSpPr/>
          <p:nvPr/>
        </p:nvSpPr>
        <p:spPr>
          <a:xfrm>
            <a:off x="409070" y="1106597"/>
            <a:ext cx="10948737" cy="1020658"/>
          </a:xfrm>
          <a:prstGeom prst="downArrowCallout">
            <a:avLst/>
          </a:prstGeom>
          <a:ln w="38100">
            <a:solidFill>
              <a:srgbClr val="FFC0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First - determine whether the act, or failure to act by the employee was done knowingly, recklessly, or intentionally. </a:t>
            </a:r>
          </a:p>
        </p:txBody>
      </p:sp>
      <p:sp>
        <p:nvSpPr>
          <p:cNvPr id="16" name="Callout: Down Arrow 15">
            <a:extLst>
              <a:ext uri="{FF2B5EF4-FFF2-40B4-BE49-F238E27FC236}">
                <a16:creationId xmlns:a16="http://schemas.microsoft.com/office/drawing/2014/main" id="{578C7B4F-C316-BA81-375B-BD6E17AD905F}"/>
              </a:ext>
            </a:extLst>
          </p:cNvPr>
          <p:cNvSpPr/>
          <p:nvPr/>
        </p:nvSpPr>
        <p:spPr>
          <a:xfrm>
            <a:off x="409068" y="3757578"/>
            <a:ext cx="10948736" cy="927740"/>
          </a:xfrm>
          <a:prstGeom prst="downArrowCallout">
            <a:avLst/>
          </a:prstGeom>
          <a:ln w="38100">
            <a:solidFill>
              <a:srgbClr val="FFC0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Second - determine whether the act, or failure to act by an employee either caused, or may have caused:</a:t>
            </a:r>
          </a:p>
        </p:txBody>
      </p:sp>
    </p:spTree>
    <p:extLst>
      <p:ext uri="{BB962C8B-B14F-4D97-AF65-F5344CB8AC3E}">
        <p14:creationId xmlns:p14="http://schemas.microsoft.com/office/powerpoint/2010/main" val="1750416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90DBFDC-798C-1C84-426A-6B6B9A6BC8F8}"/>
              </a:ext>
            </a:extLst>
          </p:cNvPr>
          <p:cNvSpPr>
            <a:spLocks noGrp="1"/>
          </p:cNvSpPr>
          <p:nvPr>
            <p:ph type="dt" sz="half" idx="10"/>
          </p:nvPr>
        </p:nvSpPr>
        <p:spPr/>
        <p:txBody>
          <a:bodyPr/>
          <a:lstStyle/>
          <a:p>
            <a:r>
              <a:rPr lang="en-US" dirty="0"/>
              <a:t>2024</a:t>
            </a:r>
          </a:p>
        </p:txBody>
      </p:sp>
      <p:sp>
        <p:nvSpPr>
          <p:cNvPr id="6" name="Slide Number Placeholder 5">
            <a:extLst>
              <a:ext uri="{FF2B5EF4-FFF2-40B4-BE49-F238E27FC236}">
                <a16:creationId xmlns:a16="http://schemas.microsoft.com/office/drawing/2014/main" id="{C81251D2-B5FA-8A57-E94F-B22CC0CEDDAC}"/>
              </a:ext>
            </a:extLst>
          </p:cNvPr>
          <p:cNvSpPr>
            <a:spLocks noGrp="1"/>
          </p:cNvSpPr>
          <p:nvPr>
            <p:ph type="sldNum" sz="quarter" idx="12"/>
          </p:nvPr>
        </p:nvSpPr>
        <p:spPr/>
        <p:txBody>
          <a:bodyPr/>
          <a:lstStyle/>
          <a:p>
            <a:fld id="{5874D6C6-B3A5-4F2C-A6BF-E3D57C3A1219}" type="slidenum">
              <a:rPr lang="en-US" smtClean="0"/>
              <a:t>9</a:t>
            </a:fld>
            <a:endParaRPr lang="en-US"/>
          </a:p>
        </p:txBody>
      </p:sp>
      <p:sp>
        <p:nvSpPr>
          <p:cNvPr id="7" name="Content Placeholder 6">
            <a:extLst>
              <a:ext uri="{FF2B5EF4-FFF2-40B4-BE49-F238E27FC236}">
                <a16:creationId xmlns:a16="http://schemas.microsoft.com/office/drawing/2014/main" id="{9F27C427-2C0E-396D-63AF-12029AF7FDAA}"/>
              </a:ext>
            </a:extLst>
          </p:cNvPr>
          <p:cNvSpPr>
            <a:spLocks noGrp="1"/>
          </p:cNvSpPr>
          <p:nvPr>
            <p:ph sz="quarter" idx="13"/>
          </p:nvPr>
        </p:nvSpPr>
        <p:spPr>
          <a:xfrm>
            <a:off x="3657600" y="543960"/>
            <a:ext cx="7246938" cy="321732"/>
          </a:xfrm>
        </p:spPr>
        <p:txBody>
          <a:bodyPr/>
          <a:lstStyle/>
          <a:p>
            <a:r>
              <a:rPr lang="en-US" dirty="0"/>
              <a:t>Licensed Community Providers </a:t>
            </a:r>
            <a:r>
              <a:rPr lang="en-US" b="1" dirty="0">
                <a:effectLst>
                  <a:outerShdw blurRad="38100" dist="38100" dir="2700000" algn="tl">
                    <a:srgbClr val="000000">
                      <a:alpha val="43137"/>
                    </a:srgbClr>
                  </a:outerShdw>
                </a:effectLst>
              </a:rPr>
              <a:t>Peer-to-Peer (P2P) Guidance</a:t>
            </a:r>
            <a:endParaRPr lang="en-US" dirty="0"/>
          </a:p>
          <a:p>
            <a:endParaRPr lang="en-US" dirty="0"/>
          </a:p>
        </p:txBody>
      </p:sp>
      <p:sp>
        <p:nvSpPr>
          <p:cNvPr id="2" name="TextBox 1">
            <a:extLst>
              <a:ext uri="{FF2B5EF4-FFF2-40B4-BE49-F238E27FC236}">
                <a16:creationId xmlns:a16="http://schemas.microsoft.com/office/drawing/2014/main" id="{9C9BF23A-CDB7-EFC0-B2AF-7E76D7964224}"/>
              </a:ext>
            </a:extLst>
          </p:cNvPr>
          <p:cNvSpPr txBox="1"/>
          <p:nvPr/>
        </p:nvSpPr>
        <p:spPr>
          <a:xfrm>
            <a:off x="3438872" y="1042771"/>
            <a:ext cx="4712110" cy="646331"/>
          </a:xfrm>
          <a:prstGeom prst="rect">
            <a:avLst/>
          </a:prstGeom>
          <a:noFill/>
        </p:spPr>
        <p:txBody>
          <a:bodyPr wrap="square">
            <a:spAutoFit/>
          </a:bodyPr>
          <a:lstStyle/>
          <a:p>
            <a:r>
              <a:rPr lang="en-US" b="1" dirty="0">
                <a:solidFill>
                  <a:schemeClr val="accent6">
                    <a:lumMod val="75000"/>
                  </a:schemeClr>
                </a:solidFill>
                <a:hlinkClick r:id="rId2"/>
              </a:rPr>
              <a:t>P2P Technical Assistance Memo Link</a:t>
            </a:r>
            <a:endParaRPr lang="en-US" b="1" dirty="0">
              <a:solidFill>
                <a:schemeClr val="accent6">
                  <a:lumMod val="75000"/>
                </a:schemeClr>
              </a:solidFill>
            </a:endParaRPr>
          </a:p>
          <a:p>
            <a:endParaRPr lang="en-US" dirty="0"/>
          </a:p>
        </p:txBody>
      </p:sp>
      <p:sp>
        <p:nvSpPr>
          <p:cNvPr id="3" name="Arrow: Right 2">
            <a:extLst>
              <a:ext uri="{FF2B5EF4-FFF2-40B4-BE49-F238E27FC236}">
                <a16:creationId xmlns:a16="http://schemas.microsoft.com/office/drawing/2014/main" id="{BF5290B5-AD73-2B0C-13B7-C38C5BA565FA}"/>
              </a:ext>
            </a:extLst>
          </p:cNvPr>
          <p:cNvSpPr/>
          <p:nvPr/>
        </p:nvSpPr>
        <p:spPr>
          <a:xfrm>
            <a:off x="2308694" y="1096476"/>
            <a:ext cx="1005840" cy="203201"/>
          </a:xfrm>
          <a:prstGeom prst="rightArrow">
            <a:avLst/>
          </a:prstGeom>
          <a:ln>
            <a:solidFill>
              <a:srgbClr val="FF0000"/>
            </a:solidFill>
          </a:ln>
          <a:effectLst>
            <a:glow rad="101600">
              <a:srgbClr val="C00000">
                <a:alpha val="6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F0A269A6-3CF5-D7F6-DAA2-BC6C043A21DE}"/>
              </a:ext>
            </a:extLst>
          </p:cNvPr>
          <p:cNvSpPr/>
          <p:nvPr/>
        </p:nvSpPr>
        <p:spPr>
          <a:xfrm rot="10800000">
            <a:off x="7772400" y="1096475"/>
            <a:ext cx="1005840" cy="203201"/>
          </a:xfrm>
          <a:prstGeom prst="rightArrow">
            <a:avLst/>
          </a:prstGeom>
          <a:ln>
            <a:solidFill>
              <a:srgbClr val="FF0000"/>
            </a:solidFill>
          </a:ln>
          <a:effectLst>
            <a:glow rad="101600">
              <a:srgbClr val="C00000">
                <a:alpha val="6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aphicFrame>
        <p:nvGraphicFramePr>
          <p:cNvPr id="11" name="Diagram 10">
            <a:extLst>
              <a:ext uri="{FF2B5EF4-FFF2-40B4-BE49-F238E27FC236}">
                <a16:creationId xmlns:a16="http://schemas.microsoft.com/office/drawing/2014/main" id="{7927AB0D-9AF8-AA23-9637-25F9AFD8A3AE}"/>
              </a:ext>
            </a:extLst>
          </p:cNvPr>
          <p:cNvGraphicFramePr/>
          <p:nvPr/>
        </p:nvGraphicFramePr>
        <p:xfrm>
          <a:off x="586823" y="1365936"/>
          <a:ext cx="11018354" cy="46721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40921648"/>
      </p:ext>
    </p:extLst>
  </p:cSld>
  <p:clrMapOvr>
    <a:masterClrMapping/>
  </p:clrMapOvr>
</p:sld>
</file>

<file path=ppt/theme/theme1.xml><?xml version="1.0" encoding="utf-8"?>
<a:theme xmlns:a="http://schemas.openxmlformats.org/drawingml/2006/main" name="Office Theme">
  <a:themeElements>
    <a:clrScheme name="DBHDS Brand">
      <a:dk1>
        <a:srgbClr val="00689A"/>
      </a:dk1>
      <a:lt1>
        <a:srgbClr val="FFFFFF"/>
      </a:lt1>
      <a:dk2>
        <a:srgbClr val="53575A"/>
      </a:dk2>
      <a:lt2>
        <a:srgbClr val="E7E6E6"/>
      </a:lt2>
      <a:accent1>
        <a:srgbClr val="6C9742"/>
      </a:accent1>
      <a:accent2>
        <a:srgbClr val="E3B938"/>
      </a:accent2>
      <a:accent3>
        <a:srgbClr val="A5A5A5"/>
      </a:accent3>
      <a:accent4>
        <a:srgbClr val="48AEE1"/>
      </a:accent4>
      <a:accent5>
        <a:srgbClr val="5B9BD5"/>
      </a:accent5>
      <a:accent6>
        <a:srgbClr val="97D147"/>
      </a:accent6>
      <a:hlink>
        <a:srgbClr val="517431"/>
      </a:hlink>
      <a:folHlink>
        <a:srgbClr val="074369"/>
      </a:folHlink>
    </a:clrScheme>
    <a:fontScheme name="Raleway">
      <a:majorFont>
        <a:latin typeface="Raleway Light"/>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65D6DF4-4246-7F44-9F6C-3B03F3793DFB}" vid="{4043341F-36B3-B341-89BF-F19FAB7737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E98C7050D2376479D4B02261971B1AE" ma:contentTypeVersion="3" ma:contentTypeDescription="Create a new document." ma:contentTypeScope="" ma:versionID="23d93487c52f19c5cbf6f3e58cb1c369">
  <xsd:schema xmlns:xsd="http://www.w3.org/2001/XMLSchema" xmlns:xs="http://www.w3.org/2001/XMLSchema" xmlns:p="http://schemas.microsoft.com/office/2006/metadata/properties" xmlns:ns2="9bd7b6a3-de9c-4cd3-99f5-82d632ea8f97" targetNamespace="http://schemas.microsoft.com/office/2006/metadata/properties" ma:root="true" ma:fieldsID="7e94de9a30f8635a100cc68ced4bd0d7" ns2:_="">
    <xsd:import namespace="9bd7b6a3-de9c-4cd3-99f5-82d632ea8f97"/>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d7b6a3-de9c-4cd3-99f5-82d632ea8f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9A63371-8DB0-4F59-9B16-6FE2E84BE430}">
  <ds:schemaRefs>
    <ds:schemaRef ds:uri="http://schemas.openxmlformats.org/package/2006/metadata/core-properties"/>
    <ds:schemaRef ds:uri="http://schemas.microsoft.com/office/2006/documentManagement/types"/>
    <ds:schemaRef ds:uri="http://purl.org/dc/dcmitype/"/>
    <ds:schemaRef ds:uri="9bd7b6a3-de9c-4cd3-99f5-82d632ea8f97"/>
    <ds:schemaRef ds:uri="http://purl.org/dc/elements/1.1/"/>
    <ds:schemaRef ds:uri="http://www.w3.org/XML/1998/namespace"/>
    <ds:schemaRef ds:uri="http://purl.org/dc/term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F9FF4E00-CCD7-4FD0-869D-67A19FA501C9}">
  <ds:schemaRefs>
    <ds:schemaRef ds:uri="http://schemas.microsoft.com/sharepoint/v3/contenttype/forms"/>
  </ds:schemaRefs>
</ds:datastoreItem>
</file>

<file path=customXml/itemProps3.xml><?xml version="1.0" encoding="utf-8"?>
<ds:datastoreItem xmlns:ds="http://schemas.openxmlformats.org/officeDocument/2006/customXml" ds:itemID="{61687A48-B439-4FBA-9A0B-3C5E8C631F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d7b6a3-de9c-4cd3-99f5-82d632ea8f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PowerPointTemplate (2)</Template>
  <TotalTime>14668</TotalTime>
  <Words>6762</Words>
  <Application>Microsoft Office PowerPoint</Application>
  <PresentationFormat>Widescreen</PresentationFormat>
  <Paragraphs>861</Paragraphs>
  <Slides>63</Slides>
  <Notes>35</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63</vt:i4>
      </vt:variant>
    </vt:vector>
  </HeadingPairs>
  <TitlesOfParts>
    <vt:vector size="78" baseType="lpstr">
      <vt:lpstr>Aptos</vt:lpstr>
      <vt:lpstr>Arial</vt:lpstr>
      <vt:lpstr>Calibri</vt:lpstr>
      <vt:lpstr>Calibri Light</vt:lpstr>
      <vt:lpstr>Corbel Light</vt:lpstr>
      <vt:lpstr>Courier New</vt:lpstr>
      <vt:lpstr>Helvetica</vt:lpstr>
      <vt:lpstr>Helvetica Light</vt:lpstr>
      <vt:lpstr>inherit</vt:lpstr>
      <vt:lpstr>Raleway ExtraBold</vt:lpstr>
      <vt:lpstr>Raleway Light</vt:lpstr>
      <vt:lpstr>Segoe UI</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CHRIS Resources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Should a provider require reporting to both OL and OHR, they should enter the OHR report first. The OL Serious Incident Report will have a space to enter the OHR CHRIS Abuse or Complaint Report number(s) in relation to the case. </vt:lpstr>
      <vt:lpstr>PowerPoint Presentation</vt:lpstr>
      <vt:lpstr>PowerPoint Presentation</vt:lpstr>
    </vt:vector>
  </TitlesOfParts>
  <Company>VITA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Riggins, Alonzo (DBHDS)</dc:creator>
  <cp:lastModifiedBy>Riggins, Alonzo (DBHDS)</cp:lastModifiedBy>
  <cp:revision>8</cp:revision>
  <dcterms:created xsi:type="dcterms:W3CDTF">2024-06-24T15:50:45Z</dcterms:created>
  <dcterms:modified xsi:type="dcterms:W3CDTF">2025-03-25T13:05:47Z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0x010100FE98C7050D2376479D4B02261971B1AE</vt:lpwstr>
  </property>
</Properties>
</file>